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318" r:id="rId3"/>
    <p:sldId id="319" r:id="rId4"/>
    <p:sldId id="320" r:id="rId5"/>
    <p:sldId id="273" r:id="rId6"/>
    <p:sldId id="274" r:id="rId7"/>
    <p:sldId id="343" r:id="rId8"/>
    <p:sldId id="342" r:id="rId9"/>
    <p:sldId id="348" r:id="rId10"/>
    <p:sldId id="345" r:id="rId11"/>
    <p:sldId id="352" r:id="rId12"/>
    <p:sldId id="353" r:id="rId13"/>
    <p:sldId id="327" r:id="rId14"/>
    <p:sldId id="354" r:id="rId15"/>
    <p:sldId id="346" r:id="rId16"/>
    <p:sldId id="275" r:id="rId17"/>
    <p:sldId id="335" r:id="rId18"/>
    <p:sldId id="349" r:id="rId19"/>
    <p:sldId id="336" r:id="rId20"/>
    <p:sldId id="266" r:id="rId21"/>
    <p:sldId id="267" r:id="rId22"/>
    <p:sldId id="268" r:id="rId23"/>
    <p:sldId id="269" r:id="rId24"/>
    <p:sldId id="270" r:id="rId25"/>
    <p:sldId id="271" r:id="rId26"/>
    <p:sldId id="350" r:id="rId27"/>
    <p:sldId id="340" r:id="rId28"/>
    <p:sldId id="351" r:id="rId29"/>
    <p:sldId id="341" r:id="rId30"/>
    <p:sldId id="272" r:id="rId31"/>
    <p:sldId id="339" r:id="rId32"/>
    <p:sldId id="276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2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3F55D2-3974-4144-A90E-1A04E9D1BA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4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05F-3726-4A7A-9CE0-1E7D4F612F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3038" y="6524625"/>
            <a:ext cx="8720137" cy="476250"/>
          </a:xfr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hu-HU" dirty="0" smtClean="0"/>
              <a:t>ECDL vizsgaközpontok XIII. Országos Fóruma - 2011. május 27. Budapest, Műszaki és Közlekedési Múzeum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774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9FFB-90F0-4994-9A90-364A5CD769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23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71A6-0046-4377-8F81-D1B27A3C71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3038" y="6524625"/>
            <a:ext cx="8720137" cy="476250"/>
          </a:xfr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5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eader_prezihez_ecd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038" y="6524625"/>
            <a:ext cx="8720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6BB43A1-4027-4D8B-9FCD-CF10A50FE2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40538" y="750888"/>
            <a:ext cx="24114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hu-HU" sz="1400" smtClean="0">
                <a:solidFill>
                  <a:srgbClr val="FFFFFF"/>
                </a:solidFill>
              </a:rPr>
              <a:t>www.njszt.hu, www.ecdl.hu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vide&#243;k/YouTube%20-%20OWD-%20How%20Can%20You%20Overcome%20Digital%20Divide-.fl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cjames.hash@yahoo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cdl.titkarsag@njszt.h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9DJr8QwgLE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00225"/>
            <a:ext cx="8785225" cy="3429000"/>
          </a:xfrm>
          <a:noFill/>
        </p:spPr>
        <p:txBody>
          <a:bodyPr/>
          <a:lstStyle/>
          <a:p>
            <a:pPr eaLnBrk="1" hangingPunct="1"/>
            <a:r>
              <a:rPr lang="hu-HU" sz="6000" b="1" dirty="0" smtClean="0">
                <a:solidFill>
                  <a:srgbClr val="000099"/>
                </a:solidFill>
              </a:rPr>
              <a:t>ECDL vizsgaközpontok</a:t>
            </a:r>
            <a:br>
              <a:rPr lang="hu-HU" sz="6000" b="1" dirty="0" smtClean="0">
                <a:solidFill>
                  <a:srgbClr val="000099"/>
                </a:solidFill>
              </a:rPr>
            </a:br>
            <a:r>
              <a:rPr lang="hu-HU" sz="6000" b="1" dirty="0" smtClean="0">
                <a:solidFill>
                  <a:srgbClr val="000099"/>
                </a:solidFill>
              </a:rPr>
              <a:t> XIII. Országos Fóruma</a:t>
            </a:r>
            <a:br>
              <a:rPr lang="hu-HU" sz="6000" b="1" dirty="0" smtClean="0">
                <a:solidFill>
                  <a:srgbClr val="000099"/>
                </a:solidFill>
              </a:rPr>
            </a:br>
            <a:endParaRPr lang="en-GB" sz="2000" b="1" dirty="0" smtClean="0">
              <a:solidFill>
                <a:srgbClr val="000099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388" y="5734050"/>
            <a:ext cx="45354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hu-HU" b="1">
                <a:solidFill>
                  <a:srgbClr val="0066CC"/>
                </a:solidFill>
              </a:rPr>
              <a:t>Alföldi István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hu-HU" sz="1600" b="1">
                <a:solidFill>
                  <a:srgbClr val="0066CC"/>
                </a:solidFill>
              </a:rPr>
              <a:t>NJSZT ügyvezető igazgató</a:t>
            </a:r>
          </a:p>
        </p:txBody>
      </p:sp>
    </p:spTree>
    <p:extLst>
      <p:ext uri="{BB962C8B-B14F-4D97-AF65-F5344CB8AC3E}">
        <p14:creationId xmlns:p14="http://schemas.microsoft.com/office/powerpoint/2010/main" val="41535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Digitális Megújulás Cselekvési Terv</a:t>
            </a:r>
          </a:p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 2010 </a:t>
            </a:r>
            <a:r>
              <a:rPr lang="hu-HU" sz="3600" b="1" dirty="0" smtClean="0">
                <a:solidFill>
                  <a:srgbClr val="000099"/>
                </a:solidFill>
              </a:rPr>
              <a:t>– 2014 sikeres megvalósíthatósága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11188" y="2842592"/>
            <a:ext cx="7740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Alapelvek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azonos fogalomrendszer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azonos értékrend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világos</a:t>
            </a:r>
            <a:r>
              <a:rPr lang="hu-HU" sz="2000" b="1" dirty="0">
                <a:solidFill>
                  <a:srgbClr val="0066CC"/>
                </a:solidFill>
              </a:rPr>
              <a:t>, nyílt </a:t>
            </a:r>
            <a:r>
              <a:rPr lang="hu-HU" sz="2000" b="1" dirty="0" smtClean="0">
                <a:solidFill>
                  <a:srgbClr val="0066CC"/>
                </a:solidFill>
              </a:rPr>
              <a:t>kommunikáció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>
              <a:solidFill>
                <a:srgbClr val="0066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Feladatok: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900" dirty="0" smtClean="0">
              <a:solidFill>
                <a:srgbClr val="080808"/>
              </a:solidFill>
            </a:endParaRPr>
          </a:p>
        </p:txBody>
      </p:sp>
      <p:sp>
        <p:nvSpPr>
          <p:cNvPr id="2" name="Szövegdoboz 1">
            <a:hlinkClick r:id="rId2" action="ppaction://hlinksldjump"/>
          </p:cNvPr>
          <p:cNvSpPr txBox="1"/>
          <p:nvPr/>
        </p:nvSpPr>
        <p:spPr>
          <a:xfrm>
            <a:off x="755576" y="4899992"/>
            <a:ext cx="6696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>
                <a:solidFill>
                  <a:srgbClr val="0066CC"/>
                </a:solidFill>
              </a:rPr>
              <a:t>Mit</a:t>
            </a:r>
            <a:r>
              <a:rPr lang="hu-HU" b="1" dirty="0" smtClean="0">
                <a:solidFill>
                  <a:srgbClr val="0066CC"/>
                </a:solidFill>
              </a:rPr>
              <a:t>?</a:t>
            </a:r>
            <a:endParaRPr lang="hu-HU" dirty="0"/>
          </a:p>
        </p:txBody>
      </p:sp>
      <p:sp>
        <p:nvSpPr>
          <p:cNvPr id="19" name="Cím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6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8229600" cy="1143000"/>
          </a:xfrm>
        </p:spPr>
        <p:txBody>
          <a:bodyPr/>
          <a:lstStyle/>
          <a:p>
            <a:pPr algn="l"/>
            <a:r>
              <a:rPr lang="hu-HU" b="1" kern="1200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3I - Ismeret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4213" y="1916832"/>
            <a:ext cx="7776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0000"/>
                </a:solidFill>
              </a:rPr>
              <a:t>Az elemi használatról és használhatóságról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számítógépes alapok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mi az internet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elektronikus levelezés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információkeresés az interneten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közösségi oldalak</a:t>
            </a:r>
          </a:p>
          <a:p>
            <a:pPr lvl="1"/>
            <a:endParaRPr lang="hu-HU" sz="2400" dirty="0" smtClean="0">
              <a:solidFill>
                <a:srgbClr val="000000"/>
              </a:solidFill>
            </a:endParaRPr>
          </a:p>
          <a:p>
            <a:pPr lvl="1"/>
            <a:r>
              <a:rPr lang="hu-HU" sz="2400" dirty="0" smtClean="0">
                <a:solidFill>
                  <a:srgbClr val="000000"/>
                </a:solidFill>
              </a:rPr>
              <a:t>„A digitális írástudatlanok számának csökkentése </a:t>
            </a:r>
            <a:br>
              <a:rPr lang="hu-HU" sz="2400" dirty="0" smtClean="0">
                <a:solidFill>
                  <a:srgbClr val="000000"/>
                </a:solidFill>
              </a:rPr>
            </a:br>
            <a:r>
              <a:rPr lang="hu-HU" sz="2400" dirty="0" smtClean="0">
                <a:solidFill>
                  <a:srgbClr val="000000"/>
                </a:solidFill>
              </a:rPr>
              <a:t>1 millió fővel 2014-ig”</a:t>
            </a:r>
          </a:p>
          <a:p>
            <a:pPr lvl="1" algn="r"/>
            <a:r>
              <a:rPr lang="hu-HU" dirty="0">
                <a:solidFill>
                  <a:srgbClr val="000000"/>
                </a:solidFill>
              </a:rPr>
              <a:t>DIGITÁLIS MEGÚJULÁS CSELEKVÉSI TERV </a:t>
            </a:r>
            <a:r>
              <a:rPr lang="hu-HU" dirty="0" smtClean="0">
                <a:solidFill>
                  <a:srgbClr val="000000"/>
                </a:solidFill>
              </a:rPr>
              <a:t>2010-2014</a:t>
            </a:r>
            <a:endParaRPr lang="hu-HU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8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8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800" dirty="0">
              <a:solidFill>
                <a:srgbClr val="000000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316676" y="5059058"/>
            <a:ext cx="3888111" cy="1440160"/>
            <a:chOff x="4572321" y="4437112"/>
            <a:chExt cx="3888111" cy="1440160"/>
          </a:xfrm>
        </p:grpSpPr>
        <p:sp>
          <p:nvSpPr>
            <p:cNvPr id="7" name="Lekerekített téglalap 6"/>
            <p:cNvSpPr/>
            <p:nvPr/>
          </p:nvSpPr>
          <p:spPr>
            <a:xfrm>
              <a:off x="4572322" y="4437112"/>
              <a:ext cx="3888110" cy="1440160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83" y="4513896"/>
              <a:ext cx="1599849" cy="1286592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4572321" y="4972526"/>
              <a:ext cx="228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Egy lehetőség erre: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2129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Digitális Megújulás Cselekvési Terv</a:t>
            </a:r>
          </a:p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 2010 </a:t>
            </a:r>
            <a:r>
              <a:rPr lang="hu-HU" sz="3600" b="1" dirty="0" smtClean="0">
                <a:solidFill>
                  <a:srgbClr val="000099"/>
                </a:solidFill>
              </a:rPr>
              <a:t>– 2014 sikeres megvalósíthatósága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11188" y="2842592"/>
            <a:ext cx="7740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Alapelvek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azonos fogalomrendszer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azonos értékrend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világos</a:t>
            </a:r>
            <a:r>
              <a:rPr lang="hu-HU" sz="2000" b="1" dirty="0">
                <a:solidFill>
                  <a:srgbClr val="0066CC"/>
                </a:solidFill>
              </a:rPr>
              <a:t>, nyílt </a:t>
            </a:r>
            <a:r>
              <a:rPr lang="hu-HU" sz="2000" b="1" dirty="0" smtClean="0">
                <a:solidFill>
                  <a:srgbClr val="0066CC"/>
                </a:solidFill>
              </a:rPr>
              <a:t>kommunikáció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>
              <a:solidFill>
                <a:srgbClr val="0066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Feladatok: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900" dirty="0" smtClean="0">
              <a:solidFill>
                <a:srgbClr val="080808"/>
              </a:solidFill>
            </a:endParaRPr>
          </a:p>
        </p:txBody>
      </p:sp>
      <p:sp>
        <p:nvSpPr>
          <p:cNvPr id="2" name="Szövegdoboz 1">
            <a:hlinkClick r:id="rId2" action="ppaction://hlinksldjump"/>
          </p:cNvPr>
          <p:cNvSpPr txBox="1"/>
          <p:nvPr/>
        </p:nvSpPr>
        <p:spPr>
          <a:xfrm>
            <a:off x="755576" y="4899992"/>
            <a:ext cx="6696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>
                <a:solidFill>
                  <a:srgbClr val="0066CC"/>
                </a:solidFill>
              </a:rPr>
              <a:t>Mit</a:t>
            </a:r>
            <a:r>
              <a:rPr lang="hu-HU" b="1" dirty="0" smtClean="0">
                <a:solidFill>
                  <a:srgbClr val="0066CC"/>
                </a:solidFill>
              </a:rPr>
              <a:t>?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5157192"/>
            <a:ext cx="6696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rgbClr val="0066CC"/>
                </a:solidFill>
              </a:rPr>
              <a:t>Hogyan?</a:t>
            </a:r>
            <a:endParaRPr lang="hu-HU" dirty="0"/>
          </a:p>
        </p:txBody>
      </p:sp>
      <p:sp>
        <p:nvSpPr>
          <p:cNvPr id="19" name="Cím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5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196752"/>
            <a:ext cx="8928992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8229600" cy="1143000"/>
          </a:xfrm>
        </p:spPr>
        <p:txBody>
          <a:bodyPr/>
          <a:lstStyle/>
          <a:p>
            <a:pPr algn="l"/>
            <a:r>
              <a:rPr lang="hu-HU" b="1" kern="1200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3I - Ismeret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4213" y="1916832"/>
            <a:ext cx="77762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0000"/>
                </a:solidFill>
              </a:rPr>
              <a:t>„A digitális írástudatlanok számának csökkentése 1 millió fővel 2014-ig”</a:t>
            </a:r>
          </a:p>
          <a:p>
            <a:pPr lvl="1" algn="r"/>
            <a:r>
              <a:rPr lang="hu-HU" b="1" dirty="0">
                <a:solidFill>
                  <a:srgbClr val="000000"/>
                </a:solidFill>
              </a:rPr>
              <a:t>DIGITÁLIS MEGÚJULÁS CSELEKVÉSI TERV 2010-2014</a:t>
            </a:r>
            <a:endParaRPr lang="hu-HU" sz="2800" b="1" dirty="0">
              <a:solidFill>
                <a:srgbClr val="000000"/>
              </a:solidFill>
            </a:endParaRPr>
          </a:p>
          <a:p>
            <a:pPr lvl="1"/>
            <a:r>
              <a:rPr lang="hu-HU" sz="2800" dirty="0" smtClean="0">
                <a:solidFill>
                  <a:srgbClr val="000000"/>
                </a:solidFill>
              </a:rPr>
              <a:t>Hogyan?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elvárás szintű igényfelkeltés „marketing”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összefogással (</a:t>
            </a:r>
            <a:r>
              <a:rPr lang="hu-HU" sz="2000" dirty="0" err="1" smtClean="0">
                <a:solidFill>
                  <a:srgbClr val="000000"/>
                </a:solidFill>
              </a:rPr>
              <a:t>eMagyar</a:t>
            </a:r>
            <a:r>
              <a:rPr lang="hu-HU" sz="2000" dirty="0" smtClean="0">
                <a:solidFill>
                  <a:srgbClr val="000000"/>
                </a:solidFill>
              </a:rPr>
              <a:t> pontok, 50 felettiek, Kattints rá nagyi, </a:t>
            </a:r>
            <a:r>
              <a:rPr lang="hu-HU" sz="2000" dirty="0" err="1" smtClean="0">
                <a:solidFill>
                  <a:srgbClr val="000000"/>
                </a:solidFill>
              </a:rPr>
              <a:t>stb</a:t>
            </a:r>
            <a:r>
              <a:rPr lang="hu-HU" sz="2000" dirty="0" smtClean="0">
                <a:solidFill>
                  <a:srgbClr val="000000"/>
                </a:solidFill>
              </a:rPr>
              <a:t>…)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egységes tematika – különböző tananyagok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közösségi terek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minőségbiztosítás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utófinanszírozás</a:t>
            </a:r>
            <a:endParaRPr lang="hu-HU" sz="2800" dirty="0">
              <a:solidFill>
                <a:srgbClr val="0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44008" y="57861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sz="2800" b="1" dirty="0">
                <a:solidFill>
                  <a:srgbClr val="0066CC"/>
                </a:solidFill>
              </a:rPr>
              <a:t>Akár 2 is</a:t>
            </a:r>
            <a:r>
              <a:rPr lang="hu-HU" sz="2800" b="1" dirty="0" smtClean="0">
                <a:solidFill>
                  <a:srgbClr val="0066CC"/>
                </a:solidFill>
              </a:rPr>
              <a:t>!</a:t>
            </a:r>
            <a:endParaRPr lang="hu-HU" b="1" dirty="0">
              <a:solidFill>
                <a:srgbClr val="0066CC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4067944" y="5877272"/>
            <a:ext cx="432048" cy="360040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115616" y="57861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066CC"/>
                </a:solidFill>
              </a:rPr>
              <a:t>1 millió 2014-ig?</a:t>
            </a:r>
          </a:p>
        </p:txBody>
      </p:sp>
      <p:pic>
        <p:nvPicPr>
          <p:cNvPr id="9" name="Picture 2" descr="C:\Users\NKurtossy\AppData\Local\Microsoft\Windows\Temporary Internet Files\Content.IE5\1QAMOQS2\MC900432678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47930" y="4869160"/>
            <a:ext cx="1512502" cy="1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Digitális Megújulás Cselekvési Terv</a:t>
            </a:r>
          </a:p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 2010 </a:t>
            </a:r>
            <a:r>
              <a:rPr lang="hu-HU" sz="3600" b="1" dirty="0" smtClean="0">
                <a:solidFill>
                  <a:srgbClr val="000099"/>
                </a:solidFill>
              </a:rPr>
              <a:t>– 2014 sikeres megvalósíthatósága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11188" y="2842592"/>
            <a:ext cx="7740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Alapelvek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azonos fogalomrendszer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azonos értékrend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világos</a:t>
            </a:r>
            <a:r>
              <a:rPr lang="hu-HU" sz="2000" b="1" dirty="0">
                <a:solidFill>
                  <a:srgbClr val="0066CC"/>
                </a:solidFill>
              </a:rPr>
              <a:t>, nyílt </a:t>
            </a:r>
            <a:r>
              <a:rPr lang="hu-HU" sz="2000" b="1" dirty="0" smtClean="0">
                <a:solidFill>
                  <a:srgbClr val="0066CC"/>
                </a:solidFill>
              </a:rPr>
              <a:t>kommunikáció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>
              <a:solidFill>
                <a:srgbClr val="0066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Feladatok: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900" dirty="0" smtClean="0">
              <a:solidFill>
                <a:srgbClr val="080808"/>
              </a:solidFill>
            </a:endParaRPr>
          </a:p>
        </p:txBody>
      </p:sp>
      <p:sp>
        <p:nvSpPr>
          <p:cNvPr id="2" name="Szövegdoboz 1">
            <a:hlinkClick r:id="rId2" action="ppaction://hlinksldjump"/>
          </p:cNvPr>
          <p:cNvSpPr txBox="1"/>
          <p:nvPr/>
        </p:nvSpPr>
        <p:spPr>
          <a:xfrm>
            <a:off x="755576" y="4899992"/>
            <a:ext cx="6696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>
                <a:solidFill>
                  <a:srgbClr val="0066CC"/>
                </a:solidFill>
              </a:rPr>
              <a:t>Mit</a:t>
            </a:r>
            <a:r>
              <a:rPr lang="hu-HU" b="1" dirty="0" smtClean="0">
                <a:solidFill>
                  <a:srgbClr val="0066CC"/>
                </a:solidFill>
              </a:rPr>
              <a:t>?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5157192"/>
            <a:ext cx="6696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rgbClr val="0066CC"/>
                </a:solidFill>
              </a:rPr>
              <a:t>Hogyan?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5576" y="5445224"/>
            <a:ext cx="66967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rgbClr val="0066CC"/>
                </a:solidFill>
              </a:rPr>
              <a:t>felkészülés </a:t>
            </a:r>
            <a:r>
              <a:rPr lang="hu-HU" b="1" dirty="0">
                <a:solidFill>
                  <a:srgbClr val="0066CC"/>
                </a:solidFill>
              </a:rPr>
              <a:t>a várhatóan növekvő intézményi </a:t>
            </a:r>
            <a:r>
              <a:rPr lang="hu-HU" b="1" dirty="0" smtClean="0">
                <a:solidFill>
                  <a:srgbClr val="0066CC"/>
                </a:solidFill>
              </a:rPr>
              <a:t>igénybevételre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55576" y="5949280"/>
            <a:ext cx="66967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rgbClr val="0066CC"/>
                </a:solidFill>
              </a:rPr>
              <a:t>negyedéves </a:t>
            </a:r>
            <a:r>
              <a:rPr lang="hu-HU" b="1" dirty="0">
                <a:solidFill>
                  <a:srgbClr val="0066CC"/>
                </a:solidFill>
              </a:rPr>
              <a:t>elemzések készítése, felülvizsgálat, </a:t>
            </a:r>
            <a:r>
              <a:rPr lang="hu-HU" b="1" dirty="0" smtClean="0">
                <a:solidFill>
                  <a:srgbClr val="0066CC"/>
                </a:solidFill>
              </a:rPr>
              <a:t>aktualizálás</a:t>
            </a:r>
            <a:endParaRPr lang="hu-HU" dirty="0"/>
          </a:p>
        </p:txBody>
      </p:sp>
      <p:sp>
        <p:nvSpPr>
          <p:cNvPr id="19" name="Cím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0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0099"/>
                </a:solidFill>
              </a:rPr>
              <a:t>Információs társadalom parlamentje (június 1 - 2.)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11188" y="2205038"/>
            <a:ext cx="774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Az NJSZT által megfogalmazott kérdések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>
                <a:solidFill>
                  <a:srgbClr val="0066CC"/>
                </a:solidFill>
              </a:rPr>
              <a:t>Mikorra várható a Digitális Megújulás Cselekvési terv i:1.01 akció - a digitális írástudás tömegesítése - beindítása és várható e, hogy eddigi eredményei és tapasztalatai alapján az NJSZT is fontos szerepet kap a végrehajtásban? (projekt menedzsment)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 smtClean="0">
                <a:solidFill>
                  <a:srgbClr val="0066CC"/>
                </a:solidFill>
              </a:rPr>
              <a:t>Milyen </a:t>
            </a:r>
            <a:r>
              <a:rPr lang="hu-HU" sz="2000" dirty="0">
                <a:solidFill>
                  <a:srgbClr val="0066CC"/>
                </a:solidFill>
              </a:rPr>
              <a:t>szerepet szán a kormányzat a civil szférának a </a:t>
            </a:r>
            <a:r>
              <a:rPr lang="hu-HU" sz="2000" dirty="0" err="1">
                <a:solidFill>
                  <a:srgbClr val="0066CC"/>
                </a:solidFill>
              </a:rPr>
              <a:t>szépkorúak</a:t>
            </a:r>
            <a:r>
              <a:rPr lang="hu-HU" sz="2000" dirty="0">
                <a:solidFill>
                  <a:srgbClr val="0066CC"/>
                </a:solidFill>
              </a:rPr>
              <a:t> digitális életkörülményeinek javításában </a:t>
            </a:r>
            <a:r>
              <a:rPr lang="hu-HU" sz="2000" dirty="0" smtClean="0">
                <a:solidFill>
                  <a:srgbClr val="0066CC"/>
                </a:solidFill>
              </a:rPr>
              <a:t/>
            </a:r>
            <a:br>
              <a:rPr lang="hu-HU" sz="2000" dirty="0" smtClean="0">
                <a:solidFill>
                  <a:srgbClr val="0066CC"/>
                </a:solidFill>
              </a:rPr>
            </a:br>
            <a:r>
              <a:rPr lang="hu-HU" sz="2000" dirty="0" smtClean="0">
                <a:solidFill>
                  <a:srgbClr val="0066CC"/>
                </a:solidFill>
              </a:rPr>
              <a:t>(</a:t>
            </a:r>
            <a:r>
              <a:rPr lang="hu-HU" sz="2000" dirty="0">
                <a:solidFill>
                  <a:srgbClr val="0066CC"/>
                </a:solidFill>
              </a:rPr>
              <a:t>pl. </a:t>
            </a:r>
            <a:r>
              <a:rPr lang="hu-HU" sz="2000" dirty="0" err="1">
                <a:solidFill>
                  <a:srgbClr val="0066CC"/>
                </a:solidFill>
              </a:rPr>
              <a:t>e-gészség</a:t>
            </a:r>
            <a:r>
              <a:rPr lang="hu-HU" sz="2000" dirty="0">
                <a:solidFill>
                  <a:srgbClr val="0066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 smtClean="0">
                <a:solidFill>
                  <a:srgbClr val="0066CC"/>
                </a:solidFill>
              </a:rPr>
              <a:t>Az </a:t>
            </a:r>
            <a:r>
              <a:rPr lang="hu-HU" sz="2000" dirty="0">
                <a:solidFill>
                  <a:srgbClr val="0066CC"/>
                </a:solidFill>
              </a:rPr>
              <a:t>elfogadott Nemzeti Egységes Kártyarendszerben megvalósuló kártyához milyen e-közigazgatási funkciók kapcsolódnak majd? Lesz e a kártyán elektronikus aláírás?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sz="2400" b="1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9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11188" y="2060575"/>
            <a:ext cx="896461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0066CC"/>
                </a:solidFill>
              </a:rPr>
              <a:t>Lesz-e hozzá forrás?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0066CC"/>
                </a:solidFill>
              </a:rPr>
              <a:t>Lesz-e hozzá motiváció?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0066CC"/>
                </a:solidFill>
              </a:rPr>
              <a:t>Lesz-e hozzá összefogás?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0066CC"/>
                </a:solidFill>
              </a:rPr>
              <a:t>Lesz-e 2011 a trendfordulás éve…?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0066CC"/>
                </a:solidFill>
              </a:rPr>
              <a:t>Lesz-e Magyarország a digitális írástudók országa?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14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6725"/>
            <a:ext cx="7772400" cy="11430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00099"/>
                </a:solidFill>
              </a:rPr>
              <a:t>Újdonságok </a:t>
            </a:r>
            <a:r>
              <a:rPr lang="hu-HU" b="1" smtClean="0">
                <a:solidFill>
                  <a:srgbClr val="000099"/>
                </a:solidFill>
              </a:rPr>
              <a:t>és tendenciák</a:t>
            </a:r>
            <a:br>
              <a:rPr lang="hu-HU" b="1" smtClean="0">
                <a:solidFill>
                  <a:srgbClr val="000099"/>
                </a:solidFill>
              </a:rPr>
            </a:br>
            <a:r>
              <a:rPr lang="hu-HU" b="1" smtClean="0">
                <a:solidFill>
                  <a:srgbClr val="000099"/>
                </a:solidFill>
              </a:rPr>
              <a:t>az ECDL életében</a:t>
            </a:r>
            <a:endParaRPr lang="hu-HU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23850" y="1196975"/>
            <a:ext cx="9467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4400" b="1" dirty="0" smtClean="0">
                <a:solidFill>
                  <a:srgbClr val="000099"/>
                </a:solidFill>
              </a:rPr>
              <a:t>Újdonságok</a:t>
            </a:r>
            <a:endParaRPr lang="hu-HU" sz="4400" b="1" dirty="0">
              <a:solidFill>
                <a:srgbClr val="000099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288" y="2339975"/>
            <a:ext cx="874871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sz="3200" dirty="0" smtClean="0">
                <a:solidFill>
                  <a:srgbClr val="0066CC"/>
                </a:solidFill>
              </a:rPr>
              <a:t> automatikus feladatszám kiválasztás</a:t>
            </a:r>
            <a:br>
              <a:rPr lang="hu-HU" sz="3200" dirty="0" smtClean="0">
                <a:solidFill>
                  <a:srgbClr val="0066CC"/>
                </a:solidFill>
              </a:rPr>
            </a:br>
            <a:r>
              <a:rPr lang="hu-HU" sz="3200" dirty="0" smtClean="0">
                <a:solidFill>
                  <a:srgbClr val="0066CC"/>
                </a:solidFill>
              </a:rPr>
              <a:t>  (ADMINET)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sz="3200" dirty="0">
                <a:solidFill>
                  <a:srgbClr val="0066CC"/>
                </a:solidFill>
              </a:rPr>
              <a:t> </a:t>
            </a:r>
            <a:r>
              <a:rPr lang="hu-HU" sz="3200" dirty="0" err="1" smtClean="0">
                <a:solidFill>
                  <a:srgbClr val="0066CC"/>
                </a:solidFill>
              </a:rPr>
              <a:t>VirusBuster</a:t>
            </a:r>
            <a:r>
              <a:rPr lang="hu-HU" sz="3200" dirty="0" smtClean="0">
                <a:solidFill>
                  <a:srgbClr val="0066CC"/>
                </a:solidFill>
              </a:rPr>
              <a:t> együttműködés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sz="3200" dirty="0">
                <a:solidFill>
                  <a:srgbClr val="0066CC"/>
                </a:solidFill>
              </a:rPr>
              <a:t> </a:t>
            </a:r>
            <a:r>
              <a:rPr lang="hu-HU" sz="3200" dirty="0" smtClean="0">
                <a:solidFill>
                  <a:srgbClr val="0066CC"/>
                </a:solidFill>
              </a:rPr>
              <a:t>honlap, NJSZT hírlevél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sz="3200" dirty="0">
                <a:solidFill>
                  <a:srgbClr val="0066CC"/>
                </a:solidFill>
              </a:rPr>
              <a:t> </a:t>
            </a:r>
            <a:r>
              <a:rPr lang="hu-HU" sz="3200" dirty="0" smtClean="0">
                <a:solidFill>
                  <a:srgbClr val="0066CC"/>
                </a:solidFill>
              </a:rPr>
              <a:t>Elektronikus aláírás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658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23850" y="1196975"/>
            <a:ext cx="9467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4400" b="1" dirty="0">
                <a:solidFill>
                  <a:srgbClr val="000099"/>
                </a:solidFill>
              </a:rPr>
              <a:t>Elektronikus aláírás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1" y="2332038"/>
            <a:ext cx="647995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hu-HU" sz="2000" dirty="0" smtClean="0">
                <a:solidFill>
                  <a:srgbClr val="0066CC"/>
                </a:solidFill>
              </a:rPr>
              <a:t>MELASZ – NJSZT együttműködés</a:t>
            </a:r>
          </a:p>
          <a:p>
            <a:pPr eaLnBrk="1" hangingPunct="1"/>
            <a:r>
              <a:rPr lang="hu-HU" sz="2000" dirty="0" smtClean="0">
                <a:solidFill>
                  <a:srgbClr val="0066CC"/>
                </a:solidFill>
              </a:rPr>
              <a:t>2009. november – akkreditált ECDL „</a:t>
            </a:r>
            <a:r>
              <a:rPr lang="hu-HU" sz="2000" dirty="0" err="1" smtClean="0">
                <a:solidFill>
                  <a:srgbClr val="0066CC"/>
                </a:solidFill>
              </a:rPr>
              <a:t>Endorsed</a:t>
            </a:r>
            <a:r>
              <a:rPr lang="hu-HU" sz="2000" dirty="0" smtClean="0">
                <a:solidFill>
                  <a:srgbClr val="0066CC"/>
                </a:solidFill>
              </a:rPr>
              <a:t> </a:t>
            </a:r>
            <a:r>
              <a:rPr lang="hu-HU" sz="2000" dirty="0" err="1" smtClean="0">
                <a:solidFill>
                  <a:srgbClr val="0066CC"/>
                </a:solidFill>
              </a:rPr>
              <a:t>Product</a:t>
            </a:r>
            <a:r>
              <a:rPr lang="hu-HU" sz="2000" dirty="0" smtClean="0">
                <a:solidFill>
                  <a:srgbClr val="0066CC"/>
                </a:solidFill>
              </a:rPr>
              <a:t>” (önálló modul)</a:t>
            </a:r>
          </a:p>
          <a:p>
            <a:pPr eaLnBrk="1" hangingPunct="1"/>
            <a:r>
              <a:rPr lang="hu-HU" sz="2000" b="1" dirty="0" smtClean="0">
                <a:solidFill>
                  <a:srgbClr val="0066CC"/>
                </a:solidFill>
              </a:rPr>
              <a:t>2010</a:t>
            </a:r>
            <a:r>
              <a:rPr lang="hu-HU" sz="2000" b="1" dirty="0">
                <a:solidFill>
                  <a:srgbClr val="0066CC"/>
                </a:solidFill>
              </a:rPr>
              <a:t>. január - belső képzés az </a:t>
            </a:r>
            <a:r>
              <a:rPr lang="hu-HU" sz="2000" b="1" dirty="0" err="1">
                <a:solidFill>
                  <a:srgbClr val="0066CC"/>
                </a:solidFill>
              </a:rPr>
              <a:t>NJSZT-ben</a:t>
            </a:r>
            <a:endParaRPr lang="hu-HU" sz="2000" b="1" dirty="0">
              <a:solidFill>
                <a:srgbClr val="0066CC"/>
              </a:solidFill>
            </a:endParaRPr>
          </a:p>
          <a:p>
            <a:pPr lvl="1" eaLnBrk="1" hangingPunct="1"/>
            <a:r>
              <a:rPr lang="hu-HU" sz="2000" dirty="0" smtClean="0">
                <a:solidFill>
                  <a:srgbClr val="0066CC"/>
                </a:solidFill>
              </a:rPr>
              <a:t>Képzési </a:t>
            </a:r>
            <a:r>
              <a:rPr lang="hu-HU" sz="2000" dirty="0">
                <a:solidFill>
                  <a:srgbClr val="0066CC"/>
                </a:solidFill>
              </a:rPr>
              <a:t>koncepció kialakítása</a:t>
            </a:r>
          </a:p>
          <a:p>
            <a:pPr lvl="1" eaLnBrk="1" hangingPunct="1"/>
            <a:r>
              <a:rPr lang="hu-HU" sz="2000" dirty="0">
                <a:solidFill>
                  <a:srgbClr val="0066CC"/>
                </a:solidFill>
              </a:rPr>
              <a:t>Igényfelmérés a vizsgaközpontok körében</a:t>
            </a:r>
          </a:p>
          <a:p>
            <a:pPr eaLnBrk="1" hangingPunct="1"/>
            <a:r>
              <a:rPr lang="hu-HU" sz="2000" b="1" dirty="0" smtClean="0">
                <a:solidFill>
                  <a:srgbClr val="0066CC"/>
                </a:solidFill>
              </a:rPr>
              <a:t>2010</a:t>
            </a:r>
            <a:r>
              <a:rPr lang="hu-HU" sz="2000" b="1" dirty="0">
                <a:solidFill>
                  <a:srgbClr val="0066CC"/>
                </a:solidFill>
              </a:rPr>
              <a:t>. március 30 – </a:t>
            </a:r>
            <a:r>
              <a:rPr lang="hu-HU" sz="2000" b="1" dirty="0" smtClean="0">
                <a:solidFill>
                  <a:srgbClr val="0066CC"/>
                </a:solidFill>
              </a:rPr>
              <a:t>próbaképzés vizsgáztatóknak</a:t>
            </a:r>
          </a:p>
          <a:p>
            <a:pPr eaLnBrk="1" hangingPunct="1"/>
            <a:r>
              <a:rPr lang="hu-HU" sz="2000" b="1" dirty="0" smtClean="0">
                <a:solidFill>
                  <a:srgbClr val="0066CC"/>
                </a:solidFill>
              </a:rPr>
              <a:t>2010. november – belső képzés indulása</a:t>
            </a:r>
          </a:p>
          <a:p>
            <a:pPr eaLnBrk="1" hangingPunct="1"/>
            <a:r>
              <a:rPr lang="hu-HU" sz="2000" dirty="0" smtClean="0">
                <a:solidFill>
                  <a:srgbClr val="0066CC"/>
                </a:solidFill>
              </a:rPr>
              <a:t>2011. március-április: közalkalmazotti tanfolyam</a:t>
            </a:r>
          </a:p>
          <a:p>
            <a:pPr eaLnBrk="1" hangingPunct="1"/>
            <a:r>
              <a:rPr lang="hu-HU" sz="2000" dirty="0" smtClean="0">
                <a:solidFill>
                  <a:srgbClr val="0066CC"/>
                </a:solidFill>
              </a:rPr>
              <a:t>2011</a:t>
            </a:r>
            <a:r>
              <a:rPr lang="hu-HU" sz="2000" dirty="0">
                <a:solidFill>
                  <a:srgbClr val="0066CC"/>
                </a:solidFill>
              </a:rPr>
              <a:t>. május: </a:t>
            </a:r>
            <a:r>
              <a:rPr lang="hu-HU" sz="2000" dirty="0" smtClean="0">
                <a:solidFill>
                  <a:srgbClr val="0066CC"/>
                </a:solidFill>
              </a:rPr>
              <a:t>bevezetés</a:t>
            </a:r>
          </a:p>
          <a:p>
            <a:pPr eaLnBrk="1" hangingPunct="1">
              <a:buFontTx/>
              <a:buNone/>
            </a:pPr>
            <a:endParaRPr lang="hu-HU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1808"/>
            <a:ext cx="1408847" cy="203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Jobb oldali kapcsos zárójel 1"/>
          <p:cNvSpPr/>
          <p:nvPr/>
        </p:nvSpPr>
        <p:spPr>
          <a:xfrm>
            <a:off x="6876256" y="4595019"/>
            <a:ext cx="156929" cy="92221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33185" y="4653136"/>
            <a:ext cx="2579375" cy="78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0066CC"/>
                </a:solidFill>
              </a:rPr>
              <a:t>PILOT program </a:t>
            </a:r>
          </a:p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0066CC"/>
                </a:solidFill>
              </a:rPr>
              <a:t>2011 áprilisig</a:t>
            </a:r>
          </a:p>
          <a:p>
            <a:pPr eaLnBrk="1" hangingPunct="1">
              <a:buFontTx/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38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84213" y="1277883"/>
            <a:ext cx="9144000" cy="1143000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hu-HU" b="1" kern="1200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EU 2020 – Európai Stratégia a fenntartható növekedésért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4213" y="2420883"/>
            <a:ext cx="7776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7 fő célkitűzés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Innovációs Unió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Fiatalok Mozgásban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Digitális Menetrend (DAE 2020)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Költséghatékony Európa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Ipari Politika a globalizáció korához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Új Készségek és Munkalehetőségek Menetrend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Európai Platform a Szegénység Ellen</a:t>
            </a:r>
          </a:p>
          <a:p>
            <a:endParaRPr lang="hu-HU" dirty="0"/>
          </a:p>
        </p:txBody>
      </p:sp>
      <p:pic>
        <p:nvPicPr>
          <p:cNvPr id="6" name="Picture 1" descr="log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867" y="3284984"/>
            <a:ext cx="2508931" cy="847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3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pic>
        <p:nvPicPr>
          <p:cNvPr id="1026" name="Picture 2" descr="D:\Átállás2010\MEGOSZTOTT\ECDL Holmi\grafikon_minta\2011\2011_fek_apr_to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09" y="1457065"/>
            <a:ext cx="6924575" cy="43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pic>
        <p:nvPicPr>
          <p:cNvPr id="2050" name="Picture 2" descr="D:\Átállás2010\MEGOSZTOTT\ECDL Holmi\grafikon_minta\2011\2011_fek_apr_top10%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3181"/>
            <a:ext cx="6912768" cy="468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659563" y="2492375"/>
            <a:ext cx="2016125" cy="5746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659563" y="3141663"/>
            <a:ext cx="2016125" cy="5746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659563" y="4292600"/>
            <a:ext cx="2016125" cy="5746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659563" y="5302250"/>
            <a:ext cx="2016125" cy="5746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2495550"/>
            <a:ext cx="6443663" cy="35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2800" dirty="0">
                <a:solidFill>
                  <a:srgbClr val="0066CC"/>
                </a:solidFill>
              </a:rPr>
              <a:t>Az </a:t>
            </a:r>
            <a:r>
              <a:rPr lang="hu-HU" sz="2800" dirty="0" smtClean="0">
                <a:solidFill>
                  <a:srgbClr val="0066CC"/>
                </a:solidFill>
              </a:rPr>
              <a:t>összes kiadott vizsgakártya </a:t>
            </a:r>
            <a:r>
              <a:rPr lang="hu-HU" sz="2800" dirty="0">
                <a:solidFill>
                  <a:srgbClr val="0066CC"/>
                </a:solidFill>
              </a:rPr>
              <a:t>száma:</a:t>
            </a:r>
          </a:p>
          <a:p>
            <a:pPr eaLnBrk="0" hangingPunct="0">
              <a:lnSpc>
                <a:spcPct val="115000"/>
              </a:lnSpc>
            </a:pPr>
            <a:r>
              <a:rPr lang="hu-HU" sz="2800" dirty="0">
                <a:solidFill>
                  <a:srgbClr val="0066CC"/>
                </a:solidFill>
              </a:rPr>
              <a:t>Az összes kiadott bizonyítvány:</a:t>
            </a:r>
          </a:p>
          <a:p>
            <a:pPr eaLnBrk="0" hangingPunct="0">
              <a:lnSpc>
                <a:spcPct val="115000"/>
              </a:lnSpc>
            </a:pPr>
            <a:endParaRPr lang="hu-HU" sz="2800" dirty="0">
              <a:solidFill>
                <a:srgbClr val="00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2800" dirty="0" smtClean="0">
                <a:solidFill>
                  <a:srgbClr val="0066CC"/>
                </a:solidFill>
              </a:rPr>
              <a:t>2010-ben csatlakozottak </a:t>
            </a:r>
            <a:r>
              <a:rPr lang="hu-HU" sz="2800" dirty="0">
                <a:solidFill>
                  <a:srgbClr val="0066CC"/>
                </a:solidFill>
              </a:rPr>
              <a:t>száma:</a:t>
            </a:r>
          </a:p>
          <a:p>
            <a:pPr eaLnBrk="0" hangingPunct="0">
              <a:lnSpc>
                <a:spcPct val="115000"/>
              </a:lnSpc>
            </a:pPr>
            <a:endParaRPr lang="hu-HU" sz="2800" dirty="0" smtClean="0">
              <a:solidFill>
                <a:srgbClr val="00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2800" dirty="0" smtClean="0">
                <a:solidFill>
                  <a:srgbClr val="0066CC"/>
                </a:solidFill>
              </a:rPr>
              <a:t>2010-ben </a:t>
            </a:r>
            <a:r>
              <a:rPr lang="hu-HU" sz="2800" dirty="0">
                <a:solidFill>
                  <a:srgbClr val="0066CC"/>
                </a:solidFill>
              </a:rPr>
              <a:t>bizonyítványt szerzettek száma: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59563" y="2409825"/>
            <a:ext cx="25558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600" b="1" dirty="0" smtClean="0">
                <a:solidFill>
                  <a:srgbClr val="3366CC"/>
                </a:solidFill>
              </a:rPr>
              <a:t>402 637</a:t>
            </a:r>
            <a:endParaRPr lang="hu-HU" sz="36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3600" b="1" dirty="0" smtClean="0">
                <a:solidFill>
                  <a:srgbClr val="3366CC"/>
                </a:solidFill>
              </a:rPr>
              <a:t>259 422</a:t>
            </a:r>
            <a:endParaRPr lang="hu-HU" sz="36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endParaRPr lang="hu-HU" sz="28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3600" b="1" dirty="0" smtClean="0">
                <a:solidFill>
                  <a:srgbClr val="3366CC"/>
                </a:solidFill>
              </a:rPr>
              <a:t>  28 379</a:t>
            </a:r>
            <a:endParaRPr lang="hu-HU" sz="36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2400" b="1" dirty="0">
                <a:solidFill>
                  <a:srgbClr val="3366CC"/>
                </a:solidFill>
              </a:rPr>
              <a:t>  </a:t>
            </a:r>
          </a:p>
          <a:p>
            <a:pPr eaLnBrk="0" hangingPunct="0">
              <a:lnSpc>
                <a:spcPct val="115000"/>
              </a:lnSpc>
            </a:pPr>
            <a:r>
              <a:rPr lang="hu-HU" sz="3600" b="1" dirty="0" smtClean="0">
                <a:solidFill>
                  <a:srgbClr val="3366CC"/>
                </a:solidFill>
              </a:rPr>
              <a:t>  22 579</a:t>
            </a:r>
            <a:endParaRPr lang="hu-HU" sz="3600" b="1" dirty="0">
              <a:solidFill>
                <a:srgbClr val="3366CC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Az ECDL hazai adatai</a:t>
            </a:r>
            <a:endParaRPr lang="hu-H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732588" y="2349500"/>
            <a:ext cx="1081087" cy="5746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005388" y="3616325"/>
            <a:ext cx="1439862" cy="533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005388" y="4221163"/>
            <a:ext cx="1439862" cy="533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005388" y="5314950"/>
            <a:ext cx="1439862" cy="533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05388" y="5919788"/>
            <a:ext cx="1439862" cy="533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813" y="2276475"/>
            <a:ext cx="6443662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200" dirty="0">
                <a:solidFill>
                  <a:srgbClr val="0066CC"/>
                </a:solidFill>
              </a:rPr>
              <a:t>Vizsgaközpontok száma:</a:t>
            </a:r>
          </a:p>
          <a:p>
            <a:pPr eaLnBrk="0" hangingPunct="0">
              <a:lnSpc>
                <a:spcPct val="115000"/>
              </a:lnSpc>
            </a:pPr>
            <a:r>
              <a:rPr lang="hu-HU" sz="3200" dirty="0">
                <a:solidFill>
                  <a:srgbClr val="0066CC"/>
                </a:solidFill>
              </a:rPr>
              <a:t>Vizsgázó:</a:t>
            </a:r>
          </a:p>
          <a:p>
            <a:pPr eaLnBrk="0" hangingPunct="0">
              <a:lnSpc>
                <a:spcPct val="115000"/>
              </a:lnSpc>
            </a:pPr>
            <a:r>
              <a:rPr lang="hu-HU" sz="4400" dirty="0">
                <a:solidFill>
                  <a:srgbClr val="0066CC"/>
                </a:solidFill>
              </a:rPr>
              <a:t>	</a:t>
            </a:r>
            <a:r>
              <a:rPr lang="hu-HU" sz="2800" dirty="0" err="1">
                <a:solidFill>
                  <a:srgbClr val="0066CC"/>
                </a:solidFill>
              </a:rPr>
              <a:t>Select</a:t>
            </a:r>
            <a:r>
              <a:rPr lang="hu-HU" sz="2800" dirty="0">
                <a:solidFill>
                  <a:srgbClr val="0066CC"/>
                </a:solidFill>
              </a:rPr>
              <a:t> alap</a:t>
            </a:r>
          </a:p>
          <a:p>
            <a:pPr eaLnBrk="0" hangingPunct="0">
              <a:spcBef>
                <a:spcPct val="20000"/>
              </a:spcBef>
            </a:pPr>
            <a:r>
              <a:rPr lang="hu-HU" sz="2800" dirty="0">
                <a:solidFill>
                  <a:srgbClr val="0066CC"/>
                </a:solidFill>
              </a:rPr>
              <a:t>	</a:t>
            </a:r>
            <a:r>
              <a:rPr lang="hu-HU" sz="2800" dirty="0" err="1">
                <a:solidFill>
                  <a:srgbClr val="0066CC"/>
                </a:solidFill>
              </a:rPr>
              <a:t>Select</a:t>
            </a:r>
            <a:r>
              <a:rPr lang="hu-HU" sz="2800" dirty="0">
                <a:solidFill>
                  <a:srgbClr val="0066CC"/>
                </a:solidFill>
              </a:rPr>
              <a:t> Start</a:t>
            </a:r>
          </a:p>
          <a:p>
            <a:pPr eaLnBrk="0" hangingPunct="0">
              <a:lnSpc>
                <a:spcPct val="115000"/>
              </a:lnSpc>
            </a:pPr>
            <a:r>
              <a:rPr lang="hu-HU" sz="3200" dirty="0">
                <a:solidFill>
                  <a:srgbClr val="0066CC"/>
                </a:solidFill>
              </a:rPr>
              <a:t>Bizonyítvány:</a:t>
            </a:r>
          </a:p>
          <a:p>
            <a:pPr eaLnBrk="0" hangingPunct="0">
              <a:lnSpc>
                <a:spcPct val="115000"/>
              </a:lnSpc>
            </a:pPr>
            <a:r>
              <a:rPr lang="hu-HU" sz="3600" dirty="0">
                <a:solidFill>
                  <a:srgbClr val="0066CC"/>
                </a:solidFill>
              </a:rPr>
              <a:t>	</a:t>
            </a:r>
            <a:r>
              <a:rPr lang="hu-HU" sz="2800" dirty="0" err="1">
                <a:solidFill>
                  <a:srgbClr val="0066CC"/>
                </a:solidFill>
              </a:rPr>
              <a:t>Select</a:t>
            </a:r>
            <a:r>
              <a:rPr lang="hu-HU" sz="2800" dirty="0">
                <a:solidFill>
                  <a:srgbClr val="0066CC"/>
                </a:solidFill>
              </a:rPr>
              <a:t> alap</a:t>
            </a:r>
          </a:p>
          <a:p>
            <a:pPr eaLnBrk="0" hangingPunct="0">
              <a:lnSpc>
                <a:spcPct val="115000"/>
              </a:lnSpc>
            </a:pPr>
            <a:r>
              <a:rPr lang="hu-HU" sz="2800" dirty="0">
                <a:solidFill>
                  <a:srgbClr val="0066CC"/>
                </a:solidFill>
              </a:rPr>
              <a:t>	</a:t>
            </a:r>
            <a:r>
              <a:rPr lang="hu-HU" sz="2800" dirty="0" err="1">
                <a:solidFill>
                  <a:srgbClr val="0066CC"/>
                </a:solidFill>
              </a:rPr>
              <a:t>Select</a:t>
            </a:r>
            <a:r>
              <a:rPr lang="hu-HU" sz="2800" dirty="0">
                <a:solidFill>
                  <a:srgbClr val="0066CC"/>
                </a:solidFill>
              </a:rPr>
              <a:t> Start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Az ECDL </a:t>
            </a:r>
            <a:r>
              <a:rPr lang="hu-HU" sz="3600" b="1" dirty="0" err="1">
                <a:solidFill>
                  <a:srgbClr val="000099"/>
                </a:solidFill>
              </a:rPr>
              <a:t>Select</a:t>
            </a:r>
            <a:r>
              <a:rPr lang="hu-HU" sz="3600" b="1" dirty="0">
                <a:solidFill>
                  <a:srgbClr val="000099"/>
                </a:solidFill>
              </a:rPr>
              <a:t> adatai </a:t>
            </a:r>
            <a:r>
              <a:rPr lang="hu-HU" sz="2000" b="1" dirty="0">
                <a:solidFill>
                  <a:srgbClr val="000099"/>
                </a:solidFill>
              </a:rPr>
              <a:t>(2007.04.16.-</a:t>
            </a:r>
            <a:r>
              <a:rPr lang="hu-HU" sz="2000" b="1" dirty="0" smtClean="0">
                <a:solidFill>
                  <a:srgbClr val="000099"/>
                </a:solidFill>
              </a:rPr>
              <a:t>2011.05.18.)</a:t>
            </a:r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69100" y="2273300"/>
            <a:ext cx="2555875" cy="6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600" b="1" dirty="0" smtClean="0">
                <a:solidFill>
                  <a:srgbClr val="3366CC"/>
                </a:solidFill>
              </a:rPr>
              <a:t>237 </a:t>
            </a:r>
            <a:endParaRPr lang="hu-HU" sz="3600" b="1" dirty="0">
              <a:solidFill>
                <a:srgbClr val="3366CC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005388" y="4076700"/>
            <a:ext cx="1511300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200" b="1" dirty="0">
                <a:solidFill>
                  <a:srgbClr val="3366CC"/>
                </a:solidFill>
              </a:rPr>
              <a:t>  </a:t>
            </a:r>
            <a:r>
              <a:rPr lang="hu-HU" sz="3200" b="1" dirty="0" smtClean="0">
                <a:solidFill>
                  <a:srgbClr val="3366CC"/>
                </a:solidFill>
              </a:rPr>
              <a:t>6 487</a:t>
            </a:r>
            <a:r>
              <a:rPr lang="hu-HU" sz="3600" b="1" dirty="0" smtClean="0">
                <a:solidFill>
                  <a:srgbClr val="3366CC"/>
                </a:solidFill>
              </a:rPr>
              <a:t> </a:t>
            </a:r>
            <a:endParaRPr lang="hu-HU" sz="3600" b="1" dirty="0">
              <a:solidFill>
                <a:srgbClr val="3366CC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005388" y="5157788"/>
            <a:ext cx="1511300" cy="6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200" b="1" dirty="0" smtClean="0">
                <a:solidFill>
                  <a:srgbClr val="3366CC"/>
                </a:solidFill>
              </a:rPr>
              <a:t>10 473</a:t>
            </a:r>
            <a:r>
              <a:rPr lang="hu-HU" sz="3600" b="1" dirty="0" smtClean="0">
                <a:solidFill>
                  <a:srgbClr val="3366CC"/>
                </a:solidFill>
              </a:rPr>
              <a:t> </a:t>
            </a:r>
            <a:endParaRPr lang="hu-HU" sz="3600" b="1" dirty="0">
              <a:solidFill>
                <a:srgbClr val="3366CC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643438" y="5805488"/>
            <a:ext cx="2014537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200" b="1" dirty="0">
                <a:solidFill>
                  <a:srgbClr val="3366CC"/>
                </a:solidFill>
              </a:rPr>
              <a:t>     </a:t>
            </a:r>
            <a:r>
              <a:rPr lang="hu-HU" sz="3200" b="1" dirty="0" smtClean="0">
                <a:solidFill>
                  <a:srgbClr val="3366CC"/>
                </a:solidFill>
              </a:rPr>
              <a:t>2 952</a:t>
            </a:r>
            <a:r>
              <a:rPr lang="hu-HU" sz="3600" b="1" dirty="0" smtClean="0">
                <a:solidFill>
                  <a:srgbClr val="3366CC"/>
                </a:solidFill>
              </a:rPr>
              <a:t> </a:t>
            </a:r>
            <a:endParaRPr lang="hu-HU" sz="3600" b="1" dirty="0">
              <a:solidFill>
                <a:srgbClr val="3366CC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005388" y="3500438"/>
            <a:ext cx="1511300" cy="6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200" b="1" dirty="0" smtClean="0">
                <a:solidFill>
                  <a:srgbClr val="3366CC"/>
                </a:solidFill>
              </a:rPr>
              <a:t>33 637</a:t>
            </a:r>
            <a:r>
              <a:rPr lang="hu-HU" sz="3600" b="1" dirty="0" smtClean="0">
                <a:solidFill>
                  <a:srgbClr val="3366CC"/>
                </a:solidFill>
              </a:rPr>
              <a:t> </a:t>
            </a:r>
            <a:endParaRPr lang="hu-HU" sz="36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ECDL vizsgaközpontok minőségellenőrzése </a:t>
            </a:r>
            <a:r>
              <a:rPr lang="hu-HU" sz="3600" b="1" dirty="0" smtClean="0">
                <a:solidFill>
                  <a:srgbClr val="000099"/>
                </a:solidFill>
              </a:rPr>
              <a:t>2010-ben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19138" y="2603500"/>
            <a:ext cx="7885310" cy="39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A központok működése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10% aktív 			(1001-… vizsga:	38 db </a:t>
            </a:r>
            <a:r>
              <a:rPr lang="hu-HU" sz="1800" dirty="0" err="1" smtClean="0">
                <a:solidFill>
                  <a:srgbClr val="0066CC"/>
                </a:solidFill>
              </a:rPr>
              <a:t>vkp</a:t>
            </a:r>
            <a:r>
              <a:rPr lang="hu-HU" sz="1800" dirty="0" smtClean="0">
                <a:solidFill>
                  <a:srgbClr val="0066CC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63% átlagos 			(101-1000 vizsga:	243 db </a:t>
            </a:r>
            <a:r>
              <a:rPr lang="hu-HU" sz="1800" dirty="0" err="1" smtClean="0">
                <a:solidFill>
                  <a:srgbClr val="0066CC"/>
                </a:solidFill>
              </a:rPr>
              <a:t>vkp</a:t>
            </a:r>
            <a:r>
              <a:rPr lang="hu-HU" sz="1800" dirty="0" smtClean="0">
                <a:solidFill>
                  <a:srgbClr val="0066CC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19% kevéssé aktív 		(1-100 vizsga:	72 db </a:t>
            </a:r>
            <a:r>
              <a:rPr lang="hu-HU" sz="1800" dirty="0" err="1" smtClean="0">
                <a:solidFill>
                  <a:srgbClr val="0066CC"/>
                </a:solidFill>
              </a:rPr>
              <a:t>vkp</a:t>
            </a:r>
            <a:r>
              <a:rPr lang="hu-HU" sz="1800" dirty="0" smtClean="0">
                <a:solidFill>
                  <a:srgbClr val="0066CC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  8% alvó 			(0 vizsga:	31 db </a:t>
            </a:r>
            <a:r>
              <a:rPr lang="hu-HU" sz="1800" dirty="0" err="1" smtClean="0">
                <a:solidFill>
                  <a:srgbClr val="0066CC"/>
                </a:solidFill>
              </a:rPr>
              <a:t>vkp</a:t>
            </a:r>
            <a:r>
              <a:rPr lang="hu-HU" sz="1800" dirty="0" smtClean="0">
                <a:solidFill>
                  <a:srgbClr val="0066CC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dirty="0" smtClean="0">
                <a:solidFill>
                  <a:srgbClr val="0066CC"/>
                </a:solidFill>
              </a:rPr>
              <a:t>Gyakori hiányosságok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logó, honlap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változások bejelentésének elmulasztása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víruskereső, tömörítő programok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kisebb javítási pontatlanságok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archiválás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solidFill>
                  <a:srgbClr val="0066CC"/>
                </a:solidFill>
              </a:rPr>
              <a:t>egy érvényes vizsgáztató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1800" dirty="0" smtClean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rgbClr val="000099"/>
                </a:solidFill>
              </a:rPr>
              <a:t>ECDL vizsgaközpontok minőségellenőrzése </a:t>
            </a:r>
            <a:r>
              <a:rPr lang="hu-HU" sz="3600" b="1" dirty="0" smtClean="0">
                <a:solidFill>
                  <a:srgbClr val="000099"/>
                </a:solidFill>
              </a:rPr>
              <a:t>2010-ben </a:t>
            </a:r>
            <a:endParaRPr lang="hu-HU" sz="3600" b="1" dirty="0">
              <a:solidFill>
                <a:srgbClr val="000099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232025" y="2770188"/>
            <a:ext cx="6443663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3600" dirty="0">
                <a:solidFill>
                  <a:srgbClr val="0066CC"/>
                </a:solidFill>
              </a:rPr>
              <a:t>vizsgaközpont-látogatás</a:t>
            </a:r>
          </a:p>
          <a:p>
            <a:pPr eaLnBrk="0" hangingPunct="0">
              <a:lnSpc>
                <a:spcPct val="115000"/>
              </a:lnSpc>
            </a:pPr>
            <a:r>
              <a:rPr lang="hu-HU" sz="3600" dirty="0">
                <a:solidFill>
                  <a:srgbClr val="0066CC"/>
                </a:solidFill>
              </a:rPr>
              <a:t>megfelelt</a:t>
            </a:r>
          </a:p>
          <a:p>
            <a:pPr eaLnBrk="0" hangingPunct="0">
              <a:lnSpc>
                <a:spcPct val="115000"/>
              </a:lnSpc>
            </a:pPr>
            <a:r>
              <a:rPr lang="hu-HU" sz="3600" dirty="0">
                <a:solidFill>
                  <a:srgbClr val="0066CC"/>
                </a:solidFill>
              </a:rPr>
              <a:t>részben felelt meg</a:t>
            </a:r>
          </a:p>
          <a:p>
            <a:pPr eaLnBrk="0" hangingPunct="0">
              <a:lnSpc>
                <a:spcPct val="115000"/>
              </a:lnSpc>
            </a:pPr>
            <a:r>
              <a:rPr lang="hu-HU" sz="3600" dirty="0">
                <a:solidFill>
                  <a:srgbClr val="0066CC"/>
                </a:solidFill>
              </a:rPr>
              <a:t>ismételten részben felelt meg</a:t>
            </a:r>
          </a:p>
          <a:p>
            <a:pPr eaLnBrk="0" hangingPunct="0">
              <a:lnSpc>
                <a:spcPct val="115000"/>
              </a:lnSpc>
            </a:pPr>
            <a:r>
              <a:rPr lang="hu-HU" sz="3600" dirty="0">
                <a:solidFill>
                  <a:srgbClr val="0066CC"/>
                </a:solidFill>
              </a:rPr>
              <a:t>nem felelt meg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116013" y="2852738"/>
            <a:ext cx="935037" cy="3167062"/>
            <a:chOff x="703" y="1979"/>
            <a:chExt cx="589" cy="1995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703" y="1979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hu-HU" sz="2800" b="1" dirty="0" smtClean="0">
                  <a:solidFill>
                    <a:srgbClr val="3366CC"/>
                  </a:solidFill>
                </a:rPr>
                <a:t>120</a:t>
              </a:r>
              <a:endParaRPr lang="hu-HU" sz="2800" b="1" dirty="0">
                <a:solidFill>
                  <a:srgbClr val="3366CC"/>
                </a:solidFill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703" y="2388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hu-HU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703" y="2796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hu-HU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703" y="3204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hu-HU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703" y="3612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hu-HU"/>
            </a:p>
          </p:txBody>
        </p:sp>
      </p:grp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187450" y="3492500"/>
            <a:ext cx="45720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hu-HU" sz="2800" b="1" dirty="0">
                <a:solidFill>
                  <a:srgbClr val="3366CC"/>
                </a:solidFill>
              </a:rPr>
              <a:t> </a:t>
            </a:r>
            <a:r>
              <a:rPr lang="hu-HU" sz="2800" b="1" dirty="0" smtClean="0">
                <a:solidFill>
                  <a:srgbClr val="3366CC"/>
                </a:solidFill>
              </a:rPr>
              <a:t> 84</a:t>
            </a:r>
            <a:endParaRPr lang="hu-HU" sz="28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800" b="1" dirty="0">
                <a:solidFill>
                  <a:srgbClr val="3366CC"/>
                </a:solidFill>
              </a:rPr>
              <a:t>  </a:t>
            </a:r>
          </a:p>
          <a:p>
            <a:pPr eaLnBrk="0" hangingPunct="0">
              <a:lnSpc>
                <a:spcPct val="115000"/>
              </a:lnSpc>
            </a:pPr>
            <a:r>
              <a:rPr lang="hu-HU" sz="2800" b="1" dirty="0">
                <a:solidFill>
                  <a:srgbClr val="3366CC"/>
                </a:solidFill>
              </a:rPr>
              <a:t>  </a:t>
            </a:r>
            <a:r>
              <a:rPr lang="hu-HU" sz="2800" b="1" dirty="0" smtClean="0">
                <a:solidFill>
                  <a:srgbClr val="3366CC"/>
                </a:solidFill>
              </a:rPr>
              <a:t>30</a:t>
            </a:r>
            <a:endParaRPr lang="hu-HU" sz="28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endParaRPr lang="hu-HU" sz="8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2800" b="1" dirty="0">
                <a:solidFill>
                  <a:srgbClr val="3366CC"/>
                </a:solidFill>
              </a:rPr>
              <a:t>   </a:t>
            </a:r>
            <a:r>
              <a:rPr lang="hu-HU" sz="2800" b="1" dirty="0" smtClean="0">
                <a:solidFill>
                  <a:srgbClr val="3366CC"/>
                </a:solidFill>
              </a:rPr>
              <a:t> 6</a:t>
            </a:r>
            <a:endParaRPr lang="hu-HU" sz="28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endParaRPr lang="hu-HU" sz="900" b="1" dirty="0">
              <a:solidFill>
                <a:srgbClr val="3366CC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hu-HU" sz="2800" b="1" dirty="0">
                <a:solidFill>
                  <a:srgbClr val="3366CC"/>
                </a:solidFill>
              </a:rPr>
              <a:t>    </a:t>
            </a:r>
            <a:r>
              <a:rPr lang="hu-HU" sz="2800" b="1" dirty="0" smtClean="0">
                <a:solidFill>
                  <a:srgbClr val="3366CC"/>
                </a:solidFill>
              </a:rPr>
              <a:t>0</a:t>
            </a:r>
            <a:endParaRPr lang="hu-HU" sz="28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6725"/>
            <a:ext cx="7772400" cy="11430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00099"/>
                </a:solidFill>
              </a:rPr>
              <a:t>Az NJSZT legújabb hozzájárulása a Digitális Esélyegyenlőség megteremtéséhez </a:t>
            </a:r>
          </a:p>
        </p:txBody>
      </p:sp>
    </p:spTree>
    <p:extLst>
      <p:ext uri="{BB962C8B-B14F-4D97-AF65-F5344CB8AC3E}">
        <p14:creationId xmlns:p14="http://schemas.microsoft.com/office/powerpoint/2010/main" val="40369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4400" b="1" dirty="0">
                <a:solidFill>
                  <a:srgbClr val="000099"/>
                </a:solidFill>
              </a:rPr>
              <a:t>ECDL vizsgaközpont a bicskei menekülttáborban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2339975"/>
            <a:ext cx="874871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buFontTx/>
              <a:buChar char="•"/>
            </a:pPr>
            <a:r>
              <a:rPr lang="hu-HU" sz="2400" dirty="0" smtClean="0">
                <a:solidFill>
                  <a:srgbClr val="0066CC"/>
                </a:solidFill>
              </a:rPr>
              <a:t>NJSZT támogatás: akkreditáció, üzemeltetés, 20 vizsgakártya/év</a:t>
            </a:r>
            <a:endParaRPr lang="hu-HU" sz="2400" dirty="0">
              <a:solidFill>
                <a:srgbClr val="0066CC"/>
              </a:solidFill>
            </a:endParaRPr>
          </a:p>
          <a:p>
            <a:pPr eaLnBrk="1" hangingPunct="1">
              <a:buFontTx/>
              <a:buChar char="•"/>
            </a:pPr>
            <a:endParaRPr lang="hu-HU" sz="2400" dirty="0">
              <a:solidFill>
                <a:srgbClr val="0066CC"/>
              </a:solidFill>
            </a:endParaRPr>
          </a:p>
          <a:p>
            <a:pPr eaLnBrk="1" hangingPunct="1">
              <a:buFontTx/>
              <a:buChar char="•"/>
            </a:pPr>
            <a:r>
              <a:rPr lang="hu-HU" sz="2400" dirty="0">
                <a:solidFill>
                  <a:srgbClr val="0066CC"/>
                </a:solidFill>
              </a:rPr>
              <a:t> További felajánlásokat (pl. hardver, szoftver, egyéb irodai </a:t>
            </a:r>
          </a:p>
          <a:p>
            <a:pPr eaLnBrk="1" hangingPunct="1"/>
            <a:r>
              <a:rPr lang="hu-HU" sz="2400" dirty="0">
                <a:solidFill>
                  <a:srgbClr val="0066CC"/>
                </a:solidFill>
              </a:rPr>
              <a:t>  eszközök, önkéntesek) a </a:t>
            </a:r>
            <a:r>
              <a:rPr lang="hu-HU" sz="2400" b="1" dirty="0">
                <a:solidFill>
                  <a:srgbClr val="0066CC"/>
                </a:solidFill>
              </a:rPr>
              <a:t>MIGHELP </a:t>
            </a:r>
            <a:r>
              <a:rPr lang="hu-HU" sz="2400" b="1" dirty="0" err="1">
                <a:solidFill>
                  <a:srgbClr val="0066CC"/>
                </a:solidFill>
              </a:rPr>
              <a:t>Migrants</a:t>
            </a:r>
            <a:r>
              <a:rPr lang="hu-HU" sz="2400" b="1" dirty="0">
                <a:solidFill>
                  <a:srgbClr val="0066CC"/>
                </a:solidFill>
              </a:rPr>
              <a:t> </a:t>
            </a:r>
            <a:r>
              <a:rPr lang="hu-HU" sz="2400" b="1" dirty="0" err="1">
                <a:solidFill>
                  <a:srgbClr val="0066CC"/>
                </a:solidFill>
              </a:rPr>
              <a:t>Help</a:t>
            </a:r>
            <a:r>
              <a:rPr lang="hu-HU" sz="2400" b="1" dirty="0">
                <a:solidFill>
                  <a:srgbClr val="0066CC"/>
                </a:solidFill>
              </a:rPr>
              <a:t>  </a:t>
            </a:r>
          </a:p>
          <a:p>
            <a:pPr eaLnBrk="1" hangingPunct="1"/>
            <a:r>
              <a:rPr lang="hu-HU" sz="2400" b="1" dirty="0">
                <a:solidFill>
                  <a:srgbClr val="0066CC"/>
                </a:solidFill>
              </a:rPr>
              <a:t>  Magyarország Egyesület</a:t>
            </a:r>
            <a:r>
              <a:rPr lang="hu-HU" sz="2400" dirty="0">
                <a:solidFill>
                  <a:srgbClr val="0066CC"/>
                </a:solidFill>
              </a:rPr>
              <a:t> számára az alábbi elérhetőségen </a:t>
            </a:r>
          </a:p>
          <a:p>
            <a:pPr eaLnBrk="1" hangingPunct="1"/>
            <a:r>
              <a:rPr lang="hu-HU" sz="2400" dirty="0">
                <a:solidFill>
                  <a:srgbClr val="0066CC"/>
                </a:solidFill>
              </a:rPr>
              <a:t>  várják: </a:t>
            </a:r>
          </a:p>
          <a:p>
            <a:pPr eaLnBrk="1" hangingPunct="1">
              <a:buFontTx/>
              <a:buChar char="•"/>
            </a:pPr>
            <a:endParaRPr lang="hu-HU" sz="2400" dirty="0">
              <a:solidFill>
                <a:srgbClr val="0066CC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hu-HU" sz="2400" dirty="0">
                <a:solidFill>
                  <a:srgbClr val="0066CC"/>
                </a:solidFill>
              </a:rPr>
              <a:t> Nagy </a:t>
            </a:r>
            <a:r>
              <a:rPr lang="hu-HU" sz="2400" dirty="0" err="1">
                <a:solidFill>
                  <a:srgbClr val="0066CC"/>
                </a:solidFill>
              </a:rPr>
              <a:t>Navarro</a:t>
            </a:r>
            <a:r>
              <a:rPr lang="hu-HU" sz="2400" dirty="0">
                <a:solidFill>
                  <a:srgbClr val="0066CC"/>
                </a:solidFill>
              </a:rPr>
              <a:t> Balázs, telefon: 30/486-6707</a:t>
            </a:r>
          </a:p>
          <a:p>
            <a:pPr lvl="1" eaLnBrk="1" hangingPunct="1">
              <a:buFontTx/>
              <a:buChar char="•"/>
            </a:pPr>
            <a:r>
              <a:rPr lang="hu-HU" sz="2400" dirty="0">
                <a:solidFill>
                  <a:srgbClr val="0066CC"/>
                </a:solidFill>
              </a:rPr>
              <a:t> James Peter, e-mail: </a:t>
            </a:r>
            <a:r>
              <a:rPr lang="hu-HU" sz="2400" dirty="0" err="1">
                <a:solidFill>
                  <a:srgbClr val="0066CC"/>
                </a:solidFill>
                <a:hlinkClick r:id="rId2"/>
              </a:rPr>
              <a:t>macjames.hash</a:t>
            </a:r>
            <a:r>
              <a:rPr lang="hu-HU" sz="2400" dirty="0">
                <a:solidFill>
                  <a:srgbClr val="0066CC"/>
                </a:solidFill>
                <a:hlinkClick r:id="rId2"/>
              </a:rPr>
              <a:t>@</a:t>
            </a:r>
            <a:r>
              <a:rPr lang="hu-HU" sz="2400" dirty="0" err="1">
                <a:solidFill>
                  <a:srgbClr val="0066CC"/>
                </a:solidFill>
                <a:hlinkClick r:id="rId2"/>
              </a:rPr>
              <a:t>yahoo.com</a:t>
            </a:r>
            <a:r>
              <a:rPr lang="hu-HU" sz="2400" dirty="0">
                <a:solidFill>
                  <a:srgbClr val="0066CC"/>
                </a:solidFill>
              </a:rPr>
              <a:t> </a:t>
            </a:r>
            <a:r>
              <a:rPr lang="hu-H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0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pic>
        <p:nvPicPr>
          <p:cNvPr id="5" name="Tartalom helye 4" descr="C:\Users\BSzedlmayer\AppData\Local\Microsoft\Windows\Temporary Internet Files\Content.Word\bicske.ECDL.MigHelp.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7848871" cy="523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4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4400" b="1" dirty="0">
                <a:solidFill>
                  <a:srgbClr val="000099"/>
                </a:solidFill>
              </a:rPr>
              <a:t>Számítógép-adomány vakok számára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2339975"/>
            <a:ext cx="87487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buFontTx/>
              <a:buChar char="•"/>
            </a:pPr>
            <a:r>
              <a:rPr lang="hu-HU" sz="2400" dirty="0" smtClean="0">
                <a:solidFill>
                  <a:srgbClr val="0066CC"/>
                </a:solidFill>
              </a:rPr>
              <a:t> 12  számítógép adományozása az </a:t>
            </a:r>
            <a:r>
              <a:rPr lang="hu-HU" sz="2400" dirty="0">
                <a:solidFill>
                  <a:srgbClr val="0066CC"/>
                </a:solidFill>
              </a:rPr>
              <a:t>„Informatika a látássérültekért” </a:t>
            </a:r>
            <a:r>
              <a:rPr lang="hu-HU" sz="2400" dirty="0" smtClean="0">
                <a:solidFill>
                  <a:srgbClr val="0066CC"/>
                </a:solidFill>
              </a:rPr>
              <a:t>Alapítvány segítéségével</a:t>
            </a:r>
          </a:p>
          <a:p>
            <a:pPr eaLnBrk="1" hangingPunct="1"/>
            <a:r>
              <a:rPr lang="hu-HU" sz="2400" dirty="0" smtClean="0">
                <a:solidFill>
                  <a:srgbClr val="0066CC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hu-HU" sz="2400" dirty="0" smtClean="0">
                <a:solidFill>
                  <a:srgbClr val="0066CC"/>
                </a:solidFill>
              </a:rPr>
              <a:t>az </a:t>
            </a:r>
            <a:r>
              <a:rPr lang="hu-HU" sz="2400" dirty="0">
                <a:solidFill>
                  <a:srgbClr val="0066CC"/>
                </a:solidFill>
              </a:rPr>
              <a:t>adományozottak az országos hálózatként működő elemi rehabilitációs központok ügyfelei közül kerültek ki, olyan látássérült emberek személyében, akik az ott nyújtott informatikai alapképzéseket sikeresen végezték </a:t>
            </a:r>
            <a:r>
              <a:rPr lang="hu-HU" sz="2400" dirty="0" smtClean="0">
                <a:solidFill>
                  <a:srgbClr val="0066CC"/>
                </a:solidFill>
              </a:rPr>
              <a:t>el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655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84213" y="1052388"/>
            <a:ext cx="8229600" cy="1143000"/>
          </a:xfrm>
        </p:spPr>
        <p:txBody>
          <a:bodyPr/>
          <a:lstStyle/>
          <a:p>
            <a:pPr algn="l">
              <a:lnSpc>
                <a:spcPts val="4500"/>
              </a:lnSpc>
            </a:pPr>
            <a:r>
              <a:rPr lang="hu-HU" sz="4000" b="1" kern="1200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A DAE 2020 program főbb céljai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4213" y="1916832"/>
            <a:ext cx="7776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Szélessávú hozzáférés</a:t>
            </a:r>
            <a:br>
              <a:rPr lang="hu-HU" sz="2400" b="1" dirty="0" smtClean="0">
                <a:solidFill>
                  <a:srgbClr val="000000"/>
                </a:solidFill>
              </a:rPr>
            </a:br>
            <a:r>
              <a:rPr lang="hu-HU" sz="2400" dirty="0" smtClean="0">
                <a:solidFill>
                  <a:srgbClr val="000000"/>
                </a:solidFill>
              </a:rPr>
              <a:t>2013-ra</a:t>
            </a:r>
            <a:r>
              <a:rPr lang="hu-HU" sz="2400" b="1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>
                <a:solidFill>
                  <a:srgbClr val="000000"/>
                </a:solidFill>
              </a:rPr>
              <a:t>az</a:t>
            </a:r>
            <a:r>
              <a:rPr lang="hu-HU" sz="2400" b="1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>
                <a:solidFill>
                  <a:srgbClr val="000000"/>
                </a:solidFill>
              </a:rPr>
              <a:t>EU teljes lakosságának.</a:t>
            </a:r>
            <a:endParaRPr lang="hu-HU" sz="2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Digitális Piac</a:t>
            </a:r>
            <a:br>
              <a:rPr lang="hu-HU" sz="2400" b="1" dirty="0" smtClean="0">
                <a:solidFill>
                  <a:srgbClr val="000000"/>
                </a:solidFill>
              </a:rPr>
            </a:br>
            <a:r>
              <a:rPr lang="hu-HU" sz="2400" dirty="0" smtClean="0">
                <a:solidFill>
                  <a:srgbClr val="000000"/>
                </a:solidFill>
              </a:rPr>
              <a:t>Az e-kereskedelem terjesztése. 2015-re az EU népességének </a:t>
            </a:r>
            <a:r>
              <a:rPr lang="hu-HU" sz="2400" b="1" dirty="0" smtClean="0">
                <a:solidFill>
                  <a:srgbClr val="0066CC"/>
                </a:solidFill>
              </a:rPr>
              <a:t>50%</a:t>
            </a:r>
            <a:r>
              <a:rPr lang="hu-HU" sz="2400" dirty="0" smtClean="0">
                <a:solidFill>
                  <a:srgbClr val="000000"/>
                </a:solidFill>
              </a:rPr>
              <a:t>-a online vásároljon.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Digitális Befogadás</a:t>
            </a:r>
            <a:br>
              <a:rPr lang="hu-HU" sz="2400" b="1" dirty="0" smtClean="0">
                <a:solidFill>
                  <a:srgbClr val="000000"/>
                </a:solidFill>
              </a:rPr>
            </a:br>
            <a:r>
              <a:rPr lang="hu-HU" sz="2400" dirty="0" smtClean="0">
                <a:solidFill>
                  <a:srgbClr val="000000"/>
                </a:solidFill>
              </a:rPr>
              <a:t>2015-re az általános internethasználat növelése </a:t>
            </a:r>
            <a:r>
              <a:rPr lang="hu-HU" sz="2400" dirty="0">
                <a:solidFill>
                  <a:srgbClr val="000000"/>
                </a:solidFill>
              </a:rPr>
              <a:t>az EU-ban </a:t>
            </a:r>
            <a:r>
              <a:rPr lang="hu-HU" sz="2400" dirty="0" smtClean="0">
                <a:solidFill>
                  <a:srgbClr val="000000"/>
                </a:solidFill>
              </a:rPr>
              <a:t>legalább </a:t>
            </a:r>
            <a:r>
              <a:rPr lang="hu-HU" sz="2400" b="1" dirty="0" smtClean="0">
                <a:solidFill>
                  <a:srgbClr val="0066CC"/>
                </a:solidFill>
              </a:rPr>
              <a:t>70%</a:t>
            </a:r>
            <a:r>
              <a:rPr lang="hu-HU" sz="2400" dirty="0" smtClean="0">
                <a:solidFill>
                  <a:srgbClr val="000000"/>
                </a:solidFill>
              </a:rPr>
              <a:t>-ra és a hátrányos helyzetűek esetében </a:t>
            </a:r>
            <a:r>
              <a:rPr lang="hu-HU" sz="2400" b="1" dirty="0" smtClean="0">
                <a:solidFill>
                  <a:srgbClr val="0066CC"/>
                </a:solidFill>
              </a:rPr>
              <a:t>60%</a:t>
            </a:r>
            <a:r>
              <a:rPr lang="hu-HU" sz="2400" dirty="0" smtClean="0">
                <a:solidFill>
                  <a:srgbClr val="000000"/>
                </a:solidFill>
              </a:rPr>
              <a:t>-ra.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Elektronikus kormányzás</a:t>
            </a:r>
            <a:br>
              <a:rPr lang="hu-HU" sz="2400" b="1" dirty="0" smtClean="0">
                <a:solidFill>
                  <a:srgbClr val="000000"/>
                </a:solidFill>
              </a:rPr>
            </a:br>
            <a:r>
              <a:rPr lang="hu-HU" sz="2400" dirty="0" smtClean="0">
                <a:solidFill>
                  <a:srgbClr val="000000"/>
                </a:solidFill>
              </a:rPr>
              <a:t>2015-re a népesség </a:t>
            </a:r>
            <a:r>
              <a:rPr lang="hu-HU" sz="2400" b="1" dirty="0" smtClean="0">
                <a:solidFill>
                  <a:srgbClr val="0066CC"/>
                </a:solidFill>
              </a:rPr>
              <a:t>50%</a:t>
            </a:r>
            <a:r>
              <a:rPr lang="hu-HU" sz="2400" dirty="0" smtClean="0">
                <a:solidFill>
                  <a:srgbClr val="000000"/>
                </a:solidFill>
              </a:rPr>
              <a:t>-a használja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Digitális ismeretek elterjesztése</a:t>
            </a:r>
            <a:endParaRPr lang="hu-H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>
                <a:solidFill>
                  <a:srgbClr val="000099"/>
                </a:solidFill>
              </a:rPr>
              <a:t>A helyzet ma…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11188" y="2205038"/>
            <a:ext cx="774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sz="2800" dirty="0" smtClean="0">
                <a:solidFill>
                  <a:srgbClr val="0066CC"/>
                </a:solidFill>
              </a:rPr>
              <a:t>Továbbra sincs „ECDL-boom”</a:t>
            </a:r>
          </a:p>
          <a:p>
            <a:pPr eaLnBrk="1" hangingPunct="1">
              <a:lnSpc>
                <a:spcPct val="80000"/>
              </a:lnSpc>
            </a:pPr>
            <a:endParaRPr lang="hu-HU" sz="28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800" dirty="0" smtClean="0">
                <a:solidFill>
                  <a:srgbClr val="0066CC"/>
                </a:solidFill>
              </a:rPr>
              <a:t>Van, de </a:t>
            </a:r>
            <a:r>
              <a:rPr lang="hu-HU" sz="2800" dirty="0" err="1" smtClean="0">
                <a:solidFill>
                  <a:srgbClr val="0066CC"/>
                </a:solidFill>
              </a:rPr>
              <a:t>mégsincs</a:t>
            </a:r>
            <a:r>
              <a:rPr lang="hu-HU" sz="2800" dirty="0" smtClean="0">
                <a:solidFill>
                  <a:srgbClr val="0066CC"/>
                </a:solidFill>
              </a:rPr>
              <a:t> NETx1 – 3 nap alatt az internet körül országos program</a:t>
            </a:r>
          </a:p>
          <a:p>
            <a:pPr eaLnBrk="1" hangingPunct="1">
              <a:lnSpc>
                <a:spcPct val="80000"/>
              </a:lnSpc>
            </a:pPr>
            <a:endParaRPr lang="hu-HU" sz="28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800" dirty="0" smtClean="0">
                <a:solidFill>
                  <a:srgbClr val="0066CC"/>
                </a:solidFill>
              </a:rPr>
              <a:t>Hiányzik a szórványos kezdeményezések szinergiája</a:t>
            </a:r>
          </a:p>
          <a:p>
            <a:pPr eaLnBrk="1" hangingPunct="1">
              <a:lnSpc>
                <a:spcPct val="80000"/>
              </a:lnSpc>
            </a:pPr>
            <a:endParaRPr lang="hu-HU" sz="28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200" dirty="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1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pic>
        <p:nvPicPr>
          <p:cNvPr id="3" name="Picture 8" descr="A4_pla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81088"/>
            <a:ext cx="38735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5150" y="1125538"/>
            <a:ext cx="9467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4400" b="1" dirty="0">
                <a:solidFill>
                  <a:srgbClr val="000099"/>
                </a:solidFill>
              </a:rPr>
              <a:t>Marketing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19700" y="2565400"/>
            <a:ext cx="3240088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3200">
                <a:solidFill>
                  <a:srgbClr val="0066CC"/>
                </a:solidFill>
              </a:rPr>
              <a:t>Szórólap, plakát</a:t>
            </a:r>
          </a:p>
          <a:p>
            <a:pPr eaLnBrk="1" hangingPunct="1"/>
            <a:endParaRPr lang="hu-HU" sz="3200">
              <a:solidFill>
                <a:srgbClr val="0066CC"/>
              </a:solidFill>
            </a:endParaRPr>
          </a:p>
          <a:p>
            <a:pPr eaLnBrk="1" hangingPunct="1"/>
            <a:r>
              <a:rPr lang="hu-HU" sz="2400">
                <a:solidFill>
                  <a:srgbClr val="0066CC"/>
                </a:solidFill>
              </a:rPr>
              <a:t>Szórólap rendelhető:</a:t>
            </a:r>
          </a:p>
          <a:p>
            <a:pPr eaLnBrk="1" hangingPunct="1"/>
            <a:endParaRPr lang="hu-HU" sz="2000">
              <a:solidFill>
                <a:srgbClr val="0066CC"/>
              </a:solidFill>
            </a:endParaRPr>
          </a:p>
          <a:p>
            <a:pPr eaLnBrk="1" hangingPunct="1"/>
            <a:r>
              <a:rPr lang="hu-HU" sz="2000">
                <a:solidFill>
                  <a:srgbClr val="0066CC"/>
                </a:solidFill>
                <a:hlinkClick r:id="rId3"/>
              </a:rPr>
              <a:t>ecdl.titkarsag@njszt.hu</a:t>
            </a:r>
            <a:endParaRPr lang="hu-HU" sz="2000">
              <a:solidFill>
                <a:srgbClr val="0066CC"/>
              </a:solidFill>
            </a:endParaRPr>
          </a:p>
          <a:p>
            <a:pPr eaLnBrk="1" hangingPunct="1"/>
            <a:endParaRPr lang="hu-HU" sz="2400">
              <a:solidFill>
                <a:srgbClr val="0066CC"/>
              </a:solidFill>
            </a:endParaRPr>
          </a:p>
          <a:p>
            <a:pPr eaLnBrk="1" hangingPunct="1"/>
            <a:r>
              <a:rPr lang="hu-HU" sz="2400">
                <a:solidFill>
                  <a:srgbClr val="0066CC"/>
                </a:solidFill>
              </a:rPr>
              <a:t>Tel: (1) 472-2720</a:t>
            </a:r>
          </a:p>
          <a:p>
            <a:pPr eaLnBrk="1" hangingPunct="1"/>
            <a:endParaRPr lang="hu-HU" sz="2400">
              <a:solidFill>
                <a:srgbClr val="0066CC"/>
              </a:solidFill>
            </a:endParaRPr>
          </a:p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852738"/>
            <a:ext cx="8713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sz="6000" dirty="0" smtClean="0">
                <a:solidFill>
                  <a:srgbClr val="0066CC"/>
                </a:solidFill>
              </a:rPr>
              <a:t>Köszönöm a figyelmet!</a:t>
            </a:r>
          </a:p>
          <a:p>
            <a:pPr eaLnBrk="1" hangingPunct="1"/>
            <a:endParaRPr lang="hu-HU" sz="6000" dirty="0" smtClean="0">
              <a:solidFill>
                <a:srgbClr val="0066CC"/>
              </a:solidFill>
            </a:endParaRPr>
          </a:p>
          <a:p>
            <a:pPr eaLnBrk="1" hangingPunct="1">
              <a:buFontTx/>
              <a:buNone/>
            </a:pPr>
            <a:endParaRPr lang="hu-HU" dirty="0" smtClean="0">
              <a:solidFill>
                <a:srgbClr val="080808"/>
              </a:solidFill>
            </a:endParaRPr>
          </a:p>
          <a:p>
            <a:pPr eaLnBrk="1" hangingPunct="1"/>
            <a:endParaRPr lang="hu-HU" sz="2800" dirty="0" smtClean="0">
              <a:solidFill>
                <a:srgbClr val="080808"/>
              </a:solidFill>
            </a:endParaRPr>
          </a:p>
        </p:txBody>
      </p:sp>
      <p:pic>
        <p:nvPicPr>
          <p:cNvPr id="5" name="Picture 2" descr="C:\Users\NKurtossy\AppData\Local\Microsoft\Windows\Temporary Internet Files\Content.IE5\1QAMOQS2\MC900432678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7904" y="4077072"/>
            <a:ext cx="1512502" cy="1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8229600" cy="1143000"/>
          </a:xfrm>
        </p:spPr>
        <p:txBody>
          <a:bodyPr/>
          <a:lstStyle/>
          <a:p>
            <a:pPr algn="l"/>
            <a:r>
              <a:rPr lang="hu-HU" b="1" kern="1200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Technika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4213" y="1949926"/>
            <a:ext cx="83522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sávszélesség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sz="2800" dirty="0"/>
          </a:p>
          <a:p>
            <a:pPr marL="285750" indent="-285750">
              <a:buFont typeface="Arial" pitchFamily="34" charset="0"/>
              <a:buChar char="•"/>
            </a:pPr>
            <a:endParaRPr lang="hu-H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mobil eszközök </a:t>
            </a:r>
            <a:br>
              <a:rPr lang="hu-HU" sz="2800" dirty="0" smtClean="0"/>
            </a:br>
            <a:r>
              <a:rPr lang="hu-HU" sz="2800" dirty="0" smtClean="0"/>
              <a:t>(PDA, okos telefonok, e-book olvasók, stb.)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video (</a:t>
            </a:r>
            <a:r>
              <a:rPr lang="hu-HU" sz="2800" dirty="0" err="1" smtClean="0"/>
              <a:t>videómegosztók</a:t>
            </a:r>
            <a:r>
              <a:rPr lang="hu-HU" sz="2800" dirty="0" smtClean="0"/>
              <a:t>, videók rögzítésére képes mobil eszközök)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felhő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/>
              <a:t>tárolókapacitás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1600" dirty="0" smtClean="0"/>
              <a:t>1997 </a:t>
            </a:r>
            <a:r>
              <a:rPr lang="hu-HU" sz="1600" dirty="0"/>
              <a:t>óta </a:t>
            </a:r>
            <a:r>
              <a:rPr lang="hu-HU" sz="1600" dirty="0" smtClean="0"/>
              <a:t>évente majdnem megduplázódik</a:t>
            </a:r>
            <a:endParaRPr lang="hu-HU" sz="1100" dirty="0" smtClean="0"/>
          </a:p>
        </p:txBody>
      </p:sp>
      <p:sp>
        <p:nvSpPr>
          <p:cNvPr id="6" name="Szabadkézi sokszög 5"/>
          <p:cNvSpPr/>
          <p:nvPr/>
        </p:nvSpPr>
        <p:spPr>
          <a:xfrm>
            <a:off x="3555240" y="2698810"/>
            <a:ext cx="4746767" cy="806489"/>
          </a:xfrm>
          <a:custGeom>
            <a:avLst/>
            <a:gdLst>
              <a:gd name="connsiteX0" fmla="*/ 134418 w 806489"/>
              <a:gd name="connsiteY0" fmla="*/ 0 h 4746767"/>
              <a:gd name="connsiteX1" fmla="*/ 672071 w 806489"/>
              <a:gd name="connsiteY1" fmla="*/ 0 h 4746767"/>
              <a:gd name="connsiteX2" fmla="*/ 806489 w 806489"/>
              <a:gd name="connsiteY2" fmla="*/ 134418 h 4746767"/>
              <a:gd name="connsiteX3" fmla="*/ 806489 w 806489"/>
              <a:gd name="connsiteY3" fmla="*/ 4746767 h 4746767"/>
              <a:gd name="connsiteX4" fmla="*/ 806489 w 806489"/>
              <a:gd name="connsiteY4" fmla="*/ 4746767 h 4746767"/>
              <a:gd name="connsiteX5" fmla="*/ 0 w 806489"/>
              <a:gd name="connsiteY5" fmla="*/ 4746767 h 4746767"/>
              <a:gd name="connsiteX6" fmla="*/ 0 w 806489"/>
              <a:gd name="connsiteY6" fmla="*/ 4746767 h 4746767"/>
              <a:gd name="connsiteX7" fmla="*/ 0 w 806489"/>
              <a:gd name="connsiteY7" fmla="*/ 134418 h 4746767"/>
              <a:gd name="connsiteX8" fmla="*/ 134418 w 806489"/>
              <a:gd name="connsiteY8" fmla="*/ 0 h 474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" h="4746767">
                <a:moveTo>
                  <a:pt x="806489" y="791146"/>
                </a:moveTo>
                <a:lnTo>
                  <a:pt x="806489" y="3955621"/>
                </a:lnTo>
                <a:cubicBezTo>
                  <a:pt x="806489" y="4392559"/>
                  <a:pt x="796264" y="4746767"/>
                  <a:pt x="783651" y="4746767"/>
                </a:cubicBezTo>
                <a:lnTo>
                  <a:pt x="0" y="4746767"/>
                </a:lnTo>
                <a:lnTo>
                  <a:pt x="0" y="4746767"/>
                </a:lnTo>
                <a:lnTo>
                  <a:pt x="0" y="0"/>
                </a:lnTo>
                <a:lnTo>
                  <a:pt x="0" y="0"/>
                </a:lnTo>
                <a:lnTo>
                  <a:pt x="783651" y="0"/>
                </a:lnTo>
                <a:cubicBezTo>
                  <a:pt x="796264" y="0"/>
                  <a:pt x="806489" y="354208"/>
                  <a:pt x="806489" y="791146"/>
                </a:cubicBezTo>
                <a:close/>
              </a:path>
            </a:pathLst>
          </a:custGeom>
          <a:solidFill>
            <a:srgbClr val="CCECFF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7470" rIns="115570" bIns="77470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 smtClean="0"/>
              <a:t>30 </a:t>
            </a:r>
            <a:r>
              <a:rPr lang="hu-HU" sz="2000" kern="1200" dirty="0" err="1" smtClean="0"/>
              <a:t>Mbps</a:t>
            </a:r>
            <a:r>
              <a:rPr lang="hu-HU" sz="2000" kern="1200" dirty="0" smtClean="0"/>
              <a:t> </a:t>
            </a:r>
            <a:r>
              <a:rPr lang="hu-HU" sz="2000" kern="1200" dirty="0" err="1" smtClean="0"/>
              <a:t>mindekinek</a:t>
            </a:r>
            <a:endParaRPr lang="hu-HU" sz="2000" kern="1200" dirty="0">
              <a:solidFill>
                <a:schemeClr val="accent5"/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 smtClean="0"/>
              <a:t>min &gt; 100 </a:t>
            </a:r>
            <a:r>
              <a:rPr lang="hu-HU" sz="2000" kern="1200" dirty="0" err="1" smtClean="0"/>
              <a:t>Mbps</a:t>
            </a:r>
            <a:r>
              <a:rPr lang="hu-HU" sz="2000" kern="1200" dirty="0" smtClean="0"/>
              <a:t> a háztartások 50%-a</a:t>
            </a:r>
            <a:endParaRPr lang="hu-HU" sz="2000" kern="1200" dirty="0"/>
          </a:p>
        </p:txBody>
      </p:sp>
      <p:pic>
        <p:nvPicPr>
          <p:cNvPr id="7" name="Picture 1" descr="log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06382"/>
            <a:ext cx="2960186" cy="999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4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0099"/>
                </a:solidFill>
              </a:rPr>
              <a:t>Helyzetkép – Mit? Mikor? Hogyan?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11188" y="2205038"/>
            <a:ext cx="774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hu-HU" sz="2400" dirty="0" smtClean="0">
                <a:solidFill>
                  <a:srgbClr val="0066CC"/>
                </a:solidFill>
              </a:rPr>
              <a:t>IDC kutatás: </a:t>
            </a:r>
          </a:p>
          <a:p>
            <a:pPr lvl="1" eaLnBrk="1" hangingPunct="1"/>
            <a:r>
              <a:rPr lang="hu-HU" sz="2400" dirty="0" smtClean="0">
                <a:solidFill>
                  <a:srgbClr val="0066CC"/>
                </a:solidFill>
              </a:rPr>
              <a:t>2014-re Magyarországon az állások 92%-a csak digitális írástudók számára lesz elérhető</a:t>
            </a:r>
          </a:p>
          <a:p>
            <a:pPr eaLnBrk="1" hangingPunct="1"/>
            <a:r>
              <a:rPr lang="hu-HU" sz="2400" dirty="0" err="1" smtClean="0">
                <a:solidFill>
                  <a:srgbClr val="0066CC"/>
                </a:solidFill>
              </a:rPr>
              <a:t>e-Skills</a:t>
            </a:r>
            <a:r>
              <a:rPr lang="hu-HU" sz="2400" dirty="0" smtClean="0">
                <a:solidFill>
                  <a:srgbClr val="0066CC"/>
                </a:solidFill>
              </a:rPr>
              <a:t> </a:t>
            </a:r>
            <a:r>
              <a:rPr lang="hu-HU" sz="2400" dirty="0" err="1" smtClean="0">
                <a:solidFill>
                  <a:srgbClr val="0066CC"/>
                </a:solidFill>
              </a:rPr>
              <a:t>Week</a:t>
            </a:r>
            <a:r>
              <a:rPr lang="hu-HU" sz="2400" dirty="0" smtClean="0">
                <a:solidFill>
                  <a:srgbClr val="0066CC"/>
                </a:solidFill>
              </a:rPr>
              <a:t> 2010: a tagállamok döntéshozóinak, vállalkozóinak és diákjainak a figyelmét hívta fel az e-készségek fontosságára</a:t>
            </a:r>
          </a:p>
          <a:p>
            <a:pPr eaLnBrk="1" hangingPunct="1"/>
            <a:endParaRPr lang="hu-HU" sz="2400" dirty="0" smtClean="0">
              <a:solidFill>
                <a:srgbClr val="0066CC"/>
              </a:solidFill>
            </a:endParaRPr>
          </a:p>
          <a:p>
            <a:pPr eaLnBrk="1" hangingPunct="1">
              <a:buFontTx/>
              <a:buNone/>
            </a:pPr>
            <a:endParaRPr lang="hu-HU" dirty="0" smtClean="0">
              <a:solidFill>
                <a:srgbClr val="080808"/>
              </a:solidFill>
            </a:endParaRPr>
          </a:p>
          <a:p>
            <a:pPr eaLnBrk="1" hangingPunct="1"/>
            <a:endParaRPr lang="hu-HU" sz="28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 err="1">
                <a:solidFill>
                  <a:srgbClr val="000099"/>
                </a:solidFill>
              </a:rPr>
              <a:t>e-Skills</a:t>
            </a:r>
            <a:r>
              <a:rPr lang="hu-HU" sz="3600" b="1" dirty="0">
                <a:solidFill>
                  <a:srgbClr val="000099"/>
                </a:solidFill>
              </a:rPr>
              <a:t> </a:t>
            </a:r>
            <a:r>
              <a:rPr lang="hu-HU" sz="3600" b="1" dirty="0" err="1">
                <a:solidFill>
                  <a:srgbClr val="000099"/>
                </a:solidFill>
              </a:rPr>
              <a:t>Week</a:t>
            </a:r>
            <a:r>
              <a:rPr lang="hu-HU" sz="3600" b="1" dirty="0">
                <a:solidFill>
                  <a:srgbClr val="000099"/>
                </a:solidFill>
              </a:rPr>
              <a:t> 2010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11188" y="2205038"/>
            <a:ext cx="774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smtClean="0">
                <a:solidFill>
                  <a:srgbClr val="0066CC"/>
                </a:solidFill>
              </a:rPr>
              <a:t>Kiáltványban megfogalmazott magyar cél:</a:t>
            </a:r>
            <a:r>
              <a:rPr lang="hu-HU" sz="2400" smtClean="0">
                <a:solidFill>
                  <a:srgbClr val="0066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rgbClr val="0066CC"/>
                </a:solidFill>
              </a:rPr>
              <a:t>„Legyen stratégiai prioritás </a:t>
            </a:r>
            <a:r>
              <a:rPr lang="hu-HU" sz="2400" i="1" smtClean="0">
                <a:solidFill>
                  <a:srgbClr val="0066CC"/>
                </a:solidFill>
              </a:rPr>
              <a:t>[…]</a:t>
            </a:r>
            <a:r>
              <a:rPr lang="hu-HU" sz="2400" smtClean="0">
                <a:solidFill>
                  <a:srgbClr val="0066CC"/>
                </a:solidFill>
              </a:rPr>
              <a:t> az e-készségek tömeges terjesztése </a:t>
            </a:r>
            <a:r>
              <a:rPr lang="hu-HU" sz="2400" i="1" smtClean="0">
                <a:solidFill>
                  <a:srgbClr val="0066CC"/>
                </a:solidFill>
              </a:rPr>
              <a:t>[…]</a:t>
            </a:r>
            <a:r>
              <a:rPr lang="hu-HU" sz="2400" smtClean="0">
                <a:solidFill>
                  <a:srgbClr val="0066CC"/>
                </a:solidFill>
              </a:rPr>
              <a:t> az életminőség folyamatos javulása érdekében”</a:t>
            </a:r>
          </a:p>
          <a:p>
            <a:pPr eaLnBrk="1" hangingPunct="1">
              <a:lnSpc>
                <a:spcPct val="80000"/>
              </a:lnSpc>
            </a:pPr>
            <a:endParaRPr lang="hu-HU" sz="240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rgbClr val="0066CC"/>
                </a:solidFill>
              </a:rPr>
              <a:t>„Tegyük a 2011 első félévi magyar elnökség programjának részévé az e-készségek kérdését, különös tekintettel a EUROPE 2020 stratégiában betöltött horizontális kulcsszerepére.”</a:t>
            </a:r>
          </a:p>
          <a:p>
            <a:pPr eaLnBrk="1" hangingPunct="1">
              <a:lnSpc>
                <a:spcPct val="80000"/>
              </a:lnSpc>
            </a:pPr>
            <a:endParaRPr lang="hu-HU" sz="240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rgbClr val="0066CC"/>
                </a:solidFill>
              </a:rPr>
              <a:t>„Magyarországnak példaértékű tömeges digitális képzési programokkal kell előállnia.”</a:t>
            </a:r>
          </a:p>
          <a:p>
            <a:pPr eaLnBrk="1" hangingPunct="1">
              <a:lnSpc>
                <a:spcPct val="80000"/>
              </a:lnSpc>
            </a:pPr>
            <a:endParaRPr lang="hu-HU" sz="240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90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pic>
        <p:nvPicPr>
          <p:cNvPr id="3074" name="Picture 2" descr="D:\Átállás2010\MEGOSZTOTT\ECDL Holmi\20110527\Digitalis_Megujulas_Cselekvesi_Terv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43" y="-27383"/>
            <a:ext cx="486832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0099"/>
                </a:solidFill>
              </a:rPr>
              <a:t>Digitális Megújulás Cselekvési Terv</a:t>
            </a:r>
          </a:p>
          <a:p>
            <a:pPr algn="ctr" eaLnBrk="0" hangingPunct="0"/>
            <a:r>
              <a:rPr lang="hu-HU" sz="3600" b="1" dirty="0" smtClean="0">
                <a:solidFill>
                  <a:srgbClr val="000099"/>
                </a:solidFill>
              </a:rPr>
              <a:t> 2010 - 2014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11188" y="2780928"/>
            <a:ext cx="774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b="1" dirty="0">
                <a:solidFill>
                  <a:srgbClr val="0066CC"/>
                </a:solidFill>
              </a:rPr>
              <a:t>3. 	A CSELEKVÉSI TERV CÉLJAI ÉS 	</a:t>
            </a:r>
            <a:r>
              <a:rPr lang="hu-HU" b="1" dirty="0" smtClean="0">
                <a:solidFill>
                  <a:srgbClr val="0066CC"/>
                </a:solidFill>
              </a:rPr>
              <a:t>INTÉZKEDÉSEI</a:t>
            </a:r>
            <a:endParaRPr lang="hu-HU" b="1" dirty="0">
              <a:solidFill>
                <a:srgbClr val="0066CC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hu-HU" sz="2000" b="1" dirty="0" smtClean="0">
              <a:solidFill>
                <a:srgbClr val="0066CC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0066CC"/>
                </a:solidFill>
              </a:rPr>
              <a:t>3.1 KÖZÉPPONTBAN </a:t>
            </a:r>
            <a:r>
              <a:rPr lang="hu-HU" sz="2400" b="1" dirty="0">
                <a:solidFill>
                  <a:srgbClr val="0066CC"/>
                </a:solidFill>
              </a:rPr>
              <a:t>AZ EMBER</a:t>
            </a:r>
          </a:p>
          <a:p>
            <a:pPr lvl="2" eaLnBrk="1" hangingPunct="1">
              <a:lnSpc>
                <a:spcPct val="80000"/>
              </a:lnSpc>
            </a:pPr>
            <a:endParaRPr lang="hu-HU" sz="1600" b="1" dirty="0" smtClean="0">
              <a:solidFill>
                <a:srgbClr val="0066CC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rgbClr val="0066CC"/>
                </a:solidFill>
              </a:rPr>
              <a:t>3.1.1 </a:t>
            </a:r>
            <a:r>
              <a:rPr lang="hu-HU" sz="2000" b="1" dirty="0">
                <a:solidFill>
                  <a:srgbClr val="0066CC"/>
                </a:solidFill>
              </a:rPr>
              <a:t>A DIGITÁLIS KÉSZSÉGEK FEJLESZTÉSE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hu-HU" sz="2000" b="1" dirty="0" smtClean="0">
              <a:solidFill>
                <a:srgbClr val="0066CC"/>
              </a:solidFill>
            </a:endParaRPr>
          </a:p>
          <a:p>
            <a:pPr marL="1371600" lvl="3" indent="0" eaLnBrk="1" hangingPunct="1">
              <a:lnSpc>
                <a:spcPct val="150000"/>
              </a:lnSpc>
              <a:buNone/>
            </a:pPr>
            <a:r>
              <a:rPr lang="hu-HU" b="1" u="sng" dirty="0" smtClean="0">
                <a:solidFill>
                  <a:srgbClr val="0066CC"/>
                </a:solidFill>
              </a:rPr>
              <a:t>Fő </a:t>
            </a:r>
            <a:r>
              <a:rPr lang="hu-HU" b="1" u="sng" dirty="0">
                <a:solidFill>
                  <a:srgbClr val="0066CC"/>
                </a:solidFill>
              </a:rPr>
              <a:t>cél: A digitálisan írástudatlanok számának </a:t>
            </a:r>
            <a:r>
              <a:rPr lang="hu-HU" b="1" u="sng" dirty="0" smtClean="0">
                <a:solidFill>
                  <a:srgbClr val="0066CC"/>
                </a:solidFill>
              </a:rPr>
              <a:t>csökkentése </a:t>
            </a:r>
            <a:r>
              <a:rPr lang="hu-HU" b="1" u="sng" dirty="0">
                <a:solidFill>
                  <a:srgbClr val="0066CC"/>
                </a:solidFill>
              </a:rPr>
              <a:t>1 millió fővel 2014-ig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ECDL vizsgaközpontok XIII. Országos Fóruma - 2011. május 27. Budapest, Műszaki és Közlekedési Múzeum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0099"/>
                </a:solidFill>
              </a:rPr>
              <a:t>Digitális Megújulás Cselekvési Terv</a:t>
            </a:r>
          </a:p>
          <a:p>
            <a:pPr algn="ctr" eaLnBrk="0" hangingPunct="0"/>
            <a:r>
              <a:rPr lang="hu-HU" sz="3600" b="1" dirty="0" smtClean="0">
                <a:solidFill>
                  <a:srgbClr val="000099"/>
                </a:solidFill>
              </a:rPr>
              <a:t> 2010 - 2014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11188" y="2780928"/>
            <a:ext cx="774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b="1" dirty="0" smtClean="0">
                <a:solidFill>
                  <a:srgbClr val="0066CC"/>
                </a:solidFill>
              </a:rPr>
              <a:t>3.1 Középpontban az ember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>
                <a:solidFill>
                  <a:srgbClr val="0066CC"/>
                </a:solidFill>
              </a:rPr>
              <a:t>javul a felhasználók életminősége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>
                <a:solidFill>
                  <a:srgbClr val="0066CC"/>
                </a:solidFill>
              </a:rPr>
              <a:t>javul a felhasználói komfortérzet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>
                <a:solidFill>
                  <a:srgbClr val="0066CC"/>
                </a:solidFill>
              </a:rPr>
              <a:t>korszerű szolgáltatások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>
                <a:solidFill>
                  <a:srgbClr val="0066CC"/>
                </a:solidFill>
              </a:rPr>
              <a:t>elektronikus közszolgáltatások 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u-HU" b="1" dirty="0" smtClean="0">
                <a:solidFill>
                  <a:srgbClr val="0066CC"/>
                </a:solidFill>
              </a:rPr>
              <a:t>Output </a:t>
            </a:r>
            <a:r>
              <a:rPr lang="hu-HU" b="1" dirty="0">
                <a:solidFill>
                  <a:srgbClr val="0066CC"/>
                </a:solidFill>
              </a:rPr>
              <a:t>indikátor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66CC"/>
                </a:solidFill>
              </a:rPr>
              <a:t>     ECDL </a:t>
            </a:r>
            <a:r>
              <a:rPr lang="hu-HU" sz="2400" dirty="0">
                <a:solidFill>
                  <a:srgbClr val="0066CC"/>
                </a:solidFill>
              </a:rPr>
              <a:t>bizonyítványt, OKJ bizonyítványt és egyéb </a:t>
            </a:r>
            <a:r>
              <a:rPr lang="hu-HU" sz="2400" dirty="0" smtClean="0">
                <a:solidFill>
                  <a:srgbClr val="0066CC"/>
                </a:solidFill>
              </a:rPr>
              <a:t> 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66CC"/>
                </a:solidFill>
              </a:rPr>
              <a:t> </a:t>
            </a:r>
            <a:r>
              <a:rPr lang="hu-HU" sz="2400" dirty="0" smtClean="0">
                <a:solidFill>
                  <a:srgbClr val="0066CC"/>
                </a:solidFill>
              </a:rPr>
              <a:t>    felnőttképzési </a:t>
            </a:r>
            <a:r>
              <a:rPr lang="hu-HU" sz="2400" dirty="0">
                <a:solidFill>
                  <a:srgbClr val="0066CC"/>
                </a:solidFill>
              </a:rPr>
              <a:t>tanúsítványt szerzettek számának </a:t>
            </a:r>
            <a:endParaRPr lang="hu-HU" sz="2400" dirty="0" smtClean="0">
              <a:solidFill>
                <a:srgbClr val="0066CC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66CC"/>
                </a:solidFill>
              </a:rPr>
              <a:t> </a:t>
            </a:r>
            <a:r>
              <a:rPr lang="hu-HU" sz="2400" dirty="0" smtClean="0">
                <a:solidFill>
                  <a:srgbClr val="0066CC"/>
                </a:solidFill>
              </a:rPr>
              <a:t>    növekedése</a:t>
            </a:r>
            <a:endParaRPr lang="hu-HU" sz="2400" dirty="0">
              <a:solidFill>
                <a:srgbClr val="0066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dirty="0"/>
          </a:p>
          <a:p>
            <a:pPr eaLnBrk="1" hangingPunct="1">
              <a:lnSpc>
                <a:spcPct val="80000"/>
              </a:lnSpc>
            </a:pPr>
            <a:endParaRPr lang="hu-HU" b="1" dirty="0" smtClean="0"/>
          </a:p>
          <a:p>
            <a:pPr eaLnBrk="1" hangingPunct="1">
              <a:lnSpc>
                <a:spcPct val="80000"/>
              </a:lnSpc>
            </a:pPr>
            <a:endParaRPr lang="hu-HU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1387</Words>
  <Application>Microsoft Office PowerPoint</Application>
  <PresentationFormat>Diavetítés a képernyőre (4:3 oldalarány)</PresentationFormat>
  <Paragraphs>282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Alapértelmezett terv</vt:lpstr>
      <vt:lpstr>ECDL vizsgaközpontok  XIII. Országos Fóruma </vt:lpstr>
      <vt:lpstr>EU 2020 – Európai Stratégia a fenntartható növekedésért</vt:lpstr>
      <vt:lpstr>A DAE 2020 program főbb céljai</vt:lpstr>
      <vt:lpstr>Technika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3I - Ismeret</vt:lpstr>
      <vt:lpstr>PowerPoint bemutató</vt:lpstr>
      <vt:lpstr>3I - Ismeret</vt:lpstr>
      <vt:lpstr>PowerPoint bemutató</vt:lpstr>
      <vt:lpstr>PowerPoint bemutató</vt:lpstr>
      <vt:lpstr>PowerPoint bemutató</vt:lpstr>
      <vt:lpstr>Újdonságok és tendenciák az ECDL életében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NJSZT legújabb hozzájárulása a Digitális Esélyegyenlőség megteremtéséhez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NJSZT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ECDL vizsgaközpontok  XII. Országos Fóruma  2010. április 15.   Budapest, CEU Konferenciaközpont</dc:title>
  <dc:creator>Bea</dc:creator>
  <cp:lastModifiedBy>Prezentacio</cp:lastModifiedBy>
  <cp:revision>110</cp:revision>
  <cp:lastPrinted>2011-05-03T08:32:48Z</cp:lastPrinted>
  <dcterms:created xsi:type="dcterms:W3CDTF">2010-03-31T14:46:46Z</dcterms:created>
  <dcterms:modified xsi:type="dcterms:W3CDTF">2011-05-26T13:37:27Z</dcterms:modified>
</cp:coreProperties>
</file>