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68" r:id="rId2"/>
    <p:sldId id="269" r:id="rId3"/>
    <p:sldId id="271" r:id="rId4"/>
    <p:sldId id="277" r:id="rId5"/>
    <p:sldId id="272" r:id="rId6"/>
    <p:sldId id="273" r:id="rId7"/>
    <p:sldId id="275" r:id="rId8"/>
    <p:sldId id="266" r:id="rId9"/>
    <p:sldId id="267" r:id="rId10"/>
    <p:sldId id="276" r:id="rId11"/>
  </p:sldIdLst>
  <p:sldSz cx="9144000" cy="6858000" type="screen4x3"/>
  <p:notesSz cx="6858000" cy="9144000"/>
  <p:defaultTextStyle>
    <a:defPPr>
      <a:defRPr lang="hu-H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8" d="100"/>
          <a:sy n="68" d="100"/>
        </p:scale>
        <p:origin x="-1133" y="2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fvaspori.VBDOMAIN\AppData\Local\Temp\av-test_malware_statistics_2011-02-1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hu-HU" sz="1400" b="1" i="0" baseline="0"/>
              <a:t>A </a:t>
            </a:r>
            <a:r>
              <a:rPr lang="de-DE" sz="1400" b="1" i="0" baseline="0"/>
              <a:t>2000</a:t>
            </a:r>
            <a:r>
              <a:rPr lang="hu-HU" sz="1400" b="1" i="0" baseline="0"/>
              <a:t> </a:t>
            </a:r>
            <a:r>
              <a:rPr lang="de-DE" sz="1400" b="1" i="0" baseline="0"/>
              <a:t>-2010</a:t>
            </a:r>
            <a:r>
              <a:rPr lang="hu-HU" sz="1400" b="1" i="0" baseline="0"/>
              <a:t> -es időszakban újonnan felismert egyedi károkozók száma</a:t>
            </a:r>
            <a:endParaRPr lang="de-DE" sz="1400"/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spPr>
            <a:solidFill>
              <a:schemeClr val="accent2">
                <a:lumMod val="75000"/>
              </a:schemeClr>
            </a:solidFill>
          </c:spPr>
          <c:invertIfNegative val="0"/>
          <c:cat>
            <c:numRef>
              <c:f>Tabelle1!$B$20:$B$30</c:f>
              <c:numCache>
                <c:formatCode>General</c:formatCode>
                <c:ptCount val="1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</c:numCache>
            </c:numRef>
          </c:cat>
          <c:val>
            <c:numRef>
              <c:f>Tabelle1!$T$20:$T$30</c:f>
              <c:numCache>
                <c:formatCode>#,##0</c:formatCode>
                <c:ptCount val="11"/>
                <c:pt idx="0">
                  <c:v>755338</c:v>
                </c:pt>
                <c:pt idx="1">
                  <c:v>910899</c:v>
                </c:pt>
                <c:pt idx="2">
                  <c:v>1109957</c:v>
                </c:pt>
                <c:pt idx="3">
                  <c:v>1288738</c:v>
                </c:pt>
                <c:pt idx="4">
                  <c:v>1431140</c:v>
                </c:pt>
                <c:pt idx="5">
                  <c:v>1764947</c:v>
                </c:pt>
                <c:pt idx="6">
                  <c:v>2787844</c:v>
                </c:pt>
                <c:pt idx="7">
                  <c:v>8705343</c:v>
                </c:pt>
                <c:pt idx="8">
                  <c:v>17084275</c:v>
                </c:pt>
                <c:pt idx="9">
                  <c:v>29481109</c:v>
                </c:pt>
                <c:pt idx="10">
                  <c:v>49295341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shape val="box"/>
        <c:axId val="26721280"/>
        <c:axId val="22745856"/>
        <c:axId val="0"/>
      </c:bar3DChart>
      <c:catAx>
        <c:axId val="267212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22745856"/>
        <c:crosses val="autoZero"/>
        <c:auto val="1"/>
        <c:lblAlgn val="ctr"/>
        <c:lblOffset val="100"/>
        <c:noMultiLvlLbl val="0"/>
      </c:catAx>
      <c:valAx>
        <c:axId val="22745856"/>
        <c:scaling>
          <c:orientation val="minMax"/>
        </c:scaling>
        <c:delete val="0"/>
        <c:axPos val="l"/>
        <c:majorGridlines/>
        <c:numFmt formatCode="#,##0" sourceLinked="1"/>
        <c:majorTickMark val="none"/>
        <c:minorTickMark val="none"/>
        <c:tickLblPos val="nextTo"/>
        <c:spPr>
          <a:ln w="9525">
            <a:noFill/>
          </a:ln>
        </c:spPr>
        <c:crossAx val="2672128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hu-HU" u="sng" dirty="0"/>
              <a:t>Hasznos és spam levelek aránya</a:t>
            </a:r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explosion val="25"/>
          <c:dPt>
            <c:idx val="0"/>
            <c:bubble3D val="0"/>
            <c:spPr>
              <a:gradFill flip="none" rotWithShape="1">
                <a:gsLst>
                  <a:gs pos="0">
                    <a:srgbClr val="9BBB59">
                      <a:lumMod val="75000"/>
                      <a:shade val="30000"/>
                      <a:satMod val="115000"/>
                    </a:srgbClr>
                  </a:gs>
                  <a:gs pos="50000">
                    <a:srgbClr val="9BBB59">
                      <a:lumMod val="75000"/>
                      <a:shade val="67500"/>
                      <a:satMod val="115000"/>
                    </a:srgbClr>
                  </a:gs>
                  <a:gs pos="100000">
                    <a:srgbClr val="9BBB59">
                      <a:lumMod val="75000"/>
                      <a:shade val="100000"/>
                      <a:satMod val="115000"/>
                    </a:srgbClr>
                  </a:gs>
                </a:gsLst>
                <a:lin ang="16200000" scaled="1"/>
                <a:tileRect/>
              </a:gradFill>
            </c:spPr>
          </c:dPt>
          <c:dLbls>
            <c:txPr>
              <a:bodyPr/>
              <a:lstStyle/>
              <a:p>
                <a:pPr>
                  <a:defRPr b="1" baseline="0">
                    <a:solidFill>
                      <a:schemeClr val="bg1"/>
                    </a:solidFill>
                  </a:defRPr>
                </a:pPr>
                <a:endParaRPr lang="hu-H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Sheet1!$B$4:$C$4</c:f>
              <c:strCache>
                <c:ptCount val="2"/>
                <c:pt idx="0">
                  <c:v>Hasznos levelek száma</c:v>
                </c:pt>
                <c:pt idx="1">
                  <c:v>Spamek száma</c:v>
                </c:pt>
              </c:strCache>
            </c:strRef>
          </c:cat>
          <c:val>
            <c:numRef>
              <c:f>Sheet1!$B$5:$C$5</c:f>
              <c:numCache>
                <c:formatCode>General</c:formatCode>
                <c:ptCount val="2"/>
                <c:pt idx="0">
                  <c:v>460000</c:v>
                </c:pt>
                <c:pt idx="1">
                  <c:v>2500000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spPr>
    <a:ln>
      <a:solidFill>
        <a:schemeClr val="tx1"/>
      </a:solidFill>
    </a:ln>
  </c:sp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6076D4FA-F554-41CE-9ED1-4AB1939E58BE}" type="datetimeFigureOut">
              <a:rPr lang="hu-HU"/>
              <a:pPr>
                <a:defRPr/>
              </a:pPr>
              <a:t>2011.05.23.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hu-HU" noProof="0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noProof="0" smtClean="0"/>
              <a:t>Mintaszöveg szerkesztése</a:t>
            </a:r>
          </a:p>
          <a:p>
            <a:pPr lvl="1"/>
            <a:r>
              <a:rPr lang="hu-HU" noProof="0" smtClean="0"/>
              <a:t>Második szint</a:t>
            </a:r>
          </a:p>
          <a:p>
            <a:pPr lvl="2"/>
            <a:r>
              <a:rPr lang="hu-HU" noProof="0" smtClean="0"/>
              <a:t>Harmadik szint</a:t>
            </a:r>
          </a:p>
          <a:p>
            <a:pPr lvl="3"/>
            <a:r>
              <a:rPr lang="hu-HU" noProof="0" smtClean="0"/>
              <a:t>Negyedik szint</a:t>
            </a:r>
          </a:p>
          <a:p>
            <a:pPr lvl="4"/>
            <a:r>
              <a:rPr lang="hu-HU" noProof="0" smtClean="0"/>
              <a:t>Ötödik szint</a:t>
            </a:r>
            <a:endParaRPr lang="hu-HU" noProof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DE7E9E78-7ECE-4133-8316-91E8CBBD987B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533426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Diakép helye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Jegyzetek hely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hu-HU" smtClean="0"/>
          </a:p>
        </p:txBody>
      </p:sp>
      <p:sp>
        <p:nvSpPr>
          <p:cNvPr id="15363" name="Dia számának hely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B2761C7-65E3-476F-BA93-EB74B05137B6}" type="slidenum">
              <a:rPr lang="hu-H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hu-HU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Diakép helye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Jegyzetek hely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hu-HU" smtClean="0"/>
          </a:p>
        </p:txBody>
      </p:sp>
      <p:sp>
        <p:nvSpPr>
          <p:cNvPr id="17411" name="Dia számának hely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4A114DF-64B9-4371-9F67-364372355DD6}" type="slidenum">
              <a:rPr lang="hu-H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hu-HU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Diakép helye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Jegyzetek hely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hu-HU" smtClean="0"/>
          </a:p>
        </p:txBody>
      </p:sp>
      <p:sp>
        <p:nvSpPr>
          <p:cNvPr id="24579" name="Dia számának hely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5F3CA90-32E6-45F6-BD2E-48FBA2B0F0D3}" type="slidenum">
              <a:rPr lang="hu-H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hu-HU"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Diakép helye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Jegyzetek hely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hu-HU" smtClean="0"/>
          </a:p>
        </p:txBody>
      </p:sp>
      <p:sp>
        <p:nvSpPr>
          <p:cNvPr id="27651" name="Dia számának hely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3170A44-3745-4750-9F60-7512458F1187}" type="slidenum">
              <a:rPr lang="hu-H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hu-HU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B1A79E-EEB9-4B44-8802-C78E0CF6B0A0}" type="datetimeFigureOut">
              <a:rPr lang="hu-HU"/>
              <a:pPr>
                <a:defRPr/>
              </a:pPr>
              <a:t>2011.05.23.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978196-BAC9-4AF1-B628-957BD0D00A4E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00319E-3B9D-4550-A0E1-E5BBA5FE6ACE}" type="datetimeFigureOut">
              <a:rPr lang="hu-HU"/>
              <a:pPr>
                <a:defRPr/>
              </a:pPr>
              <a:t>2011.05.23.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7DB6F7-C01F-4B21-9431-AA0AAD62219E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32E7BA-75DB-4F43-A917-23A75BB892C8}" type="datetimeFigureOut">
              <a:rPr lang="hu-HU"/>
              <a:pPr>
                <a:defRPr/>
              </a:pPr>
              <a:t>2011.05.23.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858D94-E25C-4CE5-9192-43169334EAA3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AF45F3-DEDA-4933-AC64-152F2A50B8EC}" type="datetimeFigureOut">
              <a:rPr lang="hu-HU"/>
              <a:pPr>
                <a:defRPr/>
              </a:pPr>
              <a:t>2011.05.23.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216EED-CE5D-4A47-8D22-5FDDADED02B8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0E5434-35AF-4FEE-8622-ADA6E208887E}" type="datetimeFigureOut">
              <a:rPr lang="hu-HU"/>
              <a:pPr>
                <a:defRPr/>
              </a:pPr>
              <a:t>2011.05.23.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336CE8-5AF0-4518-9C67-FB19CA7881AC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8F33A4-E520-460A-B46C-9EB23293A3CC}" type="datetimeFigureOut">
              <a:rPr lang="hu-HU"/>
              <a:pPr>
                <a:defRPr/>
              </a:pPr>
              <a:t>2011.05.23.</a:t>
            </a:fld>
            <a:endParaRPr lang="hu-HU"/>
          </a:p>
        </p:txBody>
      </p:sp>
      <p:sp>
        <p:nvSpPr>
          <p:cNvPr id="6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0FC0DE-405B-488C-B015-89FB7DB864FB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D87EEB-1802-434E-BC18-D8ED772180EB}" type="datetimeFigureOut">
              <a:rPr lang="hu-HU"/>
              <a:pPr>
                <a:defRPr/>
              </a:pPr>
              <a:t>2011.05.23.</a:t>
            </a:fld>
            <a:endParaRPr lang="hu-HU"/>
          </a:p>
        </p:txBody>
      </p:sp>
      <p:sp>
        <p:nvSpPr>
          <p:cNvPr id="8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9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98E940-4FCE-44DD-B7FC-6BE7D5E5B7E7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FF017C-51E6-4D51-81F4-A43CB1F8901F}" type="datetimeFigureOut">
              <a:rPr lang="hu-HU"/>
              <a:pPr>
                <a:defRPr/>
              </a:pPr>
              <a:t>2011.05.23.</a:t>
            </a:fld>
            <a:endParaRPr lang="hu-HU"/>
          </a:p>
        </p:txBody>
      </p:sp>
      <p:sp>
        <p:nvSpPr>
          <p:cNvPr id="4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6EF687-B0E8-4203-A3C0-3DD6989B3135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978405-B7D3-43E7-B1B9-43BC2D551D38}" type="datetimeFigureOut">
              <a:rPr lang="hu-HU"/>
              <a:pPr>
                <a:defRPr/>
              </a:pPr>
              <a:t>2011.05.23.</a:t>
            </a:fld>
            <a:endParaRPr lang="hu-HU"/>
          </a:p>
        </p:txBody>
      </p:sp>
      <p:sp>
        <p:nvSpPr>
          <p:cNvPr id="3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CD62F8-A878-47E0-819B-EB1D7A84E4CC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2963BD-37B4-49C0-BD89-7006B26E3A14}" type="datetimeFigureOut">
              <a:rPr lang="hu-HU"/>
              <a:pPr>
                <a:defRPr/>
              </a:pPr>
              <a:t>2011.05.23.</a:t>
            </a:fld>
            <a:endParaRPr lang="hu-HU"/>
          </a:p>
        </p:txBody>
      </p:sp>
      <p:sp>
        <p:nvSpPr>
          <p:cNvPr id="6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0462C5-B64E-4E9A-B961-1873AB7DE63F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u-HU" noProof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B5D23F-D641-460D-B690-38794DEE0E57}" type="datetimeFigureOut">
              <a:rPr lang="hu-HU"/>
              <a:pPr>
                <a:defRPr/>
              </a:pPr>
              <a:t>2011.05.23.</a:t>
            </a:fld>
            <a:endParaRPr lang="hu-HU"/>
          </a:p>
        </p:txBody>
      </p:sp>
      <p:sp>
        <p:nvSpPr>
          <p:cNvPr id="6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F4215F-68D7-4F75-B889-9D2F62B7EC54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Cím hely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Mintacím szerkesztése</a:t>
            </a:r>
          </a:p>
        </p:txBody>
      </p:sp>
      <p:sp>
        <p:nvSpPr>
          <p:cNvPr id="26627" name="Szöveg hely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rgbClr val="898989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EFA10CD-D958-4AC1-85E4-FAD1C0715AD5}" type="datetimeFigureOut">
              <a:rPr lang="hu-HU"/>
              <a:pPr>
                <a:defRPr/>
              </a:pPr>
              <a:t>2011.05.23.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898989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rgbClr val="898989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17DF217-4C41-476A-BA06-D4DD917698A8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sales@virusbuster.hu" TargetMode="External"/><Relationship Id="rId2" Type="http://schemas.openxmlformats.org/officeDocument/2006/relationships/hyperlink" Target="http://www.virusbuster.hu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eg"/><Relationship Id="rId4" Type="http://schemas.openxmlformats.org/officeDocument/2006/relationships/hyperlink" Target="mailto:support@virusbuster.hu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9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8.emf"/><Relationship Id="rId5" Type="http://schemas.openxmlformats.org/officeDocument/2006/relationships/oleObject" Target="../embeddings/oleObject1.bin"/><Relationship Id="rId4" Type="http://schemas.openxmlformats.org/officeDocument/2006/relationships/hyperlink" Target="mailto:sales@virusbuster.hu" TargetMode="External"/><Relationship Id="rId9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Alcím 2"/>
          <p:cNvSpPr>
            <a:spLocks noGrp="1"/>
          </p:cNvSpPr>
          <p:nvPr>
            <p:ph type="subTitle" idx="1"/>
          </p:nvPr>
        </p:nvSpPr>
        <p:spPr>
          <a:xfrm>
            <a:off x="611188" y="1844675"/>
            <a:ext cx="8677275" cy="3097213"/>
          </a:xfrm>
        </p:spPr>
        <p:txBody>
          <a:bodyPr/>
          <a:lstStyle/>
          <a:p>
            <a:pPr algn="l"/>
            <a:r>
              <a:rPr lang="hu-HU" sz="2800" b="1" smtClean="0">
                <a:solidFill>
                  <a:srgbClr val="800000"/>
                </a:solidFill>
              </a:rPr>
              <a:t>A VirusBuster Kft. és az NJSZT bemutatja </a:t>
            </a:r>
            <a:r>
              <a:rPr lang="en-US" sz="2800" b="1" smtClean="0">
                <a:solidFill>
                  <a:srgbClr val="800000"/>
                </a:solidFill>
              </a:rPr>
              <a:t>–</a:t>
            </a:r>
            <a:r>
              <a:rPr lang="hu-HU" sz="2800" b="1" smtClean="0">
                <a:solidFill>
                  <a:srgbClr val="800000"/>
                </a:solidFill>
              </a:rPr>
              <a:t> </a:t>
            </a:r>
          </a:p>
          <a:p>
            <a:pPr algn="l"/>
            <a:r>
              <a:rPr lang="hu-HU" sz="2800" b="1" smtClean="0">
                <a:solidFill>
                  <a:srgbClr val="800000"/>
                </a:solidFill>
              </a:rPr>
              <a:t>Vírusmentes ECDL központok </a:t>
            </a:r>
          </a:p>
          <a:p>
            <a:pPr algn="l"/>
            <a:r>
              <a:rPr lang="hu-HU" sz="2000" smtClean="0">
                <a:solidFill>
                  <a:srgbClr val="800000"/>
                </a:solidFill>
              </a:rPr>
              <a:t>Bozsó Julianna </a:t>
            </a:r>
            <a:r>
              <a:rPr lang="en-US" sz="2000" smtClean="0">
                <a:solidFill>
                  <a:srgbClr val="800000"/>
                </a:solidFill>
              </a:rPr>
              <a:t>–</a:t>
            </a:r>
            <a:r>
              <a:rPr lang="hu-HU" sz="2000" smtClean="0">
                <a:solidFill>
                  <a:srgbClr val="800000"/>
                </a:solidFill>
              </a:rPr>
              <a:t> Ügyvezető</a:t>
            </a:r>
          </a:p>
          <a:p>
            <a:pPr algn="l"/>
            <a:r>
              <a:rPr lang="hu-HU" sz="2000" smtClean="0">
                <a:solidFill>
                  <a:srgbClr val="800000"/>
                </a:solidFill>
              </a:rPr>
              <a:t>Kása Katalin </a:t>
            </a:r>
            <a:r>
              <a:rPr lang="en-US" sz="2000" smtClean="0">
                <a:solidFill>
                  <a:srgbClr val="800000"/>
                </a:solidFill>
              </a:rPr>
              <a:t>–</a:t>
            </a:r>
            <a:r>
              <a:rPr lang="hu-HU" sz="2000" smtClean="0">
                <a:solidFill>
                  <a:srgbClr val="800000"/>
                </a:solidFill>
              </a:rPr>
              <a:t> Kereskedelmi munkatárs</a:t>
            </a:r>
          </a:p>
          <a:p>
            <a:pPr algn="l"/>
            <a:r>
              <a:rPr lang="hu-HU" sz="2000" smtClean="0">
                <a:solidFill>
                  <a:srgbClr val="800000"/>
                </a:solidFill>
              </a:rPr>
              <a:t>Vaspöri Ferenc </a:t>
            </a:r>
            <a:r>
              <a:rPr lang="en-US" sz="2000" smtClean="0">
                <a:solidFill>
                  <a:srgbClr val="800000"/>
                </a:solidFill>
              </a:rPr>
              <a:t>–</a:t>
            </a:r>
            <a:r>
              <a:rPr lang="hu-HU" sz="2000" smtClean="0">
                <a:solidFill>
                  <a:srgbClr val="800000"/>
                </a:solidFill>
              </a:rPr>
              <a:t> Szolgáltatási csoportvezető</a:t>
            </a:r>
          </a:p>
          <a:p>
            <a:pPr algn="l"/>
            <a:endParaRPr lang="hu-HU" sz="2000" smtClean="0">
              <a:solidFill>
                <a:srgbClr val="800000"/>
              </a:solidFill>
            </a:endParaRPr>
          </a:p>
          <a:p>
            <a:pPr algn="l"/>
            <a:r>
              <a:rPr lang="hu-HU" sz="2000" smtClean="0">
                <a:solidFill>
                  <a:srgbClr val="800000"/>
                </a:solidFill>
              </a:rPr>
              <a:t>2011. </a:t>
            </a:r>
            <a:r>
              <a:rPr lang="en-US" sz="2000" smtClean="0">
                <a:solidFill>
                  <a:srgbClr val="800000"/>
                </a:solidFill>
              </a:rPr>
              <a:t>m</a:t>
            </a:r>
            <a:r>
              <a:rPr lang="hu-HU" sz="2000" smtClean="0">
                <a:solidFill>
                  <a:srgbClr val="800000"/>
                </a:solidFill>
              </a:rPr>
              <a:t>ájus 27.</a:t>
            </a:r>
          </a:p>
          <a:p>
            <a:endParaRPr lang="hu-HU" sz="2400" smtClean="0">
              <a:solidFill>
                <a:srgbClr val="800000"/>
              </a:solidFill>
            </a:endParaRPr>
          </a:p>
          <a:p>
            <a:endParaRPr lang="hu-HU" sz="2400" b="1" smtClean="0">
              <a:solidFill>
                <a:srgbClr val="800000"/>
              </a:solidFill>
            </a:endParaRPr>
          </a:p>
          <a:p>
            <a:endParaRPr lang="hu-HU" sz="2400" b="1" smtClean="0">
              <a:solidFill>
                <a:srgbClr val="800000"/>
              </a:solidFill>
            </a:endParaRPr>
          </a:p>
        </p:txBody>
      </p:sp>
      <p:pic>
        <p:nvPicPr>
          <p:cNvPr id="14338" name="Kép 4" descr="VirusBuster%20logo[3]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9388" y="5876925"/>
            <a:ext cx="1800225" cy="801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39" name="Kép 5" descr="NJSZTszines.gif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101013" y="5876925"/>
            <a:ext cx="792162" cy="849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/>
          <p:cNvSpPr>
            <a:spLocks noGrp="1"/>
          </p:cNvSpPr>
          <p:nvPr>
            <p:ph type="title"/>
          </p:nvPr>
        </p:nvSpPr>
        <p:spPr>
          <a:xfrm>
            <a:off x="395288" y="549275"/>
            <a:ext cx="8229600" cy="1143000"/>
          </a:xfrm>
        </p:spPr>
        <p:txBody>
          <a:bodyPr/>
          <a:lstStyle/>
          <a:p>
            <a:r>
              <a:rPr lang="hu-HU" u="sng" smtClean="0"/>
              <a:t>Köszönjük megtisztelő figyelmüket!</a:t>
            </a:r>
          </a:p>
        </p:txBody>
      </p:sp>
      <p:sp>
        <p:nvSpPr>
          <p:cNvPr id="28674" name="Szövegdoboz 4"/>
          <p:cNvSpPr txBox="1">
            <a:spLocks noChangeArrowheads="1"/>
          </p:cNvSpPr>
          <p:nvPr/>
        </p:nvSpPr>
        <p:spPr bwMode="auto">
          <a:xfrm>
            <a:off x="468313" y="1700213"/>
            <a:ext cx="7704137" cy="512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36" tIns="41469" rIns="82936" bIns="41469">
            <a:spAutoFit/>
          </a:bodyPr>
          <a:lstStyle/>
          <a:p>
            <a:pPr defTabSz="41275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hu-HU" sz="2200" b="1">
                <a:solidFill>
                  <a:srgbClr val="17375E"/>
                </a:solidFill>
                <a:latin typeface="Calibri" pitchFamily="34" charset="0"/>
                <a:ea typeface="DejaVu Sans"/>
                <a:cs typeface="DejaVu Sans"/>
              </a:rPr>
              <a:t>Bozsó Julianna </a:t>
            </a:r>
            <a:r>
              <a:rPr lang="hu-HU" sz="2200">
                <a:solidFill>
                  <a:srgbClr val="17375E"/>
                </a:solidFill>
                <a:latin typeface="Calibri" pitchFamily="34" charset="0"/>
                <a:ea typeface="DejaVu Sans"/>
                <a:cs typeface="DejaVu Sans"/>
              </a:rPr>
              <a:t>- Ügyvezető</a:t>
            </a:r>
          </a:p>
          <a:p>
            <a:pPr defTabSz="41275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 sz="2200">
              <a:solidFill>
                <a:srgbClr val="17375E"/>
              </a:solidFill>
              <a:latin typeface="Calibri" pitchFamily="34" charset="0"/>
              <a:ea typeface="DejaVu Sans"/>
              <a:cs typeface="DejaVu Sans"/>
            </a:endParaRPr>
          </a:p>
          <a:p>
            <a:pPr defTabSz="41275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hu-HU" sz="2200" b="1">
                <a:solidFill>
                  <a:srgbClr val="17375E"/>
                </a:solidFill>
                <a:latin typeface="Calibri" pitchFamily="34" charset="0"/>
                <a:ea typeface="DejaVu Sans"/>
                <a:cs typeface="DejaVu Sans"/>
              </a:rPr>
              <a:t>Kása Katalin </a:t>
            </a:r>
            <a:r>
              <a:rPr lang="hu-HU" sz="2200">
                <a:solidFill>
                  <a:srgbClr val="17375E"/>
                </a:solidFill>
                <a:latin typeface="Calibri" pitchFamily="34" charset="0"/>
                <a:ea typeface="DejaVu Sans"/>
                <a:cs typeface="DejaVu Sans"/>
              </a:rPr>
              <a:t>– Kereskedelmi kapcsolattartó</a:t>
            </a:r>
          </a:p>
          <a:p>
            <a:pPr defTabSz="41275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 sz="2200">
              <a:solidFill>
                <a:srgbClr val="17375E"/>
              </a:solidFill>
              <a:latin typeface="Calibri" pitchFamily="34" charset="0"/>
              <a:ea typeface="DejaVu Sans"/>
              <a:cs typeface="DejaVu Sans"/>
            </a:endParaRPr>
          </a:p>
          <a:p>
            <a:pPr defTabSz="41275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hu-HU" sz="2200" b="1">
                <a:solidFill>
                  <a:srgbClr val="17375E"/>
                </a:solidFill>
                <a:latin typeface="Calibri" pitchFamily="34" charset="0"/>
                <a:ea typeface="DejaVu Sans"/>
                <a:cs typeface="DejaVu Sans"/>
              </a:rPr>
              <a:t>Vaspöri Ferenc </a:t>
            </a:r>
            <a:r>
              <a:rPr lang="hu-HU" sz="2200">
                <a:solidFill>
                  <a:srgbClr val="17375E"/>
                </a:solidFill>
                <a:latin typeface="Calibri" pitchFamily="34" charset="0"/>
                <a:ea typeface="DejaVu Sans"/>
                <a:cs typeface="DejaVu Sans"/>
              </a:rPr>
              <a:t>– Szolgáltatási csoportvezető</a:t>
            </a:r>
          </a:p>
          <a:p>
            <a:pPr defTabSz="41275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 sz="2200">
              <a:solidFill>
                <a:srgbClr val="17375E"/>
              </a:solidFill>
              <a:latin typeface="Calibri" pitchFamily="34" charset="0"/>
              <a:ea typeface="DejaVu Sans"/>
              <a:cs typeface="DejaVu Sans"/>
            </a:endParaRPr>
          </a:p>
          <a:p>
            <a:pPr defTabSz="41275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hu-HU" sz="2200" b="1">
                <a:solidFill>
                  <a:srgbClr val="17375E"/>
                </a:solidFill>
                <a:latin typeface="Calibri" pitchFamily="34" charset="0"/>
                <a:ea typeface="DejaVu Sans"/>
                <a:cs typeface="DejaVu Sans"/>
              </a:rPr>
              <a:t>VirusBuster Kft.</a:t>
            </a:r>
          </a:p>
          <a:p>
            <a:pPr defTabSz="41275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hu-HU" sz="2000">
                <a:solidFill>
                  <a:srgbClr val="17375E"/>
                </a:solidFill>
                <a:latin typeface="Calibri" pitchFamily="34" charset="0"/>
                <a:ea typeface="DejaVu Sans"/>
                <a:cs typeface="DejaVu Sans"/>
              </a:rPr>
              <a:t>1117 Budapest, Aliz utca 1.</a:t>
            </a:r>
          </a:p>
          <a:p>
            <a:pPr defTabSz="41275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hu-HU" sz="2000">
                <a:solidFill>
                  <a:srgbClr val="17375E"/>
                </a:solidFill>
                <a:latin typeface="Calibri" pitchFamily="34" charset="0"/>
                <a:ea typeface="DejaVu Sans"/>
                <a:cs typeface="DejaVu Sans"/>
              </a:rPr>
              <a:t>(Office Garden irodaház)</a:t>
            </a:r>
          </a:p>
          <a:p>
            <a:pPr defTabSz="41275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hu-HU" sz="2000">
                <a:solidFill>
                  <a:srgbClr val="17375E"/>
                </a:solidFill>
                <a:latin typeface="Calibri" pitchFamily="34" charset="0"/>
                <a:ea typeface="DejaVu Sans"/>
                <a:cs typeface="DejaVu Sans"/>
              </a:rPr>
              <a:t>06-1-382-7000</a:t>
            </a:r>
          </a:p>
          <a:p>
            <a:pPr defTabSz="41275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 sz="2200">
              <a:solidFill>
                <a:srgbClr val="17375E"/>
              </a:solidFill>
              <a:latin typeface="Calibri" pitchFamily="34" charset="0"/>
              <a:ea typeface="DejaVu Sans"/>
              <a:cs typeface="DejaVu Sans"/>
              <a:hlinkClick r:id="rId2"/>
            </a:endParaRPr>
          </a:p>
          <a:p>
            <a:pPr defTabSz="41275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hu-HU" sz="2200">
                <a:solidFill>
                  <a:schemeClr val="accent2"/>
                </a:solidFill>
                <a:latin typeface="Calibri" pitchFamily="34" charset="0"/>
                <a:ea typeface="DejaVu Sans"/>
                <a:cs typeface="DejaVu Sans"/>
                <a:hlinkClick r:id="rId2"/>
              </a:rPr>
              <a:t>www.virusbuster.hu</a:t>
            </a:r>
            <a:endParaRPr lang="hu-HU" sz="2200">
              <a:solidFill>
                <a:schemeClr val="accent2"/>
              </a:solidFill>
              <a:latin typeface="Calibri" pitchFamily="34" charset="0"/>
              <a:ea typeface="DejaVu Sans"/>
              <a:cs typeface="DejaVu Sans"/>
            </a:endParaRPr>
          </a:p>
          <a:p>
            <a:pPr defTabSz="41275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 sz="2200">
              <a:solidFill>
                <a:schemeClr val="accent2"/>
              </a:solidFill>
              <a:latin typeface="Calibri" pitchFamily="34" charset="0"/>
              <a:ea typeface="DejaVu Sans"/>
              <a:cs typeface="DejaVu Sans"/>
            </a:endParaRPr>
          </a:p>
          <a:p>
            <a:pPr defTabSz="412750" hangingPunct="0">
              <a:lnSpc>
                <a:spcPct val="93000"/>
              </a:lnSpc>
              <a:buClr>
                <a:srgbClr val="000000"/>
              </a:buClr>
              <a:buSzPct val="100000"/>
            </a:pPr>
            <a:r>
              <a:rPr lang="hu-HU" sz="2200">
                <a:solidFill>
                  <a:schemeClr val="accent2"/>
                </a:solidFill>
                <a:latin typeface="Calibri" pitchFamily="34" charset="0"/>
                <a:ea typeface="DejaVu Sans"/>
                <a:cs typeface="DejaVu Sans"/>
                <a:hlinkClick r:id="rId3"/>
              </a:rPr>
              <a:t>sales@virusbuster.hu</a:t>
            </a:r>
            <a:endParaRPr lang="hu-HU" sz="2200">
              <a:solidFill>
                <a:schemeClr val="accent2"/>
              </a:solidFill>
              <a:latin typeface="Calibri" pitchFamily="34" charset="0"/>
              <a:ea typeface="DejaVu Sans"/>
              <a:cs typeface="DejaVu Sans"/>
            </a:endParaRPr>
          </a:p>
          <a:p>
            <a:pPr defTabSz="41275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hu-HU" sz="2200">
                <a:solidFill>
                  <a:schemeClr val="accent2"/>
                </a:solidFill>
                <a:latin typeface="Calibri" pitchFamily="34" charset="0"/>
                <a:ea typeface="DejaVu Sans"/>
                <a:cs typeface="DejaVu Sans"/>
                <a:hlinkClick r:id="rId4"/>
              </a:rPr>
              <a:t>support@virusbuster.hu</a:t>
            </a:r>
            <a:endParaRPr lang="hu-HU" sz="2200">
              <a:solidFill>
                <a:schemeClr val="accent2"/>
              </a:solidFill>
              <a:latin typeface="Calibri" pitchFamily="34" charset="0"/>
              <a:ea typeface="DejaVu Sans"/>
              <a:cs typeface="DejaVu Sans"/>
            </a:endParaRPr>
          </a:p>
          <a:p>
            <a:pPr defTabSz="41275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 sz="2200">
              <a:solidFill>
                <a:schemeClr val="accent2"/>
              </a:solidFill>
              <a:latin typeface="Calibri" pitchFamily="34" charset="0"/>
              <a:ea typeface="DejaVu Sans"/>
              <a:cs typeface="DejaVu Sans"/>
            </a:endParaRPr>
          </a:p>
        </p:txBody>
      </p:sp>
      <p:pic>
        <p:nvPicPr>
          <p:cNvPr id="28675" name="Kép 6" descr="office_garden.jp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940425" y="2133600"/>
            <a:ext cx="2808288" cy="3313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Cím 1"/>
          <p:cNvSpPr>
            <a:spLocks noGrp="1"/>
          </p:cNvSpPr>
          <p:nvPr>
            <p:ph type="title"/>
          </p:nvPr>
        </p:nvSpPr>
        <p:spPr>
          <a:xfrm>
            <a:off x="879475" y="-17463"/>
            <a:ext cx="8229600" cy="1143001"/>
          </a:xfrm>
        </p:spPr>
        <p:txBody>
          <a:bodyPr/>
          <a:lstStyle/>
          <a:p>
            <a:pPr algn="r"/>
            <a:r>
              <a:rPr lang="hu-HU" sz="2000" b="1" smtClean="0">
                <a:solidFill>
                  <a:schemeClr val="bg1"/>
                </a:solidFill>
              </a:rPr>
              <a:t>VirusBuster Kft. </a:t>
            </a:r>
          </a:p>
        </p:txBody>
      </p:sp>
      <p:sp>
        <p:nvSpPr>
          <p:cNvPr id="16386" name="Tartalom helye 2"/>
          <p:cNvSpPr>
            <a:spLocks noGrp="1"/>
          </p:cNvSpPr>
          <p:nvPr>
            <p:ph idx="1"/>
          </p:nvPr>
        </p:nvSpPr>
        <p:spPr>
          <a:xfrm>
            <a:off x="468313" y="836613"/>
            <a:ext cx="8229600" cy="5688012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hu-HU" sz="2400" u="sng" smtClean="0"/>
              <a:t>Bemutatkozás</a:t>
            </a:r>
          </a:p>
          <a:p>
            <a:pPr>
              <a:buFont typeface="Arial" charset="0"/>
              <a:buNone/>
            </a:pPr>
            <a:endParaRPr lang="hu-HU" sz="2400" u="sng" smtClean="0"/>
          </a:p>
          <a:p>
            <a:pPr>
              <a:buFont typeface="Wingdings" pitchFamily="2" charset="2"/>
              <a:buChar char="§"/>
            </a:pPr>
            <a:r>
              <a:rPr lang="hu-HU" sz="2400" smtClean="0"/>
              <a:t>Egyetlen magyar vírus- és spamvédelmi szoftvereket fejlesztő cég,</a:t>
            </a:r>
          </a:p>
          <a:p>
            <a:pPr>
              <a:buFont typeface="Wingdings" pitchFamily="2" charset="2"/>
              <a:buChar char="§"/>
            </a:pPr>
            <a:r>
              <a:rPr lang="hu-HU" sz="2400" smtClean="0"/>
              <a:t> 21 év tapasztalat,</a:t>
            </a:r>
          </a:p>
          <a:p>
            <a:pPr>
              <a:buFont typeface="Wingdings" pitchFamily="2" charset="2"/>
              <a:buChar char="§"/>
            </a:pPr>
            <a:r>
              <a:rPr lang="hu-HU" sz="2400" smtClean="0"/>
              <a:t>Hazai és nemzetközi referenciák,</a:t>
            </a:r>
          </a:p>
          <a:p>
            <a:pPr>
              <a:buFont typeface="Wingdings" pitchFamily="2" charset="2"/>
              <a:buChar char="§"/>
            </a:pPr>
            <a:r>
              <a:rPr lang="hu-HU" sz="2400" smtClean="0"/>
              <a:t>Helyi támogatási központ, víruslabor, fejlesztési csapat</a:t>
            </a:r>
          </a:p>
          <a:p>
            <a:pPr>
              <a:buFont typeface="Wingdings" pitchFamily="2" charset="2"/>
              <a:buChar char="§"/>
            </a:pPr>
            <a:endParaRPr lang="hu-HU" sz="2400" smtClean="0"/>
          </a:p>
          <a:p>
            <a:pPr>
              <a:buFont typeface="Arial" charset="0"/>
              <a:buNone/>
            </a:pPr>
            <a:r>
              <a:rPr lang="hu-HU" sz="2400" u="sng" smtClean="0"/>
              <a:t>Cél</a:t>
            </a:r>
          </a:p>
          <a:p>
            <a:pPr>
              <a:buFont typeface="Arial" charset="0"/>
              <a:buNone/>
            </a:pPr>
            <a:endParaRPr lang="hu-HU" sz="2400" u="sng" smtClean="0"/>
          </a:p>
          <a:p>
            <a:pPr>
              <a:buFont typeface="Wingdings" pitchFamily="2" charset="2"/>
              <a:buChar char="§"/>
            </a:pPr>
            <a:r>
              <a:rPr lang="hu-HU" sz="2400" smtClean="0"/>
              <a:t>Biztonság-tudatosság,</a:t>
            </a:r>
          </a:p>
          <a:p>
            <a:pPr>
              <a:buFont typeface="Wingdings" pitchFamily="2" charset="2"/>
              <a:buChar char="§"/>
            </a:pPr>
            <a:r>
              <a:rPr lang="hu-HU" sz="2400" smtClean="0"/>
              <a:t>Jogtiszta szoftverhasználat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zövegdoboz 4"/>
          <p:cNvSpPr txBox="1">
            <a:spLocks noChangeArrowheads="1"/>
          </p:cNvSpPr>
          <p:nvPr/>
        </p:nvSpPr>
        <p:spPr bwMode="auto">
          <a:xfrm>
            <a:off x="539750" y="908050"/>
            <a:ext cx="8064500" cy="541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§"/>
            </a:pPr>
            <a:endParaRPr lang="hu-HU" sz="2000">
              <a:latin typeface="Calibri" pitchFamily="34" charset="0"/>
            </a:endParaRPr>
          </a:p>
          <a:p>
            <a:pPr>
              <a:buFont typeface="Wingdings" pitchFamily="2" charset="2"/>
              <a:buChar char="§"/>
            </a:pPr>
            <a:endParaRPr lang="hu-HU" sz="2000">
              <a:latin typeface="Calibri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hu-HU" sz="2000">
                <a:latin typeface="Calibri" pitchFamily="34" charset="0"/>
              </a:rPr>
              <a:t>Bűnszervezetek</a:t>
            </a:r>
          </a:p>
          <a:p>
            <a:pPr>
              <a:spcBef>
                <a:spcPts val="600"/>
              </a:spcBef>
              <a:buFont typeface="Wingdings" pitchFamily="2" charset="2"/>
              <a:buChar char="§"/>
            </a:pPr>
            <a:r>
              <a:rPr lang="hu-HU" sz="2000">
                <a:latin typeface="Calibri" pitchFamily="34" charset="0"/>
              </a:rPr>
              <a:t>Üzleti haszonszerzés</a:t>
            </a:r>
          </a:p>
          <a:p>
            <a:pPr>
              <a:spcBef>
                <a:spcPts val="600"/>
              </a:spcBef>
              <a:buFont typeface="Wingdings" pitchFamily="2" charset="2"/>
              <a:buChar char="§"/>
            </a:pPr>
            <a:r>
              <a:rPr lang="hu-HU" sz="2000">
                <a:latin typeface="Calibri" pitchFamily="34" charset="0"/>
              </a:rPr>
              <a:t> Komoly piac</a:t>
            </a:r>
          </a:p>
          <a:p>
            <a:pPr>
              <a:spcBef>
                <a:spcPts val="600"/>
              </a:spcBef>
            </a:pPr>
            <a:endParaRPr lang="hu-HU" sz="2000">
              <a:latin typeface="Calibri" pitchFamily="34" charset="0"/>
            </a:endParaRPr>
          </a:p>
          <a:p>
            <a:pPr>
              <a:spcBef>
                <a:spcPts val="600"/>
              </a:spcBef>
            </a:pPr>
            <a:endParaRPr lang="hu-HU" sz="2000">
              <a:latin typeface="Calibri" pitchFamily="34" charset="0"/>
            </a:endParaRPr>
          </a:p>
          <a:p>
            <a:pPr>
              <a:spcBef>
                <a:spcPts val="600"/>
              </a:spcBef>
            </a:pPr>
            <a:r>
              <a:rPr lang="hu-HU" sz="2000" u="sng">
                <a:latin typeface="Calibri" pitchFamily="34" charset="0"/>
              </a:rPr>
              <a:t>Főbb károkozó trendek</a:t>
            </a:r>
          </a:p>
          <a:p>
            <a:pPr>
              <a:spcBef>
                <a:spcPts val="600"/>
              </a:spcBef>
              <a:buFont typeface="Wingdings" pitchFamily="2" charset="2"/>
              <a:buChar char="§"/>
            </a:pPr>
            <a:r>
              <a:rPr lang="hu-HU" sz="2000">
                <a:latin typeface="Calibri" pitchFamily="34" charset="0"/>
              </a:rPr>
              <a:t> Fő célpont: alkalmazások</a:t>
            </a:r>
            <a:endParaRPr lang="hu-HU" sz="2000" u="sng">
              <a:latin typeface="Calibri" pitchFamily="34" charset="0"/>
            </a:endParaRPr>
          </a:p>
          <a:p>
            <a:pPr>
              <a:spcBef>
                <a:spcPts val="600"/>
              </a:spcBef>
              <a:buFont typeface="Wingdings" pitchFamily="2" charset="2"/>
              <a:buChar char="§"/>
            </a:pPr>
            <a:r>
              <a:rPr lang="hu-HU" sz="2000">
                <a:latin typeface="Calibri" pitchFamily="34" charset="0"/>
              </a:rPr>
              <a:t> Hamis antivirus</a:t>
            </a:r>
          </a:p>
          <a:p>
            <a:pPr>
              <a:spcBef>
                <a:spcPts val="600"/>
              </a:spcBef>
              <a:buFont typeface="Wingdings" pitchFamily="2" charset="2"/>
              <a:buChar char="§"/>
            </a:pPr>
            <a:r>
              <a:rPr lang="hu-HU" sz="2000">
                <a:latin typeface="Calibri" pitchFamily="34" charset="0"/>
              </a:rPr>
              <a:t> PDF állományok</a:t>
            </a:r>
          </a:p>
          <a:p>
            <a:pPr>
              <a:spcBef>
                <a:spcPts val="600"/>
              </a:spcBef>
              <a:buFont typeface="Wingdings" pitchFamily="2" charset="2"/>
              <a:buChar char="§"/>
            </a:pPr>
            <a:r>
              <a:rPr lang="hu-HU" sz="2000">
                <a:latin typeface="Calibri" pitchFamily="34" charset="0"/>
              </a:rPr>
              <a:t> Reklámozó spam levelek mellékletei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hu-HU" sz="1600" i="1">
                <a:latin typeface="Calibri" pitchFamily="34" charset="0"/>
              </a:rPr>
              <a:t>„Végre valahára megérkezett a várva várt DHL csomagunk!”</a:t>
            </a:r>
          </a:p>
          <a:p>
            <a:pPr>
              <a:spcBef>
                <a:spcPts val="600"/>
              </a:spcBef>
              <a:buFont typeface="Wingdings" pitchFamily="2" charset="2"/>
              <a:buChar char="§"/>
            </a:pPr>
            <a:r>
              <a:rPr lang="hu-HU" sz="2000">
                <a:latin typeface="Calibri" pitchFamily="34" charset="0"/>
              </a:rPr>
              <a:t>Közösségi oldalak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 bwMode="auto">
          <a:xfrm>
            <a:off x="9144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/>
          </a:bodyPr>
          <a:lstStyle/>
          <a:p>
            <a:pPr algn="r" eaLnBrk="0" hangingPunct="0">
              <a:defRPr/>
            </a:pPr>
            <a:r>
              <a:rPr lang="hu-HU" sz="20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Miért kell fokozottabban védekezni a vírusok ellen?</a:t>
            </a:r>
          </a:p>
        </p:txBody>
      </p:sp>
      <p:graphicFrame>
        <p:nvGraphicFramePr>
          <p:cNvPr id="5" name="Diagramm 6"/>
          <p:cNvGraphicFramePr/>
          <p:nvPr/>
        </p:nvGraphicFramePr>
        <p:xfrm>
          <a:off x="3563888" y="908720"/>
          <a:ext cx="5400600" cy="35283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auto">
          <a:xfrm>
            <a:off x="9144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/>
          </a:bodyPr>
          <a:lstStyle/>
          <a:p>
            <a:pPr algn="r" eaLnBrk="0" hangingPunct="0">
              <a:defRPr/>
            </a:pPr>
            <a:r>
              <a:rPr lang="hu-HU" sz="20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Miért kell fokozottabban védekezni a spam levelek ellen?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323528" y="980728"/>
          <a:ext cx="4968552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9459" name="TextBox 5"/>
          <p:cNvSpPr txBox="1">
            <a:spLocks noChangeArrowheads="1"/>
          </p:cNvSpPr>
          <p:nvPr/>
        </p:nvSpPr>
        <p:spPr bwMode="auto">
          <a:xfrm>
            <a:off x="5580063" y="2781300"/>
            <a:ext cx="3232150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hu-HU">
                <a:latin typeface="Calibri" pitchFamily="34" charset="0"/>
              </a:rPr>
              <a:t>1 éves statisztika</a:t>
            </a:r>
          </a:p>
          <a:p>
            <a:pPr>
              <a:buFont typeface="Wingdings" pitchFamily="2" charset="2"/>
              <a:buChar char="Ø"/>
            </a:pPr>
            <a:r>
              <a:rPr lang="hu-HU">
                <a:latin typeface="Calibri" pitchFamily="34" charset="0"/>
              </a:rPr>
              <a:t>400 postafiókos ügyfél esetén</a:t>
            </a:r>
          </a:p>
          <a:p>
            <a:pPr>
              <a:buFont typeface="Wingdings" pitchFamily="2" charset="2"/>
              <a:buChar char="Ø"/>
            </a:pPr>
            <a:endParaRPr lang="hu-HU">
              <a:latin typeface="Calibri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hu-HU">
                <a:latin typeface="Calibri" pitchFamily="34" charset="0"/>
              </a:rPr>
              <a:t>Átmenő levelek száma: 2,96 M</a:t>
            </a:r>
          </a:p>
          <a:p>
            <a:pPr>
              <a:buFont typeface="Wingdings" pitchFamily="2" charset="2"/>
              <a:buChar char="Ø"/>
            </a:pPr>
            <a:r>
              <a:rPr lang="hu-HU">
                <a:latin typeface="Calibri" pitchFamily="34" charset="0"/>
              </a:rPr>
              <a:t>Ebből spam: </a:t>
            </a:r>
            <a:r>
              <a:rPr lang="hu-HU" b="1">
                <a:solidFill>
                  <a:schemeClr val="accent2"/>
                </a:solidFill>
                <a:latin typeface="Calibri" pitchFamily="34" charset="0"/>
              </a:rPr>
              <a:t>2,5 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>
          <a:xfrm>
            <a:off x="914400" y="0"/>
            <a:ext cx="8229600" cy="1143000"/>
          </a:xfrm>
        </p:spPr>
        <p:txBody>
          <a:bodyPr/>
          <a:lstStyle/>
          <a:p>
            <a:pPr algn="r"/>
            <a:r>
              <a:rPr lang="hu-HU" sz="2000" b="1" smtClean="0">
                <a:solidFill>
                  <a:schemeClr val="bg1"/>
                </a:solidFill>
              </a:rPr>
              <a:t>Az „Aktív Hálózati Védelem” csomag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-14288" y="981075"/>
            <a:ext cx="7646988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3">
                  <a:lumMod val="75000"/>
                </a:schemeClr>
              </a:buClr>
              <a:buSzPct val="200000"/>
              <a:buFont typeface="Wingdings" pitchFamily="2" charset="2"/>
              <a:buChar char="ü"/>
              <a:defRPr/>
            </a:pPr>
            <a:r>
              <a:rPr lang="hu-HU" sz="2000" b="1" dirty="0">
                <a:latin typeface="+mn-lt"/>
                <a:cs typeface="+mn-cs"/>
              </a:rPr>
              <a:t>VÍRUSSZŰRÉS</a:t>
            </a:r>
            <a:r>
              <a:rPr lang="hu-HU" sz="2000" dirty="0">
                <a:latin typeface="+mn-lt"/>
                <a:cs typeface="+mn-cs"/>
              </a:rPr>
              <a:t> a hálózat összes számítógépén, központi felügyelettel </a:t>
            </a:r>
          </a:p>
        </p:txBody>
      </p:sp>
      <p:grpSp>
        <p:nvGrpSpPr>
          <p:cNvPr id="3" name="Group 12"/>
          <p:cNvGrpSpPr/>
          <p:nvPr/>
        </p:nvGrpSpPr>
        <p:grpSpPr>
          <a:xfrm>
            <a:off x="6012160" y="4725144"/>
            <a:ext cx="2880320" cy="1645180"/>
            <a:chOff x="1872" y="0"/>
            <a:chExt cx="1826507" cy="2145887"/>
          </a:xfrm>
          <a:noFill/>
        </p:grpSpPr>
        <p:sp>
          <p:nvSpPr>
            <p:cNvPr id="14" name="Rounded Rectangle 13"/>
            <p:cNvSpPr/>
            <p:nvPr/>
          </p:nvSpPr>
          <p:spPr>
            <a:xfrm>
              <a:off x="1872" y="0"/>
              <a:ext cx="1826507" cy="2145887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Rounded Rectangle 4"/>
            <p:cNvSpPr/>
            <p:nvPr/>
          </p:nvSpPr>
          <p:spPr>
            <a:xfrm>
              <a:off x="55369" y="53497"/>
              <a:ext cx="1719513" cy="2038893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53340" tIns="53340" rIns="53340" bIns="53340" spcCol="1270" anchor="ctr"/>
            <a:lstStyle/>
            <a:p>
              <a:pPr algn="ctr" defTabSz="6223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hu-HU" sz="2000" dirty="0">
                <a:solidFill>
                  <a:schemeClr val="tx1"/>
                </a:solidFill>
              </a:endParaRPr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0" y="4076700"/>
            <a:ext cx="7237413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3">
                  <a:lumMod val="75000"/>
                </a:schemeClr>
              </a:buClr>
              <a:buSzPct val="200000"/>
              <a:buFont typeface="Wingdings" pitchFamily="2" charset="2"/>
              <a:buChar char="ü"/>
              <a:defRPr/>
            </a:pPr>
            <a:r>
              <a:rPr lang="hu-HU" sz="2000" b="1" dirty="0">
                <a:latin typeface="+mn-lt"/>
                <a:cs typeface="+mn-cs"/>
              </a:rPr>
              <a:t>SPAMSZŰRÉS </a:t>
            </a:r>
            <a:r>
              <a:rPr lang="hu-HU" sz="2000" dirty="0">
                <a:latin typeface="+mn-lt"/>
                <a:cs typeface="+mn-cs"/>
              </a:rPr>
              <a:t>központilag, spamkitörés elleni védelemmel (ESP)</a:t>
            </a:r>
          </a:p>
        </p:txBody>
      </p:sp>
      <p:sp>
        <p:nvSpPr>
          <p:cNvPr id="20485" name="Rectangle 22"/>
          <p:cNvSpPr>
            <a:spLocks noChangeArrowheads="1"/>
          </p:cNvSpPr>
          <p:nvPr/>
        </p:nvSpPr>
        <p:spPr bwMode="auto">
          <a:xfrm>
            <a:off x="1366838" y="1700213"/>
            <a:ext cx="7777162" cy="154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622300">
              <a:lnSpc>
                <a:spcPct val="90000"/>
              </a:lnSpc>
              <a:spcAft>
                <a:spcPct val="35000"/>
              </a:spcAft>
            </a:pPr>
            <a:r>
              <a:rPr lang="hu-HU" sz="1600">
                <a:latin typeface="Calibri" pitchFamily="34" charset="0"/>
              </a:rPr>
              <a:t>Munkaállomás védelem - </a:t>
            </a:r>
            <a:r>
              <a:rPr lang="hu-HU" sz="1600" b="1">
                <a:latin typeface="Calibri" pitchFamily="34" charset="0"/>
              </a:rPr>
              <a:t>VirusBuster Professional</a:t>
            </a:r>
          </a:p>
          <a:p>
            <a:pPr defTabSz="622300">
              <a:lnSpc>
                <a:spcPct val="90000"/>
              </a:lnSpc>
              <a:spcAft>
                <a:spcPct val="35000"/>
              </a:spcAft>
            </a:pPr>
            <a:endParaRPr lang="hu-HU" sz="1600" b="1">
              <a:latin typeface="Calibri" pitchFamily="34" charset="0"/>
            </a:endParaRPr>
          </a:p>
          <a:p>
            <a:pPr defTabSz="622300">
              <a:lnSpc>
                <a:spcPct val="90000"/>
              </a:lnSpc>
              <a:spcAft>
                <a:spcPct val="35000"/>
              </a:spcAft>
            </a:pPr>
            <a:r>
              <a:rPr lang="hu-HU" sz="1600">
                <a:latin typeface="Calibri" pitchFamily="34" charset="0"/>
              </a:rPr>
              <a:t>Fájlszerver védelem - </a:t>
            </a:r>
            <a:r>
              <a:rPr lang="hu-HU" sz="1600" b="1">
                <a:latin typeface="Calibri" pitchFamily="34" charset="0"/>
              </a:rPr>
              <a:t>VirusBuster for Servers (Linux és Windows)</a:t>
            </a:r>
          </a:p>
          <a:p>
            <a:pPr defTabSz="622300">
              <a:lnSpc>
                <a:spcPct val="90000"/>
              </a:lnSpc>
              <a:spcAft>
                <a:spcPct val="35000"/>
              </a:spcAft>
            </a:pPr>
            <a:endParaRPr lang="hu-HU" sz="1600" b="1">
              <a:latin typeface="Calibri" pitchFamily="34" charset="0"/>
            </a:endParaRPr>
          </a:p>
          <a:p>
            <a:pPr defTabSz="622300">
              <a:lnSpc>
                <a:spcPct val="90000"/>
              </a:lnSpc>
              <a:spcAft>
                <a:spcPct val="35000"/>
              </a:spcAft>
            </a:pPr>
            <a:r>
              <a:rPr lang="hu-HU" sz="1600">
                <a:latin typeface="Calibri" pitchFamily="34" charset="0"/>
              </a:rPr>
              <a:t>Központi menedzsment  - </a:t>
            </a:r>
            <a:r>
              <a:rPr lang="hu-HU" sz="1600" b="1">
                <a:latin typeface="Calibri" pitchFamily="34" charset="0"/>
              </a:rPr>
              <a:t>VirusBuster Central Management Solution (CMS)</a:t>
            </a:r>
          </a:p>
        </p:txBody>
      </p:sp>
      <p:sp>
        <p:nvSpPr>
          <p:cNvPr id="20486" name="Rectangle 23"/>
          <p:cNvSpPr>
            <a:spLocks noChangeArrowheads="1"/>
          </p:cNvSpPr>
          <p:nvPr/>
        </p:nvSpPr>
        <p:spPr bwMode="auto">
          <a:xfrm>
            <a:off x="1403350" y="5013325"/>
            <a:ext cx="7453313" cy="1179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622300">
              <a:lnSpc>
                <a:spcPct val="90000"/>
              </a:lnSpc>
              <a:spcAft>
                <a:spcPct val="35000"/>
              </a:spcAft>
            </a:pPr>
            <a:r>
              <a:rPr lang="hu-HU" sz="1600">
                <a:latin typeface="Calibri" pitchFamily="34" charset="0"/>
              </a:rPr>
              <a:t>Levelezés védelem  - </a:t>
            </a:r>
            <a:r>
              <a:rPr lang="hu-HU" sz="1600" b="1">
                <a:latin typeface="Calibri" pitchFamily="34" charset="0"/>
              </a:rPr>
              <a:t>Virusbuster for Mailserver (SMTP gateway)</a:t>
            </a:r>
          </a:p>
          <a:p>
            <a:pPr defTabSz="622300">
              <a:lnSpc>
                <a:spcPct val="90000"/>
              </a:lnSpc>
              <a:spcAft>
                <a:spcPct val="35000"/>
              </a:spcAft>
            </a:pPr>
            <a:endParaRPr lang="hu-HU" sz="1600" b="1">
              <a:latin typeface="Calibri" pitchFamily="34" charset="0"/>
            </a:endParaRPr>
          </a:p>
          <a:p>
            <a:pPr defTabSz="622300"/>
            <a:r>
              <a:rPr lang="hu-HU" sz="1600">
                <a:latin typeface="Calibri" pitchFamily="34" charset="0"/>
              </a:rPr>
              <a:t>Kiterjesztett spamszűrési technológia - </a:t>
            </a:r>
            <a:r>
              <a:rPr lang="hu-HU" sz="1600" b="1">
                <a:latin typeface="Calibri" pitchFamily="34" charset="0"/>
              </a:rPr>
              <a:t>Extended Spam Protection (ESP)</a:t>
            </a:r>
          </a:p>
          <a:p>
            <a:pPr algn="ctr" defTabSz="622300">
              <a:lnSpc>
                <a:spcPct val="90000"/>
              </a:lnSpc>
              <a:spcAft>
                <a:spcPct val="35000"/>
              </a:spcAft>
            </a:pPr>
            <a:endParaRPr lang="hu-HU" sz="1600">
              <a:latin typeface="Calibri" pitchFamily="34" charset="0"/>
            </a:endParaRPr>
          </a:p>
        </p:txBody>
      </p:sp>
      <p:pic>
        <p:nvPicPr>
          <p:cNvPr id="20487" name="Picture 13" descr="MainIcon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388" y="2060575"/>
            <a:ext cx="936625" cy="938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8" name="Picture 13" descr="MainIcon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388" y="5157788"/>
            <a:ext cx="936625" cy="938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Cloud"/>
          <p:cNvSpPr>
            <a:spLocks noChangeAspect="1" noEditPoints="1" noChangeArrowheads="1"/>
          </p:cNvSpPr>
          <p:nvPr/>
        </p:nvSpPr>
        <p:spPr bwMode="auto">
          <a:xfrm>
            <a:off x="468313" y="2276475"/>
            <a:ext cx="1458912" cy="979488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ln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u-HU" dirty="0"/>
              <a:t>Internet</a:t>
            </a:r>
          </a:p>
        </p:txBody>
      </p:sp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914400" y="0"/>
            <a:ext cx="8229600" cy="1143000"/>
          </a:xfrm>
        </p:spPr>
        <p:txBody>
          <a:bodyPr/>
          <a:lstStyle/>
          <a:p>
            <a:pPr algn="r"/>
            <a:r>
              <a:rPr lang="hu-HU" sz="2000" b="1" smtClean="0">
                <a:solidFill>
                  <a:schemeClr val="bg1"/>
                </a:solidFill>
              </a:rPr>
              <a:t>A központilag felügyelt vírusvédelem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323528" y="1412776"/>
            <a:ext cx="1925052" cy="54169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/>
        </p:spPr>
        <p:txBody>
          <a:bodyPr lIns="82936" tIns="41469" rIns="82936" bIns="41469">
            <a:spAutoFit/>
          </a:bodyPr>
          <a:lstStyle/>
          <a:p>
            <a:pPr algn="ctr" defTabSz="412750" fontAlgn="auto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r>
              <a:rPr lang="hu-HU" sz="1600" b="1" dirty="0" err="1">
                <a:latin typeface="+mn-lt"/>
                <a:ea typeface="DejaVu Sans"/>
                <a:cs typeface="DejaVu Sans"/>
              </a:rPr>
              <a:t>VirusBuster</a:t>
            </a:r>
            <a:r>
              <a:rPr lang="hu-HU" sz="1600" b="1" dirty="0">
                <a:latin typeface="+mn-lt"/>
                <a:ea typeface="DejaVu Sans"/>
                <a:cs typeface="DejaVu Sans"/>
              </a:rPr>
              <a:t> – Frissítési szerver</a:t>
            </a:r>
            <a:endParaRPr lang="hu-HU" sz="1500" b="1" dirty="0">
              <a:latin typeface="+mn-lt"/>
              <a:ea typeface="DejaVu Sans"/>
              <a:cs typeface="DejaVu Sans"/>
            </a:endParaRPr>
          </a:p>
        </p:txBody>
      </p:sp>
      <p:pic>
        <p:nvPicPr>
          <p:cNvPr id="21510" name="Picture 33" descr="ComputersMonito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gray">
          <a:xfrm>
            <a:off x="1549400" y="4221163"/>
            <a:ext cx="5461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1" name="Picture 25" descr="ComputerBox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gray">
          <a:xfrm>
            <a:off x="4427538" y="2060575"/>
            <a:ext cx="1152525" cy="160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779912" y="1196752"/>
            <a:ext cx="1925052" cy="77066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/>
        </p:spPr>
        <p:txBody>
          <a:bodyPr lIns="82936" tIns="41469" rIns="82936" bIns="41469">
            <a:spAutoFit/>
          </a:bodyPr>
          <a:lstStyle/>
          <a:p>
            <a:pPr algn="ctr" defTabSz="412750" fontAlgn="auto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r>
              <a:rPr lang="hu-HU" sz="1600" b="1" dirty="0" err="1">
                <a:latin typeface="+mn-lt"/>
                <a:ea typeface="DejaVu Sans"/>
                <a:cs typeface="DejaVu Sans"/>
              </a:rPr>
              <a:t>VirusBuster</a:t>
            </a:r>
            <a:r>
              <a:rPr lang="hu-HU" sz="1600" b="1" dirty="0">
                <a:latin typeface="+mn-lt"/>
                <a:ea typeface="DejaVu Sans"/>
                <a:cs typeface="DejaVu Sans"/>
              </a:rPr>
              <a:t> központi menedzsment szoftver (CMS)</a:t>
            </a:r>
            <a:endParaRPr lang="hu-HU" sz="1500" b="1" dirty="0">
              <a:latin typeface="+mn-lt"/>
              <a:ea typeface="DejaVu Sans"/>
              <a:cs typeface="DejaVu Sans"/>
            </a:endParaRPr>
          </a:p>
        </p:txBody>
      </p:sp>
      <p:pic>
        <p:nvPicPr>
          <p:cNvPr id="21515" name="Picture 25" descr="ComputerBox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gray">
          <a:xfrm>
            <a:off x="4356100" y="4437063"/>
            <a:ext cx="484188" cy="67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6" name="Picture 2" descr="C:\Users\fvaspori.VBDOMAIN\AppData\Local\Microsoft\Windows\Temporary Internet Files\Content.IE5\HA4KNNB4\MC910216349[1].png"/>
          <p:cNvPicPr>
            <a:picLocks noChangeAspect="1" noChangeArrowheads="1"/>
          </p:cNvPicPr>
          <p:nvPr/>
        </p:nvPicPr>
        <p:blipFill>
          <a:blip r:embed="rId4">
            <a:lum bright="2000"/>
            <a:grayscl/>
          </a:blip>
          <a:srcRect/>
          <a:stretch>
            <a:fillRect/>
          </a:stretch>
        </p:blipFill>
        <p:spPr bwMode="auto">
          <a:xfrm>
            <a:off x="7019925" y="4149725"/>
            <a:ext cx="8636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7" name="Picture 33" descr="ComputersMonito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gray">
          <a:xfrm>
            <a:off x="1836738" y="4868863"/>
            <a:ext cx="546100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8" name="Picture 25" descr="ComputerBox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gray">
          <a:xfrm>
            <a:off x="4716463" y="5013325"/>
            <a:ext cx="484187" cy="67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9" name="Picture 2" descr="C:\Users\fvaspori.VBDOMAIN\AppData\Local\Microsoft\Windows\Temporary Internet Files\Content.IE5\HA4KNNB4\MC910216349[1].png"/>
          <p:cNvPicPr>
            <a:picLocks noChangeAspect="1" noChangeArrowheads="1"/>
          </p:cNvPicPr>
          <p:nvPr/>
        </p:nvPicPr>
        <p:blipFill>
          <a:blip r:embed="rId4">
            <a:lum bright="2000"/>
            <a:grayscl/>
          </a:blip>
          <a:srcRect/>
          <a:stretch>
            <a:fillRect/>
          </a:stretch>
        </p:blipFill>
        <p:spPr bwMode="auto">
          <a:xfrm>
            <a:off x="7164388" y="4797425"/>
            <a:ext cx="8636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Rectangle 21"/>
          <p:cNvSpPr/>
          <p:nvPr/>
        </p:nvSpPr>
        <p:spPr>
          <a:xfrm>
            <a:off x="899592" y="4149080"/>
            <a:ext cx="1512888" cy="1439862"/>
          </a:xfrm>
          <a:prstGeom prst="rect">
            <a:avLst/>
          </a:prstGeom>
          <a:noFill/>
          <a:ln w="6350">
            <a:solidFill>
              <a:schemeClr val="tx1"/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u-HU"/>
          </a:p>
        </p:txBody>
      </p:sp>
      <p:pic>
        <p:nvPicPr>
          <p:cNvPr id="23" name="Picture 24" descr="MainIcon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900113" y="4725988"/>
            <a:ext cx="720725" cy="71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" name="TextBox 23"/>
          <p:cNvSpPr txBox="1"/>
          <p:nvPr/>
        </p:nvSpPr>
        <p:spPr>
          <a:xfrm rot="16200000">
            <a:off x="1444898" y="4900762"/>
            <a:ext cx="460375" cy="16938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/>
        </p:spPr>
        <p:txBody>
          <a:bodyPr vert="eaVert"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u-HU" dirty="0">
                <a:latin typeface="+mn-lt"/>
                <a:cs typeface="+mn-cs"/>
              </a:rPr>
              <a:t>Munkaállomások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707904" y="4365104"/>
            <a:ext cx="1511300" cy="1439862"/>
          </a:xfrm>
          <a:prstGeom prst="rect">
            <a:avLst/>
          </a:prstGeom>
          <a:noFill/>
          <a:ln w="6350">
            <a:solidFill>
              <a:schemeClr val="tx1"/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u-HU"/>
          </a:p>
        </p:txBody>
      </p:sp>
      <p:pic>
        <p:nvPicPr>
          <p:cNvPr id="26" name="Picture 29" descr="MainIcon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708400" y="4941888"/>
            <a:ext cx="720725" cy="71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" name="TextBox 26"/>
          <p:cNvSpPr txBox="1"/>
          <p:nvPr/>
        </p:nvSpPr>
        <p:spPr>
          <a:xfrm rot="16200000">
            <a:off x="4214317" y="5011216"/>
            <a:ext cx="461962" cy="19065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/>
        </p:spPr>
        <p:txBody>
          <a:bodyPr vert="eaVert"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u-HU" dirty="0">
                <a:latin typeface="+mn-lt"/>
                <a:cs typeface="+mn-cs"/>
              </a:rPr>
              <a:t>Windows szerverek</a:t>
            </a:r>
          </a:p>
        </p:txBody>
      </p:sp>
      <p:sp>
        <p:nvSpPr>
          <p:cNvPr id="28" name="Rectangle 27"/>
          <p:cNvSpPr/>
          <p:nvPr/>
        </p:nvSpPr>
        <p:spPr>
          <a:xfrm>
            <a:off x="6444208" y="4149080"/>
            <a:ext cx="1511300" cy="1439862"/>
          </a:xfrm>
          <a:prstGeom prst="rect">
            <a:avLst/>
          </a:prstGeom>
          <a:noFill/>
          <a:ln w="6350">
            <a:solidFill>
              <a:schemeClr val="tx1"/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u-HU"/>
          </a:p>
        </p:txBody>
      </p:sp>
      <p:pic>
        <p:nvPicPr>
          <p:cNvPr id="29" name="Picture 34" descr="MainIcon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443663" y="4725988"/>
            <a:ext cx="719137" cy="71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" name="TextBox 29"/>
          <p:cNvSpPr txBox="1"/>
          <p:nvPr/>
        </p:nvSpPr>
        <p:spPr>
          <a:xfrm rot="16200000">
            <a:off x="6974433" y="4842817"/>
            <a:ext cx="461962" cy="181133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/>
        </p:spPr>
        <p:txBody>
          <a:bodyPr vert="eaVert"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u-HU" dirty="0">
                <a:latin typeface="+mn-lt"/>
                <a:cs typeface="+mn-cs"/>
              </a:rPr>
              <a:t>Hordozható gépek</a:t>
            </a:r>
          </a:p>
        </p:txBody>
      </p:sp>
      <p:pic>
        <p:nvPicPr>
          <p:cNvPr id="15" name="Picture 13" descr="MainIcon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779838" y="2492375"/>
            <a:ext cx="936625" cy="938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ight Arrow 7"/>
          <p:cNvSpPr/>
          <p:nvPr/>
        </p:nvSpPr>
        <p:spPr>
          <a:xfrm>
            <a:off x="2124075" y="2492375"/>
            <a:ext cx="1646238" cy="200025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u-HU"/>
          </a:p>
        </p:txBody>
      </p:sp>
      <p:cxnSp>
        <p:nvCxnSpPr>
          <p:cNvPr id="36" name="Straight Arrow Connector 35"/>
          <p:cNvCxnSpPr/>
          <p:nvPr/>
        </p:nvCxnSpPr>
        <p:spPr>
          <a:xfrm rot="10800000" flipV="1">
            <a:off x="2555875" y="3573463"/>
            <a:ext cx="1800225" cy="4318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endCxn id="0" idx="0"/>
          </p:cNvCxnSpPr>
          <p:nvPr/>
        </p:nvCxnSpPr>
        <p:spPr>
          <a:xfrm rot="16200000" flipH="1">
            <a:off x="4013994" y="3915569"/>
            <a:ext cx="792162" cy="10795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4356100" y="3573463"/>
            <a:ext cx="2592388" cy="503237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endCxn id="15" idx="2"/>
          </p:cNvCxnSpPr>
          <p:nvPr/>
        </p:nvCxnSpPr>
        <p:spPr>
          <a:xfrm rot="10800000">
            <a:off x="4248150" y="3430588"/>
            <a:ext cx="2700338" cy="64611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0" idx="0"/>
            <a:endCxn id="15" idx="2"/>
          </p:cNvCxnSpPr>
          <p:nvPr/>
        </p:nvCxnSpPr>
        <p:spPr>
          <a:xfrm rot="5400000" flipH="1" flipV="1">
            <a:off x="2592388" y="2493963"/>
            <a:ext cx="719137" cy="2592387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stCxn id="0" idx="0"/>
            <a:endCxn id="15" idx="2"/>
          </p:cNvCxnSpPr>
          <p:nvPr/>
        </p:nvCxnSpPr>
        <p:spPr>
          <a:xfrm rot="16200000" flipV="1">
            <a:off x="3888581" y="3790157"/>
            <a:ext cx="935037" cy="2159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6588125" y="1844675"/>
            <a:ext cx="2232025" cy="175418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u-HU" b="1" dirty="0">
                <a:latin typeface="+mn-lt"/>
                <a:cs typeface="+mn-cs"/>
              </a:rPr>
              <a:t>Statisztikák: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hu-HU" dirty="0">
                <a:latin typeface="+mn-lt"/>
                <a:cs typeface="+mn-cs"/>
              </a:rPr>
              <a:t>Top vírus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hu-HU" dirty="0">
                <a:latin typeface="+mn-lt"/>
                <a:cs typeface="+mn-cs"/>
              </a:rPr>
              <a:t>Top vírusos gép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hu-HU" dirty="0">
                <a:latin typeface="+mn-lt"/>
                <a:cs typeface="+mn-cs"/>
              </a:rPr>
              <a:t>Régi verziók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hu-HU" dirty="0">
                <a:latin typeface="+mn-lt"/>
                <a:cs typeface="+mn-cs"/>
              </a:rPr>
              <a:t>Hálózat gépei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hu-HU" dirty="0">
                <a:latin typeface="+mn-lt"/>
                <a:cs typeface="+mn-cs"/>
              </a:rPr>
              <a:t>Stb.</a:t>
            </a:r>
          </a:p>
        </p:txBody>
      </p:sp>
      <p:sp>
        <p:nvSpPr>
          <p:cNvPr id="52" name="Right Arrow 51"/>
          <p:cNvSpPr/>
          <p:nvPr/>
        </p:nvSpPr>
        <p:spPr>
          <a:xfrm>
            <a:off x="5508625" y="2492375"/>
            <a:ext cx="1008063" cy="215900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 tmFilter="0, 0; .2, .5; .8, .5; 1, 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250" autoRev="1" fill="hold"/>
                                        <p:tgtEl>
                                          <p:spTgt spid="3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 tmFilter="0, 0; .2, .5; .8, .5; 1, 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" dur="250" autoRev="1" fill="hold"/>
                                        <p:tgtEl>
                                          <p:spTgt spid="3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500"/>
                            </p:stCondLst>
                            <p:childTnLst>
                              <p:par>
                                <p:cTn id="36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 tmFilter="0, 0; .2, .5; .8, .5; 1, 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8" dur="250" autoRev="1" fill="hold"/>
                                        <p:tgtEl>
                                          <p:spTgt spid="4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5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8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51" grpId="0" animBg="1"/>
      <p:bldP spid="5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Content Placeholder 2"/>
          <p:cNvSpPr>
            <a:spLocks noGrp="1"/>
          </p:cNvSpPr>
          <p:nvPr>
            <p:ph idx="1"/>
          </p:nvPr>
        </p:nvSpPr>
        <p:spPr>
          <a:xfrm>
            <a:off x="179388" y="836613"/>
            <a:ext cx="6553200" cy="2087562"/>
          </a:xfrm>
        </p:spPr>
        <p:txBody>
          <a:bodyPr/>
          <a:lstStyle/>
          <a:p>
            <a:r>
              <a:rPr lang="hu-HU" sz="2000" smtClean="0"/>
              <a:t>Ön mit tesz ha informatikai hálózatát kiterjedt vírustámadás éri?</a:t>
            </a:r>
          </a:p>
          <a:p>
            <a:r>
              <a:rPr lang="hu-HU" sz="2000" smtClean="0"/>
              <a:t>Biztos benne, hogy hálózata és az azon elérhető adatok 100%-ban biztonságban vannak?</a:t>
            </a:r>
          </a:p>
        </p:txBody>
      </p:sp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914400" y="0"/>
            <a:ext cx="8229600" cy="1143000"/>
          </a:xfrm>
        </p:spPr>
        <p:txBody>
          <a:bodyPr/>
          <a:lstStyle/>
          <a:p>
            <a:pPr algn="r"/>
            <a:r>
              <a:rPr lang="hu-HU" sz="2000" b="1" smtClean="0">
                <a:solidFill>
                  <a:schemeClr val="bg1"/>
                </a:solidFill>
              </a:rPr>
              <a:t>Támogatás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79388" y="2763838"/>
            <a:ext cx="8280400" cy="34782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u-HU" sz="2000" b="1" dirty="0" err="1">
                <a:latin typeface="+mn-lt"/>
                <a:cs typeface="+mn-cs"/>
              </a:rPr>
              <a:t>VirusBuster</a:t>
            </a:r>
            <a:r>
              <a:rPr lang="hu-HU" sz="2000" b="1" dirty="0">
                <a:latin typeface="+mn-lt"/>
                <a:cs typeface="+mn-cs"/>
              </a:rPr>
              <a:t> Szolgáltatási Központ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3">
                  <a:lumMod val="75000"/>
                </a:schemeClr>
              </a:buClr>
              <a:buSzPct val="120000"/>
              <a:buFont typeface="Wingdings" pitchFamily="2" charset="2"/>
              <a:buChar char="ü"/>
              <a:defRPr/>
            </a:pPr>
            <a:r>
              <a:rPr lang="hu-HU" sz="2000" dirty="0">
                <a:latin typeface="+mn-lt"/>
                <a:cs typeface="+mn-cs"/>
              </a:rPr>
              <a:t>Magyar nyelven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3">
                  <a:lumMod val="75000"/>
                </a:schemeClr>
              </a:buClr>
              <a:buSzPct val="120000"/>
              <a:buFont typeface="Wingdings" pitchFamily="2" charset="2"/>
              <a:buChar char="ü"/>
              <a:defRPr/>
            </a:pPr>
            <a:r>
              <a:rPr lang="hu-HU" sz="2000" dirty="0">
                <a:latin typeface="+mn-lt"/>
                <a:cs typeface="+mn-cs"/>
              </a:rPr>
              <a:t>Közvetlen gyártói kapcsolat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3">
                  <a:lumMod val="75000"/>
                </a:schemeClr>
              </a:buClr>
              <a:buSzPct val="120000"/>
              <a:buFont typeface="Wingdings" pitchFamily="2" charset="2"/>
              <a:buChar char="ü"/>
              <a:defRPr/>
            </a:pPr>
            <a:r>
              <a:rPr lang="hu-HU" sz="2000" dirty="0">
                <a:latin typeface="+mn-lt"/>
                <a:cs typeface="+mn-cs"/>
              </a:rPr>
              <a:t>Az év 365 napján 7/24 órás rendelkezésre állás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3">
                  <a:lumMod val="75000"/>
                </a:schemeClr>
              </a:buClr>
              <a:buSzPct val="120000"/>
              <a:buFont typeface="Wingdings" pitchFamily="2" charset="2"/>
              <a:buChar char="ü"/>
              <a:defRPr/>
            </a:pPr>
            <a:r>
              <a:rPr lang="hu-HU" sz="2000" dirty="0">
                <a:latin typeface="+mn-lt"/>
                <a:cs typeface="+mn-cs"/>
              </a:rPr>
              <a:t>Több éves szakmai tapasztalat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3">
                  <a:lumMod val="75000"/>
                </a:schemeClr>
              </a:buClr>
              <a:buSzPct val="120000"/>
              <a:buFont typeface="Wingdings" pitchFamily="2" charset="2"/>
              <a:buChar char="ü"/>
              <a:defRPr/>
            </a:pPr>
            <a:r>
              <a:rPr lang="hu-HU" sz="2000" dirty="0">
                <a:latin typeface="+mn-lt"/>
                <a:cs typeface="+mn-cs"/>
              </a:rPr>
              <a:t>Szaktanácsadás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3">
                  <a:lumMod val="75000"/>
                </a:schemeClr>
              </a:buClr>
              <a:buSzPct val="120000"/>
              <a:buFont typeface="Wingdings" pitchFamily="2" charset="2"/>
              <a:buChar char="ü"/>
              <a:defRPr/>
            </a:pPr>
            <a:r>
              <a:rPr lang="hu-HU" sz="2000" dirty="0">
                <a:latin typeface="+mn-lt"/>
                <a:cs typeface="+mn-cs"/>
              </a:rPr>
              <a:t>Konfigurálási segítség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3">
                  <a:lumMod val="75000"/>
                </a:schemeClr>
              </a:buClr>
              <a:buSzPct val="120000"/>
              <a:buFont typeface="Wingdings" pitchFamily="2" charset="2"/>
              <a:buChar char="ü"/>
              <a:defRPr/>
            </a:pPr>
            <a:r>
              <a:rPr lang="hu-HU" sz="2000" dirty="0">
                <a:latin typeface="+mn-lt"/>
                <a:cs typeface="+mn-cs"/>
              </a:rPr>
              <a:t>Telefonos, e-mailes, távmenedzsment segítségnyújtás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3">
                  <a:lumMod val="75000"/>
                </a:schemeClr>
              </a:buClr>
              <a:buSzPct val="120000"/>
              <a:buFont typeface="Wingdings" pitchFamily="2" charset="2"/>
              <a:buChar char="ü"/>
              <a:defRPr/>
            </a:pPr>
            <a:r>
              <a:rPr lang="hu-HU" sz="2000" dirty="0">
                <a:latin typeface="+mn-lt"/>
                <a:cs typeface="+mn-cs"/>
              </a:rPr>
              <a:t>Vírus- és spamminta feldolgozás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endParaRPr lang="hu-HU" sz="2000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endParaRPr lang="hu-HU" sz="2000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Cím 1"/>
          <p:cNvSpPr>
            <a:spLocks noGrp="1"/>
          </p:cNvSpPr>
          <p:nvPr>
            <p:ph type="title"/>
          </p:nvPr>
        </p:nvSpPr>
        <p:spPr>
          <a:xfrm>
            <a:off x="971550" y="-26988"/>
            <a:ext cx="8229600" cy="1143001"/>
          </a:xfrm>
        </p:spPr>
        <p:txBody>
          <a:bodyPr/>
          <a:lstStyle/>
          <a:p>
            <a:pPr algn="r"/>
            <a:r>
              <a:rPr lang="hu-HU" sz="2000" b="1" smtClean="0">
                <a:solidFill>
                  <a:schemeClr val="bg1"/>
                </a:solidFill>
              </a:rPr>
              <a:t>Ajánlatunk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52413" y="836613"/>
            <a:ext cx="8280400" cy="5832475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hu-HU" sz="2000" b="1" smtClean="0">
                <a:solidFill>
                  <a:srgbClr val="800000"/>
                </a:solidFill>
              </a:rPr>
              <a:t>ECDL gépekre - Díjmentesség</a:t>
            </a:r>
          </a:p>
          <a:p>
            <a:pPr>
              <a:buFont typeface="Arial" charset="0"/>
              <a:buNone/>
            </a:pPr>
            <a:r>
              <a:rPr lang="hu-HU" sz="2000" smtClean="0">
                <a:solidFill>
                  <a:srgbClr val="800000"/>
                </a:solidFill>
              </a:rPr>
              <a:t>1 éves VB AHV csomag + ingyenes terméktámogatás</a:t>
            </a:r>
          </a:p>
          <a:p>
            <a:pPr>
              <a:buFont typeface="Arial" charset="0"/>
              <a:buNone/>
            </a:pPr>
            <a:endParaRPr lang="hu-HU" sz="2000" smtClean="0">
              <a:solidFill>
                <a:srgbClr val="800000"/>
              </a:solidFill>
            </a:endParaRPr>
          </a:p>
          <a:p>
            <a:pPr>
              <a:buFont typeface="Arial" charset="0"/>
              <a:buNone/>
            </a:pPr>
            <a:r>
              <a:rPr lang="hu-HU" sz="2000" b="1" smtClean="0">
                <a:solidFill>
                  <a:srgbClr val="800000"/>
                </a:solidFill>
              </a:rPr>
              <a:t>Közoktatási intézmények</a:t>
            </a:r>
          </a:p>
          <a:p>
            <a:pPr>
              <a:buFont typeface="Arial" charset="0"/>
              <a:buNone/>
            </a:pPr>
            <a:r>
              <a:rPr lang="hu-HU" sz="2000" smtClean="0">
                <a:solidFill>
                  <a:srgbClr val="800000"/>
                </a:solidFill>
              </a:rPr>
              <a:t>  1-  10 számítógép			11 900 Ft + áfa</a:t>
            </a:r>
          </a:p>
          <a:p>
            <a:pPr>
              <a:buFont typeface="Arial" charset="0"/>
              <a:buNone/>
            </a:pPr>
            <a:r>
              <a:rPr lang="hu-HU" sz="2000" smtClean="0">
                <a:solidFill>
                  <a:srgbClr val="800000"/>
                </a:solidFill>
              </a:rPr>
              <a:t>11-  50 számítógép			19 900 Ft + áfa</a:t>
            </a:r>
          </a:p>
          <a:p>
            <a:pPr>
              <a:buFont typeface="Arial" charset="0"/>
              <a:buNone/>
            </a:pPr>
            <a:r>
              <a:rPr lang="hu-HU" sz="2000" smtClean="0">
                <a:solidFill>
                  <a:srgbClr val="800000"/>
                </a:solidFill>
              </a:rPr>
              <a:t>51-200 számítógép			44 900 Ft + áfa</a:t>
            </a:r>
          </a:p>
          <a:p>
            <a:pPr>
              <a:buFont typeface="Arial" charset="0"/>
              <a:buNone/>
            </a:pPr>
            <a:r>
              <a:rPr lang="hu-HU" sz="2000" smtClean="0">
                <a:solidFill>
                  <a:srgbClr val="800000"/>
                </a:solidFill>
              </a:rPr>
              <a:t>201 számítógéptől			69 900 Ft + áfa</a:t>
            </a:r>
          </a:p>
          <a:p>
            <a:pPr>
              <a:buFont typeface="Arial" charset="0"/>
              <a:buNone/>
            </a:pPr>
            <a:endParaRPr lang="hu-HU" sz="2000" smtClean="0">
              <a:solidFill>
                <a:srgbClr val="800000"/>
              </a:solidFill>
            </a:endParaRPr>
          </a:p>
          <a:p>
            <a:pPr>
              <a:buFont typeface="Arial" charset="0"/>
              <a:buNone/>
            </a:pPr>
            <a:r>
              <a:rPr lang="hu-HU" sz="2000" b="1" smtClean="0">
                <a:solidFill>
                  <a:srgbClr val="800000"/>
                </a:solidFill>
              </a:rPr>
              <a:t>Felsőoktatási intézmények </a:t>
            </a:r>
            <a:r>
              <a:rPr lang="en-US" sz="2000" b="1" smtClean="0">
                <a:solidFill>
                  <a:srgbClr val="800000"/>
                </a:solidFill>
              </a:rPr>
              <a:t>–</a:t>
            </a:r>
            <a:r>
              <a:rPr lang="hu-HU" sz="2000" b="1" smtClean="0">
                <a:solidFill>
                  <a:srgbClr val="800000"/>
                </a:solidFill>
              </a:rPr>
              <a:t> 975 Ft + áfa / gép</a:t>
            </a:r>
          </a:p>
          <a:p>
            <a:pPr>
              <a:buFont typeface="Arial" charset="0"/>
              <a:buNone/>
            </a:pPr>
            <a:r>
              <a:rPr lang="hu-HU" sz="2000" smtClean="0">
                <a:solidFill>
                  <a:srgbClr val="800000"/>
                </a:solidFill>
              </a:rPr>
              <a:t>1 éves VB AHV csomag + ingyenes terméktámogatás</a:t>
            </a:r>
          </a:p>
          <a:p>
            <a:pPr>
              <a:buFont typeface="Arial" charset="0"/>
              <a:buNone/>
            </a:pPr>
            <a:endParaRPr lang="hu-HU" sz="2000" smtClean="0">
              <a:solidFill>
                <a:srgbClr val="800000"/>
              </a:solidFill>
            </a:endParaRPr>
          </a:p>
          <a:p>
            <a:pPr>
              <a:buFont typeface="Arial" charset="0"/>
              <a:buNone/>
            </a:pPr>
            <a:r>
              <a:rPr lang="hu-HU" sz="2000" b="1" smtClean="0">
                <a:solidFill>
                  <a:srgbClr val="800000"/>
                </a:solidFill>
              </a:rPr>
              <a:t>Vállalatok </a:t>
            </a:r>
            <a:r>
              <a:rPr lang="en-US" sz="2000" b="1" smtClean="0">
                <a:solidFill>
                  <a:srgbClr val="800000"/>
                </a:solidFill>
              </a:rPr>
              <a:t>–</a:t>
            </a:r>
            <a:r>
              <a:rPr lang="hu-HU" sz="2000" b="1" smtClean="0">
                <a:solidFill>
                  <a:srgbClr val="800000"/>
                </a:solidFill>
              </a:rPr>
              <a:t> 5 490 Ft + áfa / gép</a:t>
            </a:r>
          </a:p>
          <a:p>
            <a:pPr>
              <a:buFont typeface="Arial" charset="0"/>
              <a:buNone/>
            </a:pPr>
            <a:r>
              <a:rPr lang="hu-HU" sz="2000" smtClean="0">
                <a:solidFill>
                  <a:srgbClr val="800000"/>
                </a:solidFill>
              </a:rPr>
              <a:t>1 éves VB AHV csomag + ingyenes terméktámogatás</a:t>
            </a:r>
          </a:p>
          <a:p>
            <a:pPr>
              <a:buFont typeface="Arial" charset="0"/>
              <a:buNone/>
            </a:pPr>
            <a:endParaRPr lang="hu-HU" sz="2000" smtClean="0">
              <a:solidFill>
                <a:srgbClr val="800000"/>
              </a:solidFill>
            </a:endParaRPr>
          </a:p>
          <a:p>
            <a:pPr>
              <a:buFont typeface="Arial" charset="0"/>
              <a:buNone/>
            </a:pPr>
            <a:r>
              <a:rPr lang="hu-HU" sz="2000" b="1" i="1" smtClean="0">
                <a:solidFill>
                  <a:srgbClr val="800000"/>
                </a:solidFill>
              </a:rPr>
              <a:t>EPH / ZH valósidejű spam szűrő minden esetben 250 Ft + áfa / gép</a:t>
            </a:r>
          </a:p>
          <a:p>
            <a:pPr>
              <a:buFont typeface="Arial" charset="0"/>
              <a:buNone/>
            </a:pPr>
            <a:endParaRPr lang="hu-HU" sz="2000" smtClean="0">
              <a:solidFill>
                <a:srgbClr val="800000"/>
              </a:solidFill>
            </a:endParaRPr>
          </a:p>
          <a:p>
            <a:pPr>
              <a:buFont typeface="Arial" charset="0"/>
              <a:buNone/>
            </a:pPr>
            <a:endParaRPr lang="hu-HU" sz="2000" smtClean="0">
              <a:solidFill>
                <a:srgbClr val="800000"/>
              </a:solidFill>
            </a:endParaRPr>
          </a:p>
          <a:p>
            <a:pPr>
              <a:buFont typeface="Arial" charset="0"/>
              <a:buNone/>
            </a:pPr>
            <a:endParaRPr lang="hu-HU" sz="2000" smtClean="0">
              <a:solidFill>
                <a:srgbClr val="800000"/>
              </a:solidFill>
            </a:endParaRPr>
          </a:p>
          <a:p>
            <a:pPr>
              <a:buFont typeface="Arial" charset="0"/>
              <a:buNone/>
            </a:pPr>
            <a:endParaRPr lang="hu-HU" sz="2000" smtClean="0"/>
          </a:p>
          <a:p>
            <a:pPr>
              <a:buFont typeface="Arial" charset="0"/>
              <a:buNone/>
            </a:pPr>
            <a:endParaRPr lang="hu-HU" sz="2000" smtClean="0"/>
          </a:p>
          <a:p>
            <a:pPr>
              <a:buFont typeface="Arial" charset="0"/>
              <a:buNone/>
            </a:pPr>
            <a:endParaRPr lang="hu-HU" sz="24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1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1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5" name="Cím 1"/>
          <p:cNvSpPr>
            <a:spLocks noGrp="1"/>
          </p:cNvSpPr>
          <p:nvPr>
            <p:ph type="title"/>
          </p:nvPr>
        </p:nvSpPr>
        <p:spPr>
          <a:xfrm>
            <a:off x="950913" y="-26988"/>
            <a:ext cx="8229600" cy="1143001"/>
          </a:xfrm>
        </p:spPr>
        <p:txBody>
          <a:bodyPr/>
          <a:lstStyle/>
          <a:p>
            <a:pPr algn="r"/>
            <a:r>
              <a:rPr lang="hu-HU" sz="2800" b="1" smtClean="0">
                <a:solidFill>
                  <a:schemeClr val="bg1"/>
                </a:solidFill>
              </a:rPr>
              <a:t>Megrendelés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476375" y="5157788"/>
            <a:ext cx="6696075" cy="1684337"/>
          </a:xfrm>
        </p:spPr>
        <p:txBody>
          <a:bodyPr/>
          <a:lstStyle/>
          <a:p>
            <a:pPr algn="ctr">
              <a:buFont typeface="Arial" charset="0"/>
              <a:buNone/>
            </a:pPr>
            <a:r>
              <a:rPr lang="hu-HU" sz="2800" b="1" u="sng" smtClean="0">
                <a:solidFill>
                  <a:srgbClr val="C00000"/>
                </a:solidFill>
                <a:hlinkClick r:id="rId4"/>
              </a:rPr>
              <a:t>sales@virusbuster.hu</a:t>
            </a:r>
            <a:endParaRPr lang="hu-HU" sz="2800" b="1" u="sng" smtClean="0">
              <a:solidFill>
                <a:srgbClr val="C00000"/>
              </a:solidFill>
            </a:endParaRPr>
          </a:p>
          <a:p>
            <a:pPr algn="ctr">
              <a:buFont typeface="Arial" charset="0"/>
              <a:buNone/>
            </a:pPr>
            <a:r>
              <a:rPr lang="hu-HU" sz="2800" b="1" smtClean="0"/>
              <a:t>Fax: 06-1-382-7007</a:t>
            </a:r>
          </a:p>
          <a:p>
            <a:pPr algn="ctr">
              <a:buFont typeface="Arial" charset="0"/>
              <a:buNone/>
            </a:pPr>
            <a:r>
              <a:rPr lang="hu-HU" sz="2800" b="1" smtClean="0"/>
              <a:t>1518 Bp. Pf. 54</a:t>
            </a:r>
          </a:p>
        </p:txBody>
      </p:sp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468313" y="1268413"/>
          <a:ext cx="2808287" cy="406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Document" r:id="rId5" imgW="6093306" imgH="4064622" progId="Word.Document.8">
                  <p:embed/>
                </p:oleObj>
              </mc:Choice>
              <mc:Fallback>
                <p:oleObj name="Document" r:id="rId5" imgW="6093306" imgH="4064622" progId="Word.Document.8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1268413"/>
                        <a:ext cx="2808287" cy="406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" name="Kép 11" descr="ECDL 1.jpg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909638"/>
            <a:ext cx="3052763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Kép 12" descr="ECDL 2.jpg"/>
          <p:cNvPicPr>
            <a:picLocks noChangeAspect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044825" y="908050"/>
            <a:ext cx="30543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Kép 13" descr="ECDL 3.jpg"/>
          <p:cNvPicPr>
            <a:picLocks noChangeAspect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6091238" y="909638"/>
            <a:ext cx="3052762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1058</TotalTime>
  <Words>392</Words>
  <Application>Microsoft Office PowerPoint</Application>
  <PresentationFormat>Diavetítés a képernyőre (4:3 oldalarány)</PresentationFormat>
  <Paragraphs>124</Paragraphs>
  <Slides>10</Slides>
  <Notes>4</Notes>
  <HiddenSlides>0</HiddenSlides>
  <MMClips>0</MMClips>
  <ScaleCrop>false</ScaleCrop>
  <HeadingPairs>
    <vt:vector size="6" baseType="variant">
      <vt:variant>
        <vt:lpstr>Téma</vt:lpstr>
      </vt:variant>
      <vt:variant>
        <vt:i4>1</vt:i4>
      </vt:variant>
      <vt:variant>
        <vt:lpstr>Beágyazott OLE kiszolgálók</vt:lpstr>
      </vt:variant>
      <vt:variant>
        <vt:i4>1</vt:i4>
      </vt:variant>
      <vt:variant>
        <vt:lpstr>Diacímek</vt:lpstr>
      </vt:variant>
      <vt:variant>
        <vt:i4>10</vt:i4>
      </vt:variant>
    </vt:vector>
  </HeadingPairs>
  <TitlesOfParts>
    <vt:vector size="12" baseType="lpstr">
      <vt:lpstr>Office-téma</vt:lpstr>
      <vt:lpstr>Document</vt:lpstr>
      <vt:lpstr>PowerPoint bemutató</vt:lpstr>
      <vt:lpstr>VirusBuster Kft. </vt:lpstr>
      <vt:lpstr>PowerPoint bemutató</vt:lpstr>
      <vt:lpstr>PowerPoint bemutató</vt:lpstr>
      <vt:lpstr>Az „Aktív Hálózati Védelem” csomag</vt:lpstr>
      <vt:lpstr>A központilag felügyelt vírusvédelem</vt:lpstr>
      <vt:lpstr>Támogatás</vt:lpstr>
      <vt:lpstr>Ajánlatunk</vt:lpstr>
      <vt:lpstr>Megrendelés</vt:lpstr>
      <vt:lpstr>Köszönjük megtisztelő figyelmüket!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Ferenc VASPORI (VBuster)</dc:creator>
  <cp:lastModifiedBy>Szedlmayer Bea</cp:lastModifiedBy>
  <cp:revision>101</cp:revision>
  <dcterms:created xsi:type="dcterms:W3CDTF">2011-05-03T07:17:59Z</dcterms:created>
  <dcterms:modified xsi:type="dcterms:W3CDTF">2011-05-23T08:39:18Z</dcterms:modified>
</cp:coreProperties>
</file>