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71" r:id="rId2"/>
    <p:sldId id="296" r:id="rId3"/>
    <p:sldId id="305" r:id="rId4"/>
    <p:sldId id="307" r:id="rId5"/>
    <p:sldId id="308" r:id="rId6"/>
    <p:sldId id="284" r:id="rId7"/>
    <p:sldId id="299" r:id="rId8"/>
    <p:sldId id="315" r:id="rId9"/>
    <p:sldId id="300" r:id="rId10"/>
    <p:sldId id="303" r:id="rId11"/>
    <p:sldId id="301" r:id="rId12"/>
    <p:sldId id="304" r:id="rId13"/>
    <p:sldId id="302" r:id="rId14"/>
    <p:sldId id="310" r:id="rId15"/>
    <p:sldId id="311" r:id="rId16"/>
    <p:sldId id="312" r:id="rId17"/>
    <p:sldId id="313" r:id="rId18"/>
    <p:sldId id="314" r:id="rId19"/>
    <p:sldId id="309" r:id="rId20"/>
    <p:sldId id="316" r:id="rId21"/>
    <p:sldId id="317" r:id="rId22"/>
    <p:sldId id="318" r:id="rId23"/>
    <p:sldId id="319" r:id="rId24"/>
    <p:sldId id="293" r:id="rId25"/>
    <p:sldId id="294" r:id="rId26"/>
    <p:sldId id="259" r:id="rId27"/>
    <p:sldId id="306" r:id="rId28"/>
  </p:sldIdLst>
  <p:sldSz cx="9144000" cy="6858000" type="screen4x3"/>
  <p:notesSz cx="6858000" cy="9734550"/>
  <p:defaultTextStyle>
    <a:defPPr>
      <a:defRPr lang="hu-H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8080"/>
    <a:srgbClr val="FF0000"/>
    <a:srgbClr val="0000FF"/>
    <a:srgbClr val="00FFFF"/>
    <a:srgbClr val="00FF00"/>
    <a:srgbClr val="7F7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3" autoAdjust="0"/>
    <p:restoredTop sz="94660" autoAdjust="0"/>
  </p:normalViewPr>
  <p:slideViewPr>
    <p:cSldViewPr>
      <p:cViewPr varScale="1">
        <p:scale>
          <a:sx n="128" d="100"/>
          <a:sy n="128" d="100"/>
        </p:scale>
        <p:origin x="-5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6" d="100"/>
          <a:sy n="86" d="100"/>
        </p:scale>
        <p:origin x="-3162" y="-90"/>
      </p:cViewPr>
      <p:guideLst>
        <p:guide orient="horz" pos="3066"/>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hu-HU"/>
          </a:p>
        </p:txBody>
      </p:sp>
      <p:sp>
        <p:nvSpPr>
          <p:cNvPr id="12291" name="Rectangle 3"/>
          <p:cNvSpPr>
            <a:spLocks noGrp="1" noChangeArrowheads="1"/>
          </p:cNvSpPr>
          <p:nvPr>
            <p:ph type="dt" sz="quarter" idx="1"/>
          </p:nvPr>
        </p:nvSpPr>
        <p:spPr bwMode="auto">
          <a:xfrm>
            <a:off x="3884613"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hu-HU"/>
          </a:p>
        </p:txBody>
      </p:sp>
      <p:sp>
        <p:nvSpPr>
          <p:cNvPr id="12292" name="Rectangle 4"/>
          <p:cNvSpPr>
            <a:spLocks noGrp="1" noChangeArrowheads="1"/>
          </p:cNvSpPr>
          <p:nvPr>
            <p:ph type="ftr" sz="quarter" idx="2"/>
          </p:nvPr>
        </p:nvSpPr>
        <p:spPr bwMode="auto">
          <a:xfrm>
            <a:off x="0" y="9245600"/>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hu-HU"/>
          </a:p>
        </p:txBody>
      </p:sp>
      <p:sp>
        <p:nvSpPr>
          <p:cNvPr id="12293" name="Rectangle 5"/>
          <p:cNvSpPr>
            <a:spLocks noGrp="1" noChangeArrowheads="1"/>
          </p:cNvSpPr>
          <p:nvPr>
            <p:ph type="sldNum" sz="quarter" idx="3"/>
          </p:nvPr>
        </p:nvSpPr>
        <p:spPr bwMode="auto">
          <a:xfrm>
            <a:off x="3884613" y="9245600"/>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E01C1300-949D-41F3-83BB-783287B84554}" type="slidenum">
              <a:rPr lang="hu-HU"/>
              <a:pPr>
                <a:defRPr/>
              </a:pPr>
              <a:t>‹#›</a:t>
            </a:fld>
            <a:endParaRPr lang="hu-HU"/>
          </a:p>
        </p:txBody>
      </p:sp>
    </p:spTree>
    <p:extLst>
      <p:ext uri="{BB962C8B-B14F-4D97-AF65-F5344CB8AC3E}">
        <p14:creationId xmlns:p14="http://schemas.microsoft.com/office/powerpoint/2010/main" val="1351829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hu-HU"/>
          </a:p>
        </p:txBody>
      </p:sp>
      <p:sp>
        <p:nvSpPr>
          <p:cNvPr id="11267" name="Rectangle 3"/>
          <p:cNvSpPr>
            <a:spLocks noGrp="1" noChangeArrowheads="1"/>
          </p:cNvSpPr>
          <p:nvPr>
            <p:ph type="dt" idx="1"/>
          </p:nvPr>
        </p:nvSpPr>
        <p:spPr bwMode="auto">
          <a:xfrm>
            <a:off x="3884613"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hu-HU"/>
          </a:p>
        </p:txBody>
      </p:sp>
      <p:sp>
        <p:nvSpPr>
          <p:cNvPr id="29700" name="Rectangle 4"/>
          <p:cNvSpPr>
            <a:spLocks noGrp="1" noRot="1" noChangeAspect="1" noChangeArrowheads="1" noTextEdit="1"/>
          </p:cNvSpPr>
          <p:nvPr>
            <p:ph type="sldImg" idx="2"/>
          </p:nvPr>
        </p:nvSpPr>
        <p:spPr bwMode="auto">
          <a:xfrm>
            <a:off x="996950" y="730250"/>
            <a:ext cx="4865688" cy="3649663"/>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85800" y="4624388"/>
            <a:ext cx="5486400" cy="4379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11270" name="Rectangle 6"/>
          <p:cNvSpPr>
            <a:spLocks noGrp="1" noChangeArrowheads="1"/>
          </p:cNvSpPr>
          <p:nvPr>
            <p:ph type="ftr" sz="quarter" idx="4"/>
          </p:nvPr>
        </p:nvSpPr>
        <p:spPr bwMode="auto">
          <a:xfrm>
            <a:off x="0" y="9245600"/>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hu-HU"/>
          </a:p>
        </p:txBody>
      </p:sp>
      <p:sp>
        <p:nvSpPr>
          <p:cNvPr id="11271" name="Rectangle 7"/>
          <p:cNvSpPr>
            <a:spLocks noGrp="1" noChangeArrowheads="1"/>
          </p:cNvSpPr>
          <p:nvPr>
            <p:ph type="sldNum" sz="quarter" idx="5"/>
          </p:nvPr>
        </p:nvSpPr>
        <p:spPr bwMode="auto">
          <a:xfrm>
            <a:off x="3884613" y="9245600"/>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5F48FC2E-3B08-477B-A91A-2F06805A82C7}" type="slidenum">
              <a:rPr lang="hu-HU"/>
              <a:pPr>
                <a:defRPr/>
              </a:pPr>
              <a:t>‹#›</a:t>
            </a:fld>
            <a:endParaRPr lang="hu-HU"/>
          </a:p>
        </p:txBody>
      </p:sp>
    </p:spTree>
    <p:extLst>
      <p:ext uri="{BB962C8B-B14F-4D97-AF65-F5344CB8AC3E}">
        <p14:creationId xmlns:p14="http://schemas.microsoft.com/office/powerpoint/2010/main" val="2933561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50413350-3908-47C6-8DCE-7DCDAD06EEB1}" type="slidenum">
              <a:rPr lang="hu-HU" smtClean="0"/>
              <a:pPr/>
              <a:t>1</a:t>
            </a:fld>
            <a:endParaRPr lang="hu-HU" dirty="0" smtClean="0"/>
          </a:p>
        </p:txBody>
      </p:sp>
      <p:sp>
        <p:nvSpPr>
          <p:cNvPr id="30723" name="Rectangle 2"/>
          <p:cNvSpPr>
            <a:spLocks noGrp="1" noRot="1" noChangeAspect="1" noChangeArrowheads="1" noTextEdit="1"/>
          </p:cNvSpPr>
          <p:nvPr>
            <p:ph type="sldImg"/>
          </p:nvPr>
        </p:nvSpPr>
        <p:spPr>
          <a:ln/>
        </p:spPr>
      </p:sp>
      <p:sp>
        <p:nvSpPr>
          <p:cNvPr id="30724" name="Rectangle 4"/>
          <p:cNvSpPr>
            <a:spLocks noGrp="1" noChangeArrowheads="1"/>
          </p:cNvSpPr>
          <p:nvPr>
            <p:ph type="body" idx="1"/>
          </p:nvPr>
        </p:nvSpPr>
        <p:spPr>
          <a:noFill/>
          <a:ln/>
        </p:spPr>
        <p:txBody>
          <a:bodyPr/>
          <a:lstStyle/>
          <a:p>
            <a:pPr eaLnBrk="1" hangingPunct="1"/>
            <a:endParaRPr lang="hu-H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D7BA298-94FF-416F-B868-B7E4EFE14EF6}" type="slidenum">
              <a:rPr lang="hu-HU" smtClean="0"/>
              <a:pPr/>
              <a:t>10</a:t>
            </a:fld>
            <a:endParaRPr lang="hu-HU" smtClean="0"/>
          </a:p>
        </p:txBody>
      </p:sp>
      <p:sp>
        <p:nvSpPr>
          <p:cNvPr id="39939" name="Rectangle 2"/>
          <p:cNvSpPr>
            <a:spLocks noGrp="1" noRot="1" noChangeAspect="1" noChangeArrowheads="1" noTextEdit="1"/>
          </p:cNvSpPr>
          <p:nvPr>
            <p:ph type="sldImg"/>
          </p:nvPr>
        </p:nvSpPr>
        <p:spPr>
          <a:ln/>
        </p:spPr>
      </p:sp>
      <p:sp>
        <p:nvSpPr>
          <p:cNvPr id="39940"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8FD51761-7175-4E95-92BB-BC9D7F126C5B}" type="slidenum">
              <a:rPr lang="hu-HU" smtClean="0"/>
              <a:pPr/>
              <a:t>11</a:t>
            </a:fld>
            <a:endParaRPr lang="hu-HU" smtClean="0"/>
          </a:p>
        </p:txBody>
      </p:sp>
      <p:sp>
        <p:nvSpPr>
          <p:cNvPr id="40963" name="Rectangle 2"/>
          <p:cNvSpPr>
            <a:spLocks noGrp="1" noRot="1" noChangeAspect="1" noChangeArrowheads="1" noTextEdit="1"/>
          </p:cNvSpPr>
          <p:nvPr>
            <p:ph type="sldImg"/>
          </p:nvPr>
        </p:nvSpPr>
        <p:spPr>
          <a:ln/>
        </p:spPr>
      </p:sp>
      <p:sp>
        <p:nvSpPr>
          <p:cNvPr id="40964"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E8650D0A-A9B6-45AF-915C-B2FFFF7935EF}" type="slidenum">
              <a:rPr lang="hu-HU" smtClean="0"/>
              <a:pPr/>
              <a:t>12</a:t>
            </a:fld>
            <a:endParaRPr lang="hu-HU" smtClean="0"/>
          </a:p>
        </p:txBody>
      </p:sp>
      <p:sp>
        <p:nvSpPr>
          <p:cNvPr id="41987" name="Rectangle 2"/>
          <p:cNvSpPr>
            <a:spLocks noGrp="1" noRot="1" noChangeAspect="1" noChangeArrowheads="1" noTextEdit="1"/>
          </p:cNvSpPr>
          <p:nvPr>
            <p:ph type="sldImg"/>
          </p:nvPr>
        </p:nvSpPr>
        <p:spPr>
          <a:ln/>
        </p:spPr>
      </p:sp>
      <p:sp>
        <p:nvSpPr>
          <p:cNvPr id="41988"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FBE6A6F-47C8-46B8-A7E8-3080E82313A3}" type="slidenum">
              <a:rPr lang="hu-HU" smtClean="0"/>
              <a:pPr/>
              <a:t>13</a:t>
            </a:fld>
            <a:endParaRPr lang="hu-HU" smtClean="0"/>
          </a:p>
        </p:txBody>
      </p:sp>
      <p:sp>
        <p:nvSpPr>
          <p:cNvPr id="43011" name="Rectangle 2"/>
          <p:cNvSpPr>
            <a:spLocks noGrp="1" noRot="1" noChangeAspect="1" noChangeArrowheads="1" noTextEdit="1"/>
          </p:cNvSpPr>
          <p:nvPr>
            <p:ph type="sldImg"/>
          </p:nvPr>
        </p:nvSpPr>
        <p:spPr>
          <a:ln/>
        </p:spPr>
      </p:sp>
      <p:sp>
        <p:nvSpPr>
          <p:cNvPr id="43012"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A089C13-E14B-4E2B-95FA-3AE76EF950BC}" type="slidenum">
              <a:rPr lang="hu-HU" smtClean="0"/>
              <a:pPr/>
              <a:t>14</a:t>
            </a:fld>
            <a:endParaRPr lang="hu-HU" smtClean="0"/>
          </a:p>
        </p:txBody>
      </p:sp>
      <p:sp>
        <p:nvSpPr>
          <p:cNvPr id="44035" name="Rectangle 2"/>
          <p:cNvSpPr>
            <a:spLocks noGrp="1" noRot="1" noChangeAspect="1" noChangeArrowheads="1" noTextEdit="1"/>
          </p:cNvSpPr>
          <p:nvPr>
            <p:ph type="sldImg"/>
          </p:nvPr>
        </p:nvSpPr>
        <p:spPr>
          <a:ln/>
        </p:spPr>
      </p:sp>
      <p:sp>
        <p:nvSpPr>
          <p:cNvPr id="44036"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2C33FC8-4D88-4043-9800-74F38099B2F3}" type="slidenum">
              <a:rPr lang="hu-HU" smtClean="0"/>
              <a:pPr/>
              <a:t>15</a:t>
            </a:fld>
            <a:endParaRPr lang="hu-HU" smtClean="0"/>
          </a:p>
        </p:txBody>
      </p:sp>
      <p:sp>
        <p:nvSpPr>
          <p:cNvPr id="45059" name="Rectangle 2"/>
          <p:cNvSpPr>
            <a:spLocks noGrp="1" noRot="1" noChangeAspect="1" noChangeArrowheads="1" noTextEdit="1"/>
          </p:cNvSpPr>
          <p:nvPr>
            <p:ph type="sldImg"/>
          </p:nvPr>
        </p:nvSpPr>
        <p:spPr>
          <a:ln/>
        </p:spPr>
      </p:sp>
      <p:sp>
        <p:nvSpPr>
          <p:cNvPr id="45060"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7DBC5FF1-8B12-40EC-A3E6-D90C4505C5B6}" type="slidenum">
              <a:rPr lang="hu-HU" smtClean="0"/>
              <a:pPr/>
              <a:t>16</a:t>
            </a:fld>
            <a:endParaRPr lang="hu-HU" smtClean="0"/>
          </a:p>
        </p:txBody>
      </p:sp>
      <p:sp>
        <p:nvSpPr>
          <p:cNvPr id="46083" name="Rectangle 2"/>
          <p:cNvSpPr>
            <a:spLocks noGrp="1" noRot="1" noChangeAspect="1" noChangeArrowheads="1" noTextEdit="1"/>
          </p:cNvSpPr>
          <p:nvPr>
            <p:ph type="sldImg"/>
          </p:nvPr>
        </p:nvSpPr>
        <p:spPr>
          <a:ln/>
        </p:spPr>
      </p:sp>
      <p:sp>
        <p:nvSpPr>
          <p:cNvPr id="46084"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D44F509-D23C-417F-94F7-5B06928B6CC2}" type="slidenum">
              <a:rPr lang="hu-HU" smtClean="0"/>
              <a:pPr/>
              <a:t>17</a:t>
            </a:fld>
            <a:endParaRPr lang="hu-HU" smtClean="0"/>
          </a:p>
        </p:txBody>
      </p:sp>
      <p:sp>
        <p:nvSpPr>
          <p:cNvPr id="47107" name="Rectangle 2"/>
          <p:cNvSpPr>
            <a:spLocks noGrp="1" noRot="1" noChangeAspect="1" noChangeArrowheads="1" noTextEdit="1"/>
          </p:cNvSpPr>
          <p:nvPr>
            <p:ph type="sldImg"/>
          </p:nvPr>
        </p:nvSpPr>
        <p:spPr>
          <a:ln/>
        </p:spPr>
      </p:sp>
      <p:sp>
        <p:nvSpPr>
          <p:cNvPr id="47108"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5EBE751-09F6-40D6-8E35-1EF7514E35B3}" type="slidenum">
              <a:rPr lang="hu-HU" smtClean="0"/>
              <a:pPr/>
              <a:t>18</a:t>
            </a:fld>
            <a:endParaRPr lang="hu-HU" smtClean="0"/>
          </a:p>
        </p:txBody>
      </p:sp>
      <p:sp>
        <p:nvSpPr>
          <p:cNvPr id="48131" name="Rectangle 2"/>
          <p:cNvSpPr>
            <a:spLocks noGrp="1" noRot="1" noChangeAspect="1" noChangeArrowheads="1" noTextEdit="1"/>
          </p:cNvSpPr>
          <p:nvPr>
            <p:ph type="sldImg"/>
          </p:nvPr>
        </p:nvSpPr>
        <p:spPr>
          <a:ln/>
        </p:spPr>
      </p:sp>
      <p:sp>
        <p:nvSpPr>
          <p:cNvPr id="48132"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70561244-0347-445C-8E66-9322F49571D3}" type="slidenum">
              <a:rPr lang="hu-HU" smtClean="0"/>
              <a:pPr/>
              <a:t>19</a:t>
            </a:fld>
            <a:endParaRPr lang="hu-HU" smtClean="0"/>
          </a:p>
        </p:txBody>
      </p:sp>
      <p:sp>
        <p:nvSpPr>
          <p:cNvPr id="49155" name="Rectangle 2"/>
          <p:cNvSpPr>
            <a:spLocks noGrp="1" noRot="1" noChangeAspect="1" noChangeArrowheads="1" noTextEdit="1"/>
          </p:cNvSpPr>
          <p:nvPr>
            <p:ph type="sldImg"/>
          </p:nvPr>
        </p:nvSpPr>
        <p:spPr>
          <a:ln/>
        </p:spPr>
      </p:sp>
      <p:sp>
        <p:nvSpPr>
          <p:cNvPr id="49156"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B564B7E3-E85C-4DF0-BE00-8C6A421D97DB}" type="slidenum">
              <a:rPr lang="hu-HU" smtClean="0"/>
              <a:pPr/>
              <a:t>2</a:t>
            </a:fld>
            <a:endParaRPr lang="hu-HU" dirty="0" smtClean="0"/>
          </a:p>
        </p:txBody>
      </p:sp>
      <p:sp>
        <p:nvSpPr>
          <p:cNvPr id="31747" name="Rectangle 2"/>
          <p:cNvSpPr>
            <a:spLocks noGrp="1" noRot="1" noChangeAspect="1" noChangeArrowheads="1" noTextEdit="1"/>
          </p:cNvSpPr>
          <p:nvPr>
            <p:ph type="sldImg"/>
          </p:nvPr>
        </p:nvSpPr>
        <p:spPr>
          <a:ln/>
        </p:spPr>
      </p:sp>
      <p:sp>
        <p:nvSpPr>
          <p:cNvPr id="31748" name="Rectangle 4"/>
          <p:cNvSpPr>
            <a:spLocks noGrp="1" noChangeArrowheads="1"/>
          </p:cNvSpPr>
          <p:nvPr>
            <p:ph type="body" idx="1"/>
          </p:nvPr>
        </p:nvSpPr>
        <p:spPr>
          <a:noFill/>
          <a:ln/>
        </p:spPr>
        <p:txBody>
          <a:bodyPr/>
          <a:lstStyle/>
          <a:p>
            <a:pPr eaLnBrk="1" hangingPunct="1"/>
            <a:endParaRPr lang="hu-HU"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923CE88-1C2A-4694-9FAD-2FF5126B0396}" type="slidenum">
              <a:rPr lang="hu-HU" smtClean="0"/>
              <a:pPr/>
              <a:t>20</a:t>
            </a:fld>
            <a:endParaRPr lang="hu-HU" smtClean="0"/>
          </a:p>
        </p:txBody>
      </p:sp>
      <p:sp>
        <p:nvSpPr>
          <p:cNvPr id="50179" name="Rectangle 2"/>
          <p:cNvSpPr>
            <a:spLocks noGrp="1" noRot="1" noChangeAspect="1" noChangeArrowheads="1" noTextEdit="1"/>
          </p:cNvSpPr>
          <p:nvPr>
            <p:ph type="sldImg"/>
          </p:nvPr>
        </p:nvSpPr>
        <p:spPr>
          <a:ln/>
        </p:spPr>
      </p:sp>
      <p:sp>
        <p:nvSpPr>
          <p:cNvPr id="50180"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BF43DB2C-67F9-4DAC-86CC-FE0AC1E4452F}" type="slidenum">
              <a:rPr lang="hu-HU" smtClean="0"/>
              <a:pPr/>
              <a:t>21</a:t>
            </a:fld>
            <a:endParaRPr lang="hu-HU" smtClean="0"/>
          </a:p>
        </p:txBody>
      </p:sp>
      <p:sp>
        <p:nvSpPr>
          <p:cNvPr id="51203" name="Rectangle 2"/>
          <p:cNvSpPr>
            <a:spLocks noGrp="1" noRot="1" noChangeAspect="1" noChangeArrowheads="1" noTextEdit="1"/>
          </p:cNvSpPr>
          <p:nvPr>
            <p:ph type="sldImg"/>
          </p:nvPr>
        </p:nvSpPr>
        <p:spPr>
          <a:ln/>
        </p:spPr>
      </p:sp>
      <p:sp>
        <p:nvSpPr>
          <p:cNvPr id="51204"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7BF7AF63-719C-4FB7-962E-DD8DE59C5CD9}" type="slidenum">
              <a:rPr lang="hu-HU" smtClean="0"/>
              <a:pPr/>
              <a:t>22</a:t>
            </a:fld>
            <a:endParaRPr lang="hu-HU" smtClean="0"/>
          </a:p>
        </p:txBody>
      </p:sp>
      <p:sp>
        <p:nvSpPr>
          <p:cNvPr id="52227" name="Rectangle 2"/>
          <p:cNvSpPr>
            <a:spLocks noGrp="1" noRot="1" noChangeAspect="1" noChangeArrowheads="1" noTextEdit="1"/>
          </p:cNvSpPr>
          <p:nvPr>
            <p:ph type="sldImg"/>
          </p:nvPr>
        </p:nvSpPr>
        <p:spPr>
          <a:ln/>
        </p:spPr>
      </p:sp>
      <p:sp>
        <p:nvSpPr>
          <p:cNvPr id="52228"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6F4F495-ED20-44BB-B33C-53712EE2E6A7}" type="slidenum">
              <a:rPr lang="hu-HU" smtClean="0"/>
              <a:pPr/>
              <a:t>23</a:t>
            </a:fld>
            <a:endParaRPr lang="hu-HU" smtClean="0"/>
          </a:p>
        </p:txBody>
      </p:sp>
      <p:sp>
        <p:nvSpPr>
          <p:cNvPr id="53251" name="Rectangle 2"/>
          <p:cNvSpPr>
            <a:spLocks noGrp="1" noRot="1" noChangeAspect="1" noChangeArrowheads="1" noTextEdit="1"/>
          </p:cNvSpPr>
          <p:nvPr>
            <p:ph type="sldImg"/>
          </p:nvPr>
        </p:nvSpPr>
        <p:spPr>
          <a:ln/>
        </p:spPr>
      </p:sp>
      <p:sp>
        <p:nvSpPr>
          <p:cNvPr id="53252"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82B317C-0099-4694-B702-C5B2EAF9AB37}" type="slidenum">
              <a:rPr lang="hu-HU" smtClean="0"/>
              <a:pPr/>
              <a:t>24</a:t>
            </a:fld>
            <a:endParaRPr lang="hu-HU" smtClean="0"/>
          </a:p>
        </p:txBody>
      </p:sp>
      <p:sp>
        <p:nvSpPr>
          <p:cNvPr id="54275" name="Rectangle 2"/>
          <p:cNvSpPr>
            <a:spLocks noGrp="1" noRot="1" noChangeAspect="1" noChangeArrowheads="1" noTextEdit="1"/>
          </p:cNvSpPr>
          <p:nvPr>
            <p:ph type="sldImg"/>
          </p:nvPr>
        </p:nvSpPr>
        <p:spPr>
          <a:ln/>
        </p:spPr>
      </p:sp>
      <p:sp>
        <p:nvSpPr>
          <p:cNvPr id="54276"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CBE31BD-F3D5-408E-81A7-17DD2964371B}" type="slidenum">
              <a:rPr lang="hu-HU" smtClean="0"/>
              <a:pPr/>
              <a:t>25</a:t>
            </a:fld>
            <a:endParaRPr lang="hu-HU" smtClean="0"/>
          </a:p>
        </p:txBody>
      </p:sp>
      <p:sp>
        <p:nvSpPr>
          <p:cNvPr id="55299" name="Rectangle 2"/>
          <p:cNvSpPr>
            <a:spLocks noGrp="1" noRot="1" noChangeAspect="1" noChangeArrowheads="1" noTextEdit="1"/>
          </p:cNvSpPr>
          <p:nvPr>
            <p:ph type="sldImg"/>
          </p:nvPr>
        </p:nvSpPr>
        <p:spPr>
          <a:ln/>
        </p:spPr>
      </p:sp>
      <p:sp>
        <p:nvSpPr>
          <p:cNvPr id="55300"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73BDAE2C-7DF3-4D7A-8D9A-DF53A73F4C33}" type="slidenum">
              <a:rPr lang="hu-HU" smtClean="0"/>
              <a:pPr/>
              <a:t>26</a:t>
            </a:fld>
            <a:endParaRPr lang="hu-HU"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B0D57AE-B4FE-4440-B6EB-C0422AE43E0C}" type="slidenum">
              <a:rPr lang="hu-HU" smtClean="0"/>
              <a:pPr/>
              <a:t>27</a:t>
            </a:fld>
            <a:endParaRPr lang="hu-HU"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F007713B-B9F4-44A1-8442-E10AFD4EC95B}" type="slidenum">
              <a:rPr lang="hu-HU" smtClean="0"/>
              <a:pPr/>
              <a:t>3</a:t>
            </a:fld>
            <a:endParaRPr lang="hu-HU" dirty="0" smtClean="0"/>
          </a:p>
        </p:txBody>
      </p:sp>
      <p:sp>
        <p:nvSpPr>
          <p:cNvPr id="32771" name="Rectangle 2"/>
          <p:cNvSpPr>
            <a:spLocks noGrp="1" noRot="1" noChangeAspect="1" noChangeArrowheads="1" noTextEdit="1"/>
          </p:cNvSpPr>
          <p:nvPr>
            <p:ph type="sldImg"/>
          </p:nvPr>
        </p:nvSpPr>
        <p:spPr>
          <a:ln/>
        </p:spPr>
      </p:sp>
      <p:sp>
        <p:nvSpPr>
          <p:cNvPr id="32772" name="Rectangle 4"/>
          <p:cNvSpPr>
            <a:spLocks noGrp="1" noChangeArrowheads="1"/>
          </p:cNvSpPr>
          <p:nvPr>
            <p:ph type="body" idx="1"/>
          </p:nvPr>
        </p:nvSpPr>
        <p:spPr>
          <a:noFill/>
          <a:ln/>
        </p:spPr>
        <p:txBody>
          <a:bodyPr/>
          <a:lstStyle/>
          <a:p>
            <a:pPr eaLnBrk="1" hangingPunct="1"/>
            <a:endParaRPr lang="hu-HU"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CCC79E5-5320-4D07-A76D-43D2023F660D}" type="slidenum">
              <a:rPr lang="hu-HU" smtClean="0"/>
              <a:pPr/>
              <a:t>4</a:t>
            </a:fld>
            <a:endParaRPr lang="hu-HU" dirty="0" smtClean="0"/>
          </a:p>
        </p:txBody>
      </p:sp>
      <p:sp>
        <p:nvSpPr>
          <p:cNvPr id="33795" name="Rectangle 2"/>
          <p:cNvSpPr>
            <a:spLocks noGrp="1" noRot="1" noChangeAspect="1" noChangeArrowheads="1" noTextEdit="1"/>
          </p:cNvSpPr>
          <p:nvPr>
            <p:ph type="sldImg"/>
          </p:nvPr>
        </p:nvSpPr>
        <p:spPr>
          <a:ln/>
        </p:spPr>
      </p:sp>
      <p:sp>
        <p:nvSpPr>
          <p:cNvPr id="33796" name="Rectangle 4"/>
          <p:cNvSpPr>
            <a:spLocks noGrp="1" noChangeArrowheads="1"/>
          </p:cNvSpPr>
          <p:nvPr>
            <p:ph type="body" idx="1"/>
          </p:nvPr>
        </p:nvSpPr>
        <p:spPr>
          <a:noFill/>
          <a:ln/>
        </p:spPr>
        <p:txBody>
          <a:bodyPr/>
          <a:lstStyle/>
          <a:p>
            <a:pPr eaLnBrk="1" hangingPunct="1"/>
            <a:endParaRPr lang="hu-HU"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CDAA958E-6949-441B-82E8-D320E062DF6C}" type="slidenum">
              <a:rPr lang="hu-HU" smtClean="0"/>
              <a:pPr/>
              <a:t>5</a:t>
            </a:fld>
            <a:endParaRPr lang="hu-HU" smtClean="0"/>
          </a:p>
        </p:txBody>
      </p:sp>
      <p:sp>
        <p:nvSpPr>
          <p:cNvPr id="34819" name="Rectangle 2"/>
          <p:cNvSpPr>
            <a:spLocks noGrp="1" noRot="1" noChangeAspect="1" noChangeArrowheads="1" noTextEdit="1"/>
          </p:cNvSpPr>
          <p:nvPr>
            <p:ph type="sldImg"/>
          </p:nvPr>
        </p:nvSpPr>
        <p:spPr>
          <a:ln/>
        </p:spPr>
      </p:sp>
      <p:sp>
        <p:nvSpPr>
          <p:cNvPr id="34820"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A7BD986-08C0-4A57-8B61-354DF33898AF}" type="slidenum">
              <a:rPr lang="hu-HU" smtClean="0"/>
              <a:pPr/>
              <a:t>6</a:t>
            </a:fld>
            <a:endParaRPr lang="hu-HU" smtClean="0"/>
          </a:p>
        </p:txBody>
      </p:sp>
      <p:sp>
        <p:nvSpPr>
          <p:cNvPr id="35843" name="Rectangle 2"/>
          <p:cNvSpPr>
            <a:spLocks noGrp="1" noRot="1" noChangeAspect="1" noChangeArrowheads="1" noTextEdit="1"/>
          </p:cNvSpPr>
          <p:nvPr>
            <p:ph type="sldImg"/>
          </p:nvPr>
        </p:nvSpPr>
        <p:spPr>
          <a:ln/>
        </p:spPr>
      </p:sp>
      <p:sp>
        <p:nvSpPr>
          <p:cNvPr id="35844"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A017AFA1-D0BF-465A-9580-5A04862C857E}" type="slidenum">
              <a:rPr lang="hu-HU" smtClean="0"/>
              <a:pPr/>
              <a:t>7</a:t>
            </a:fld>
            <a:endParaRPr lang="hu-HU" dirty="0" smtClean="0"/>
          </a:p>
        </p:txBody>
      </p:sp>
      <p:sp>
        <p:nvSpPr>
          <p:cNvPr id="36867" name="Rectangle 2"/>
          <p:cNvSpPr>
            <a:spLocks noGrp="1" noRot="1" noChangeAspect="1" noChangeArrowheads="1" noTextEdit="1"/>
          </p:cNvSpPr>
          <p:nvPr>
            <p:ph type="sldImg"/>
          </p:nvPr>
        </p:nvSpPr>
        <p:spPr>
          <a:ln/>
        </p:spPr>
      </p:sp>
      <p:sp>
        <p:nvSpPr>
          <p:cNvPr id="36868" name="Rectangle 4"/>
          <p:cNvSpPr>
            <a:spLocks noGrp="1" noChangeArrowheads="1"/>
          </p:cNvSpPr>
          <p:nvPr>
            <p:ph type="body" idx="1"/>
          </p:nvPr>
        </p:nvSpPr>
        <p:spPr>
          <a:noFill/>
          <a:ln/>
        </p:spPr>
        <p:txBody>
          <a:bodyPr/>
          <a:lstStyle/>
          <a:p>
            <a:pPr eaLnBrk="1" hangingPunct="1"/>
            <a:endParaRPr lang="hu-HU"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F65EB71-1A1C-4FF7-A22A-19C8B97A596A}" type="slidenum">
              <a:rPr lang="hu-HU" smtClean="0"/>
              <a:pPr/>
              <a:t>8</a:t>
            </a:fld>
            <a:endParaRPr lang="hu-HU" dirty="0" smtClean="0"/>
          </a:p>
        </p:txBody>
      </p:sp>
      <p:sp>
        <p:nvSpPr>
          <p:cNvPr id="37891" name="Rectangle 2"/>
          <p:cNvSpPr>
            <a:spLocks noGrp="1" noRot="1" noChangeAspect="1" noChangeArrowheads="1" noTextEdit="1"/>
          </p:cNvSpPr>
          <p:nvPr>
            <p:ph type="sldImg"/>
          </p:nvPr>
        </p:nvSpPr>
        <p:spPr>
          <a:ln/>
        </p:spPr>
      </p:sp>
      <p:sp>
        <p:nvSpPr>
          <p:cNvPr id="37892" name="Rectangle 4"/>
          <p:cNvSpPr>
            <a:spLocks noGrp="1" noChangeArrowheads="1"/>
          </p:cNvSpPr>
          <p:nvPr>
            <p:ph type="body" idx="1"/>
          </p:nvPr>
        </p:nvSpPr>
        <p:spPr>
          <a:noFill/>
          <a:ln/>
        </p:spPr>
        <p:txBody>
          <a:bodyPr/>
          <a:lstStyle/>
          <a:p>
            <a:pPr eaLnBrk="1" hangingPunct="1"/>
            <a:endParaRPr lang="hu-HU"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F2B302E-0467-4D22-A2DC-D768BF461C44}" type="slidenum">
              <a:rPr lang="hu-HU" smtClean="0"/>
              <a:pPr/>
              <a:t>9</a:t>
            </a:fld>
            <a:endParaRPr lang="hu-HU" smtClean="0"/>
          </a:p>
        </p:txBody>
      </p:sp>
      <p:sp>
        <p:nvSpPr>
          <p:cNvPr id="38915" name="Rectangle 2"/>
          <p:cNvSpPr>
            <a:spLocks noGrp="1" noRot="1" noChangeAspect="1" noChangeArrowheads="1" noTextEdit="1"/>
          </p:cNvSpPr>
          <p:nvPr>
            <p:ph type="sldImg"/>
          </p:nvPr>
        </p:nvSpPr>
        <p:spPr>
          <a:ln/>
        </p:spPr>
      </p:sp>
      <p:sp>
        <p:nvSpPr>
          <p:cNvPr id="38916" name="Rectangle 4"/>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DFE92A2-8408-4A81-804E-4E9EFE2D4679}"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93D77DC3-AAC9-4998-B85C-D4509B2B1D38}"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E57BD8D-F131-4FBC-99A4-51E2635BCB42}"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0CAA9C47-BDE0-43DB-B09D-B8BCABB45A74}"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B62C024-B276-4B27-9C93-59670C90229F}"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56E2D3B1-0224-4602-9CD6-1C4B14860DBC}"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7E7AB495-31C2-4D87-B122-28F05B88F1C3}"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AC57BEEE-4F63-49F9-82AA-C6421FB8B6AA}"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B7D38113-2B2D-4C2D-A928-F33D763BF24D}"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44AA3EF8-EF7A-4F5C-8A05-33CC368FCBC5}"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58336618-2B6D-4BE0-B234-9697D8E32886}"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tx1"/>
            </a:gs>
            <a:gs pos="100000">
              <a:schemeClr val="tx1">
                <a:lumMod val="75000"/>
                <a:lumOff val="25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AB56A900-6A0C-40DE-BA1D-92467968E6BA}"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file:///T:\3D%20for%20All\Kommunik&#225;ci&#243;\Term&#233;kbemutat&#243;\Slideshow%20Video%20Res.wmv"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3.xml"/><Relationship Id="rId18" Type="http://schemas.openxmlformats.org/officeDocument/2006/relationships/slide" Target="slide3.xml"/><Relationship Id="rId3" Type="http://schemas.openxmlformats.org/officeDocument/2006/relationships/image" Target="../media/image27.png"/><Relationship Id="rId21" Type="http://schemas.openxmlformats.org/officeDocument/2006/relationships/slide" Target="slide26.xml"/><Relationship Id="rId7" Type="http://schemas.openxmlformats.org/officeDocument/2006/relationships/slide" Target="slide7.xml"/><Relationship Id="rId12" Type="http://schemas.openxmlformats.org/officeDocument/2006/relationships/image" Target="../media/image13.png"/><Relationship Id="rId17" Type="http://schemas.openxmlformats.org/officeDocument/2006/relationships/image" Target="../media/image25.png"/><Relationship Id="rId2" Type="http://schemas.openxmlformats.org/officeDocument/2006/relationships/notesSlide" Target="../notesSlides/notesSlide10.xml"/><Relationship Id="rId16" Type="http://schemas.openxmlformats.org/officeDocument/2006/relationships/slide" Target="slide10.xml"/><Relationship Id="rId20"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slide" Target="slide11.xml"/><Relationship Id="rId5" Type="http://schemas.openxmlformats.org/officeDocument/2006/relationships/image" Target="../media/image29.png"/><Relationship Id="rId15" Type="http://schemas.openxmlformats.org/officeDocument/2006/relationships/image" Target="../media/image1.png"/><Relationship Id="rId23" Type="http://schemas.openxmlformats.org/officeDocument/2006/relationships/image" Target="../media/image16.png"/><Relationship Id="rId10" Type="http://schemas.openxmlformats.org/officeDocument/2006/relationships/image" Target="../media/image24.png"/><Relationship Id="rId19" Type="http://schemas.openxmlformats.org/officeDocument/2006/relationships/slide" Target="slide6.xml"/><Relationship Id="rId4" Type="http://schemas.openxmlformats.org/officeDocument/2006/relationships/image" Target="../media/image28.png"/><Relationship Id="rId9" Type="http://schemas.openxmlformats.org/officeDocument/2006/relationships/slide" Target="slide9.xml"/><Relationship Id="rId14" Type="http://schemas.openxmlformats.org/officeDocument/2006/relationships/image" Target="../media/image14.png"/><Relationship Id="rId22" Type="http://schemas.openxmlformats.org/officeDocument/2006/relationships/slide" Target="slide19.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png"/><Relationship Id="rId18" Type="http://schemas.openxmlformats.org/officeDocument/2006/relationships/slide" Target="slide22.xml"/><Relationship Id="rId3" Type="http://schemas.openxmlformats.org/officeDocument/2006/relationships/slide" Target="slide7.xml"/><Relationship Id="rId21" Type="http://schemas.openxmlformats.org/officeDocument/2006/relationships/image" Target="../media/image16.png"/><Relationship Id="rId7" Type="http://schemas.openxmlformats.org/officeDocument/2006/relationships/slide" Target="slide13.xml"/><Relationship Id="rId12" Type="http://schemas.openxmlformats.org/officeDocument/2006/relationships/slide" Target="slide9.xml"/><Relationship Id="rId17" Type="http://schemas.openxmlformats.org/officeDocument/2006/relationships/slide" Target="slide6.xml"/><Relationship Id="rId2" Type="http://schemas.openxmlformats.org/officeDocument/2006/relationships/notesSlide" Target="../notesSlides/notesSlide11.xml"/><Relationship Id="rId16" Type="http://schemas.openxmlformats.org/officeDocument/2006/relationships/slide" Target="slide3.xml"/><Relationship Id="rId20"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3.png"/><Relationship Id="rId5" Type="http://schemas.openxmlformats.org/officeDocument/2006/relationships/slide" Target="slide11.xml"/><Relationship Id="rId15" Type="http://schemas.openxmlformats.org/officeDocument/2006/relationships/slide" Target="slide12.xml"/><Relationship Id="rId10" Type="http://schemas.openxmlformats.org/officeDocument/2006/relationships/image" Target="../media/image32.png"/><Relationship Id="rId19" Type="http://schemas.openxmlformats.org/officeDocument/2006/relationships/slide" Target="slide26.xml"/><Relationship Id="rId4" Type="http://schemas.openxmlformats.org/officeDocument/2006/relationships/image" Target="../media/image15.png"/><Relationship Id="rId9" Type="http://schemas.openxmlformats.org/officeDocument/2006/relationships/image" Target="../media/image1.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2.xml"/><Relationship Id="rId18" Type="http://schemas.openxmlformats.org/officeDocument/2006/relationships/slide" Target="slide19.xml"/><Relationship Id="rId3" Type="http://schemas.openxmlformats.org/officeDocument/2006/relationships/image" Target="../media/image32.png"/><Relationship Id="rId7" Type="http://schemas.openxmlformats.org/officeDocument/2006/relationships/image" Target="../media/image31.png"/><Relationship Id="rId12" Type="http://schemas.openxmlformats.org/officeDocument/2006/relationships/image" Target="../media/image12.png"/><Relationship Id="rId17" Type="http://schemas.openxmlformats.org/officeDocument/2006/relationships/slide" Target="slide26.xml"/><Relationship Id="rId2" Type="http://schemas.openxmlformats.org/officeDocument/2006/relationships/notesSlide" Target="../notesSlides/notesSlide12.xml"/><Relationship Id="rId16"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9.xml"/><Relationship Id="rId5" Type="http://schemas.openxmlformats.org/officeDocument/2006/relationships/image" Target="../media/image15.png"/><Relationship Id="rId15" Type="http://schemas.openxmlformats.org/officeDocument/2006/relationships/slide" Target="slide6.xml"/><Relationship Id="rId10" Type="http://schemas.openxmlformats.org/officeDocument/2006/relationships/image" Target="../media/image1.png"/><Relationship Id="rId19" Type="http://schemas.openxmlformats.org/officeDocument/2006/relationships/image" Target="../media/image16.png"/><Relationship Id="rId4" Type="http://schemas.openxmlformats.org/officeDocument/2006/relationships/slide" Target="slide7.xml"/><Relationship Id="rId9" Type="http://schemas.openxmlformats.org/officeDocument/2006/relationships/image" Target="../media/image14.png"/><Relationship Id="rId14" Type="http://schemas.openxmlformats.org/officeDocument/2006/relationships/slide" Target="slide3.xml"/></Relationships>
</file>

<file path=ppt/slides/_rels/slide1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6.xml"/><Relationship Id="rId18" Type="http://schemas.openxmlformats.org/officeDocument/2006/relationships/slide" Target="slide16.xml"/><Relationship Id="rId3" Type="http://schemas.openxmlformats.org/officeDocument/2006/relationships/slide" Target="slide13.xml"/><Relationship Id="rId21" Type="http://schemas.openxmlformats.org/officeDocument/2006/relationships/slide" Target="slide19.xml"/><Relationship Id="rId7" Type="http://schemas.openxmlformats.org/officeDocument/2006/relationships/image" Target="../media/image12.png"/><Relationship Id="rId12" Type="http://schemas.openxmlformats.org/officeDocument/2006/relationships/slide" Target="slide3.xml"/><Relationship Id="rId17" Type="http://schemas.openxmlformats.org/officeDocument/2006/relationships/slide" Target="slide15.xml"/><Relationship Id="rId2" Type="http://schemas.openxmlformats.org/officeDocument/2006/relationships/notesSlide" Target="../notesSlides/notesSlide13.xml"/><Relationship Id="rId16" Type="http://schemas.openxmlformats.org/officeDocument/2006/relationships/slide" Target="slide14.xml"/><Relationship Id="rId20"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slide" Target="slide26.xml"/><Relationship Id="rId23" Type="http://schemas.openxmlformats.org/officeDocument/2006/relationships/image" Target="../media/image35.png"/><Relationship Id="rId10" Type="http://schemas.openxmlformats.org/officeDocument/2006/relationships/slide" Target="slide7.xml"/><Relationship Id="rId19" Type="http://schemas.openxmlformats.org/officeDocument/2006/relationships/slide" Target="slide17.xml"/><Relationship Id="rId4" Type="http://schemas.openxmlformats.org/officeDocument/2006/relationships/image" Target="../media/image14.png"/><Relationship Id="rId9" Type="http://schemas.openxmlformats.org/officeDocument/2006/relationships/image" Target="../media/image13.png"/><Relationship Id="rId14" Type="http://schemas.openxmlformats.org/officeDocument/2006/relationships/slide" Target="slide22.xml"/><Relationship Id="rId22"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5.png"/><Relationship Id="rId18" Type="http://schemas.openxmlformats.org/officeDocument/2006/relationships/slide" Target="slide14.xml"/><Relationship Id="rId26" Type="http://schemas.openxmlformats.org/officeDocument/2006/relationships/image" Target="../media/image37.png"/><Relationship Id="rId3" Type="http://schemas.openxmlformats.org/officeDocument/2006/relationships/slideLayout" Target="../slideLayouts/slideLayout2.xml"/><Relationship Id="rId21" Type="http://schemas.openxmlformats.org/officeDocument/2006/relationships/slide" Target="slide17.xml"/><Relationship Id="rId7" Type="http://schemas.openxmlformats.org/officeDocument/2006/relationships/image" Target="../media/image1.png"/><Relationship Id="rId12" Type="http://schemas.openxmlformats.org/officeDocument/2006/relationships/slide" Target="slide7.xml"/><Relationship Id="rId17" Type="http://schemas.openxmlformats.org/officeDocument/2006/relationships/slide" Target="slide26.xml"/><Relationship Id="rId25" Type="http://schemas.openxmlformats.org/officeDocument/2006/relationships/image" Target="../media/image36.png"/><Relationship Id="rId2" Type="http://schemas.openxmlformats.org/officeDocument/2006/relationships/video" Target="file:///T:\3D%20for%20All\Kommunik&#225;ci&#243;\Term&#233;kbemutat&#243;\Sculpt.asf" TargetMode="External"/><Relationship Id="rId16" Type="http://schemas.openxmlformats.org/officeDocument/2006/relationships/slide" Target="slide22.xml"/><Relationship Id="rId20" Type="http://schemas.openxmlformats.org/officeDocument/2006/relationships/slide" Target="slide16.xml"/><Relationship Id="rId1" Type="http://schemas.openxmlformats.org/officeDocument/2006/relationships/video" Target="file:///T:\3D%20for%20All\Kommunik&#225;ci&#243;\Term&#233;kbemutat&#243;\Polygon_optimization.wmv" TargetMode="External"/><Relationship Id="rId6" Type="http://schemas.openxmlformats.org/officeDocument/2006/relationships/image" Target="../media/image14.png"/><Relationship Id="rId11" Type="http://schemas.openxmlformats.org/officeDocument/2006/relationships/image" Target="../media/image13.png"/><Relationship Id="rId24" Type="http://schemas.openxmlformats.org/officeDocument/2006/relationships/image" Target="../media/image16.png"/><Relationship Id="rId5" Type="http://schemas.openxmlformats.org/officeDocument/2006/relationships/slide" Target="slide13.xml"/><Relationship Id="rId15" Type="http://schemas.openxmlformats.org/officeDocument/2006/relationships/slide" Target="slide6.xml"/><Relationship Id="rId23" Type="http://schemas.openxmlformats.org/officeDocument/2006/relationships/slide" Target="slide19.xml"/><Relationship Id="rId10" Type="http://schemas.openxmlformats.org/officeDocument/2006/relationships/slide" Target="slide11.xml"/><Relationship Id="rId19" Type="http://schemas.openxmlformats.org/officeDocument/2006/relationships/slide" Target="slide15.xml"/><Relationship Id="rId4" Type="http://schemas.openxmlformats.org/officeDocument/2006/relationships/notesSlide" Target="../notesSlides/notesSlide14.xml"/><Relationship Id="rId9" Type="http://schemas.openxmlformats.org/officeDocument/2006/relationships/image" Target="../media/image12.png"/><Relationship Id="rId14" Type="http://schemas.openxmlformats.org/officeDocument/2006/relationships/slide" Target="slide3.xml"/><Relationship Id="rId22" Type="http://schemas.openxmlformats.org/officeDocument/2006/relationships/slide" Target="slide18.xml"/></Relationships>
</file>

<file path=ppt/slides/_rels/slide1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6.xml"/><Relationship Id="rId18" Type="http://schemas.openxmlformats.org/officeDocument/2006/relationships/slide" Target="slide14.xml"/><Relationship Id="rId3" Type="http://schemas.openxmlformats.org/officeDocument/2006/relationships/slide" Target="slide13.xml"/><Relationship Id="rId21" Type="http://schemas.openxmlformats.org/officeDocument/2006/relationships/slide" Target="slide17.xml"/><Relationship Id="rId7" Type="http://schemas.openxmlformats.org/officeDocument/2006/relationships/image" Target="../media/image12.png"/><Relationship Id="rId12" Type="http://schemas.openxmlformats.org/officeDocument/2006/relationships/slide" Target="slide3.xml"/><Relationship Id="rId17" Type="http://schemas.openxmlformats.org/officeDocument/2006/relationships/image" Target="../media/image16.png"/><Relationship Id="rId2" Type="http://schemas.openxmlformats.org/officeDocument/2006/relationships/notesSlide" Target="../notesSlides/notesSlide15.xml"/><Relationship Id="rId16" Type="http://schemas.openxmlformats.org/officeDocument/2006/relationships/slide" Target="slide19.xml"/><Relationship Id="rId20"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slide" Target="slide26.xml"/><Relationship Id="rId23" Type="http://schemas.openxmlformats.org/officeDocument/2006/relationships/image" Target="../media/image38.jpeg"/><Relationship Id="rId10" Type="http://schemas.openxmlformats.org/officeDocument/2006/relationships/slide" Target="slide7.xml"/><Relationship Id="rId19" Type="http://schemas.openxmlformats.org/officeDocument/2006/relationships/slide" Target="slide15.xml"/><Relationship Id="rId4" Type="http://schemas.openxmlformats.org/officeDocument/2006/relationships/image" Target="../media/image14.png"/><Relationship Id="rId9" Type="http://schemas.openxmlformats.org/officeDocument/2006/relationships/image" Target="../media/image13.png"/><Relationship Id="rId14" Type="http://schemas.openxmlformats.org/officeDocument/2006/relationships/slide" Target="slide22.xml"/><Relationship Id="rId22" Type="http://schemas.openxmlformats.org/officeDocument/2006/relationships/slide" Target="slide18.xml"/></Relationships>
</file>

<file path=ppt/slides/_rels/slide1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6.xml"/><Relationship Id="rId18" Type="http://schemas.openxmlformats.org/officeDocument/2006/relationships/slide" Target="slide14.xml"/><Relationship Id="rId3" Type="http://schemas.openxmlformats.org/officeDocument/2006/relationships/slide" Target="slide13.xml"/><Relationship Id="rId21" Type="http://schemas.openxmlformats.org/officeDocument/2006/relationships/slide" Target="slide17.xml"/><Relationship Id="rId7" Type="http://schemas.openxmlformats.org/officeDocument/2006/relationships/image" Target="../media/image12.png"/><Relationship Id="rId12" Type="http://schemas.openxmlformats.org/officeDocument/2006/relationships/slide" Target="slide3.xml"/><Relationship Id="rId17" Type="http://schemas.openxmlformats.org/officeDocument/2006/relationships/image" Target="../media/image16.png"/><Relationship Id="rId2" Type="http://schemas.openxmlformats.org/officeDocument/2006/relationships/notesSlide" Target="../notesSlides/notesSlide16.xml"/><Relationship Id="rId16" Type="http://schemas.openxmlformats.org/officeDocument/2006/relationships/slide" Target="slide19.xml"/><Relationship Id="rId20"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15.png"/><Relationship Id="rId24" Type="http://schemas.openxmlformats.org/officeDocument/2006/relationships/image" Target="../media/image40.png"/><Relationship Id="rId5" Type="http://schemas.openxmlformats.org/officeDocument/2006/relationships/image" Target="../media/image1.png"/><Relationship Id="rId15" Type="http://schemas.openxmlformats.org/officeDocument/2006/relationships/slide" Target="slide26.xml"/><Relationship Id="rId23" Type="http://schemas.openxmlformats.org/officeDocument/2006/relationships/image" Target="../media/image39.png"/><Relationship Id="rId10" Type="http://schemas.openxmlformats.org/officeDocument/2006/relationships/slide" Target="slide7.xml"/><Relationship Id="rId19" Type="http://schemas.openxmlformats.org/officeDocument/2006/relationships/slide" Target="slide15.xml"/><Relationship Id="rId4" Type="http://schemas.openxmlformats.org/officeDocument/2006/relationships/image" Target="../media/image14.png"/><Relationship Id="rId9" Type="http://schemas.openxmlformats.org/officeDocument/2006/relationships/image" Target="../media/image13.png"/><Relationship Id="rId14" Type="http://schemas.openxmlformats.org/officeDocument/2006/relationships/slide" Target="slide22.xml"/><Relationship Id="rId22"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6.xml"/><Relationship Id="rId18" Type="http://schemas.openxmlformats.org/officeDocument/2006/relationships/slide" Target="slide14.xml"/><Relationship Id="rId3" Type="http://schemas.openxmlformats.org/officeDocument/2006/relationships/slide" Target="slide13.xml"/><Relationship Id="rId21" Type="http://schemas.openxmlformats.org/officeDocument/2006/relationships/slide" Target="slide17.xml"/><Relationship Id="rId7" Type="http://schemas.openxmlformats.org/officeDocument/2006/relationships/image" Target="../media/image12.png"/><Relationship Id="rId12" Type="http://schemas.openxmlformats.org/officeDocument/2006/relationships/slide" Target="slide3.xml"/><Relationship Id="rId17" Type="http://schemas.openxmlformats.org/officeDocument/2006/relationships/image" Target="../media/image16.png"/><Relationship Id="rId2" Type="http://schemas.openxmlformats.org/officeDocument/2006/relationships/notesSlide" Target="../notesSlides/notesSlide17.xml"/><Relationship Id="rId16" Type="http://schemas.openxmlformats.org/officeDocument/2006/relationships/slide" Target="slide19.xml"/><Relationship Id="rId20"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slide" Target="slide26.xml"/><Relationship Id="rId23" Type="http://schemas.openxmlformats.org/officeDocument/2006/relationships/image" Target="../media/image41.png"/><Relationship Id="rId10" Type="http://schemas.openxmlformats.org/officeDocument/2006/relationships/slide" Target="slide7.xml"/><Relationship Id="rId19" Type="http://schemas.openxmlformats.org/officeDocument/2006/relationships/slide" Target="slide15.xml"/><Relationship Id="rId4" Type="http://schemas.openxmlformats.org/officeDocument/2006/relationships/image" Target="../media/image14.png"/><Relationship Id="rId9" Type="http://schemas.openxmlformats.org/officeDocument/2006/relationships/image" Target="../media/image13.png"/><Relationship Id="rId14" Type="http://schemas.openxmlformats.org/officeDocument/2006/relationships/slide" Target="slide22.xml"/><Relationship Id="rId22"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6.xml"/><Relationship Id="rId18" Type="http://schemas.openxmlformats.org/officeDocument/2006/relationships/slide" Target="slide14.xml"/><Relationship Id="rId3" Type="http://schemas.openxmlformats.org/officeDocument/2006/relationships/slide" Target="slide13.xml"/><Relationship Id="rId21" Type="http://schemas.openxmlformats.org/officeDocument/2006/relationships/slide" Target="slide17.xml"/><Relationship Id="rId7" Type="http://schemas.openxmlformats.org/officeDocument/2006/relationships/image" Target="../media/image12.png"/><Relationship Id="rId12" Type="http://schemas.openxmlformats.org/officeDocument/2006/relationships/slide" Target="slide3.xml"/><Relationship Id="rId17" Type="http://schemas.openxmlformats.org/officeDocument/2006/relationships/image" Target="../media/image16.png"/><Relationship Id="rId2" Type="http://schemas.openxmlformats.org/officeDocument/2006/relationships/notesSlide" Target="../notesSlides/notesSlide18.xml"/><Relationship Id="rId16" Type="http://schemas.openxmlformats.org/officeDocument/2006/relationships/slide" Target="slide19.xml"/><Relationship Id="rId20" Type="http://schemas.openxmlformats.org/officeDocument/2006/relationships/slide" Target="slide16.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slide" Target="slide26.xml"/><Relationship Id="rId23" Type="http://schemas.openxmlformats.org/officeDocument/2006/relationships/image" Target="../media/image42.jpeg"/><Relationship Id="rId10" Type="http://schemas.openxmlformats.org/officeDocument/2006/relationships/slide" Target="slide7.xml"/><Relationship Id="rId19" Type="http://schemas.openxmlformats.org/officeDocument/2006/relationships/slide" Target="slide15.xml"/><Relationship Id="rId4" Type="http://schemas.openxmlformats.org/officeDocument/2006/relationships/image" Target="../media/image14.png"/><Relationship Id="rId9" Type="http://schemas.openxmlformats.org/officeDocument/2006/relationships/image" Target="../media/image13.png"/><Relationship Id="rId14" Type="http://schemas.openxmlformats.org/officeDocument/2006/relationships/slide" Target="slide22.xml"/><Relationship Id="rId22" Type="http://schemas.openxmlformats.org/officeDocument/2006/relationships/slide" Target="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26.xml"/><Relationship Id="rId18" Type="http://schemas.openxmlformats.org/officeDocument/2006/relationships/slide" Target="slide20.xml"/><Relationship Id="rId3" Type="http://schemas.openxmlformats.org/officeDocument/2006/relationships/slide" Target="slide9.xml"/><Relationship Id="rId7" Type="http://schemas.openxmlformats.org/officeDocument/2006/relationships/slide" Target="slide13.xml"/><Relationship Id="rId12" Type="http://schemas.openxmlformats.org/officeDocument/2006/relationships/slide" Target="slide22.xml"/><Relationship Id="rId17" Type="http://schemas.openxmlformats.org/officeDocument/2006/relationships/slide" Target="slide19.xml"/><Relationship Id="rId2" Type="http://schemas.openxmlformats.org/officeDocument/2006/relationships/notesSlide" Target="../notesSlides/notesSlide19.xml"/><Relationship Id="rId16" Type="http://schemas.openxmlformats.org/officeDocument/2006/relationships/image" Target="../media/image16.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slide" Target="slide6.xml"/><Relationship Id="rId5" Type="http://schemas.openxmlformats.org/officeDocument/2006/relationships/slide" Target="slide11.xml"/><Relationship Id="rId15" Type="http://schemas.openxmlformats.org/officeDocument/2006/relationships/image" Target="../media/image15.png"/><Relationship Id="rId10" Type="http://schemas.openxmlformats.org/officeDocument/2006/relationships/slide" Target="slide3.xml"/><Relationship Id="rId19" Type="http://schemas.openxmlformats.org/officeDocument/2006/relationships/slide" Target="slide21.xml"/><Relationship Id="rId4" Type="http://schemas.openxmlformats.org/officeDocument/2006/relationships/image" Target="../media/image12.png"/><Relationship Id="rId9" Type="http://schemas.openxmlformats.org/officeDocument/2006/relationships/image" Target="../media/image1.png"/><Relationship Id="rId14" Type="http://schemas.openxmlformats.org/officeDocument/2006/relationships/slide" Target="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26.xml"/><Relationship Id="rId18" Type="http://schemas.openxmlformats.org/officeDocument/2006/relationships/slide" Target="slide20.xml"/><Relationship Id="rId3" Type="http://schemas.openxmlformats.org/officeDocument/2006/relationships/slide" Target="slide9.xml"/><Relationship Id="rId7" Type="http://schemas.openxmlformats.org/officeDocument/2006/relationships/slide" Target="slide13.xml"/><Relationship Id="rId12" Type="http://schemas.openxmlformats.org/officeDocument/2006/relationships/slide" Target="slide22.xml"/><Relationship Id="rId17" Type="http://schemas.openxmlformats.org/officeDocument/2006/relationships/image" Target="../media/image16.png"/><Relationship Id="rId2" Type="http://schemas.openxmlformats.org/officeDocument/2006/relationships/notesSlide" Target="../notesSlides/notesSlide20.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slide" Target="slide6.xml"/><Relationship Id="rId5" Type="http://schemas.openxmlformats.org/officeDocument/2006/relationships/slide" Target="slide11.xml"/><Relationship Id="rId15" Type="http://schemas.openxmlformats.org/officeDocument/2006/relationships/image" Target="../media/image15.png"/><Relationship Id="rId10" Type="http://schemas.openxmlformats.org/officeDocument/2006/relationships/slide" Target="slide3.xml"/><Relationship Id="rId19" Type="http://schemas.openxmlformats.org/officeDocument/2006/relationships/slide" Target="slide21.xml"/><Relationship Id="rId4" Type="http://schemas.openxmlformats.org/officeDocument/2006/relationships/image" Target="../media/image12.png"/><Relationship Id="rId9" Type="http://schemas.openxmlformats.org/officeDocument/2006/relationships/image" Target="../media/image1.png"/><Relationship Id="rId14" Type="http://schemas.openxmlformats.org/officeDocument/2006/relationships/slide" Target="slide7.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26.xml"/><Relationship Id="rId18" Type="http://schemas.openxmlformats.org/officeDocument/2006/relationships/slide" Target="slide20.xml"/><Relationship Id="rId3" Type="http://schemas.openxmlformats.org/officeDocument/2006/relationships/slide" Target="slide9.xml"/><Relationship Id="rId7" Type="http://schemas.openxmlformats.org/officeDocument/2006/relationships/slide" Target="slide13.xml"/><Relationship Id="rId12" Type="http://schemas.openxmlformats.org/officeDocument/2006/relationships/slide" Target="slide22.xml"/><Relationship Id="rId17" Type="http://schemas.openxmlformats.org/officeDocument/2006/relationships/image" Target="../media/image16.png"/><Relationship Id="rId2" Type="http://schemas.openxmlformats.org/officeDocument/2006/relationships/notesSlide" Target="../notesSlides/notesSlide21.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slide" Target="slide6.xml"/><Relationship Id="rId5" Type="http://schemas.openxmlformats.org/officeDocument/2006/relationships/slide" Target="slide11.xml"/><Relationship Id="rId15" Type="http://schemas.openxmlformats.org/officeDocument/2006/relationships/image" Target="../media/image15.png"/><Relationship Id="rId10" Type="http://schemas.openxmlformats.org/officeDocument/2006/relationships/slide" Target="slide3.xml"/><Relationship Id="rId19" Type="http://schemas.openxmlformats.org/officeDocument/2006/relationships/slide" Target="slide21.xml"/><Relationship Id="rId4" Type="http://schemas.openxmlformats.org/officeDocument/2006/relationships/image" Target="../media/image12.png"/><Relationship Id="rId9" Type="http://schemas.openxmlformats.org/officeDocument/2006/relationships/image" Target="../media/image1.png"/><Relationship Id="rId14" Type="http://schemas.openxmlformats.org/officeDocument/2006/relationships/slide" Target="slide7.xml"/></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47.jpeg"/><Relationship Id="rId3" Type="http://schemas.openxmlformats.org/officeDocument/2006/relationships/image" Target="../media/image1.png"/><Relationship Id="rId7" Type="http://schemas.openxmlformats.org/officeDocument/2006/relationships/slide" Target="slide26.xml"/><Relationship Id="rId12"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45.png"/><Relationship Id="rId5" Type="http://schemas.openxmlformats.org/officeDocument/2006/relationships/slide" Target="slide6.xml"/><Relationship Id="rId10" Type="http://schemas.openxmlformats.org/officeDocument/2006/relationships/image" Target="../media/image44.png"/><Relationship Id="rId4" Type="http://schemas.openxmlformats.org/officeDocument/2006/relationships/slide" Target="slide3.xml"/><Relationship Id="rId9" Type="http://schemas.openxmlformats.org/officeDocument/2006/relationships/slide" Target="slide24.xml"/><Relationship Id="rId14" Type="http://schemas.openxmlformats.org/officeDocument/2006/relationships/slide" Target="slide25.xml"/></Relationships>
</file>

<file path=ppt/slides/_rels/slide23.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png"/><Relationship Id="rId7" Type="http://schemas.openxmlformats.org/officeDocument/2006/relationships/slide" Target="slide2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6.xml"/><Relationship Id="rId10" Type="http://schemas.openxmlformats.org/officeDocument/2006/relationships/slide" Target="slide25.xml"/><Relationship Id="rId4" Type="http://schemas.openxmlformats.org/officeDocument/2006/relationships/slide" Target="slide3.xml"/><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50.png"/><Relationship Id="rId3" Type="http://schemas.openxmlformats.org/officeDocument/2006/relationships/slide" Target="slide22.xml"/><Relationship Id="rId7" Type="http://schemas.openxmlformats.org/officeDocument/2006/relationships/image" Target="../media/image1.png"/><Relationship Id="rId12" Type="http://schemas.openxmlformats.org/officeDocument/2006/relationships/image" Target="../media/image49.png"/><Relationship Id="rId2" Type="http://schemas.openxmlformats.org/officeDocument/2006/relationships/notesSlide" Target="../notesSlides/notesSlide24.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image" Target="../media/image48.png"/><Relationship Id="rId5" Type="http://schemas.openxmlformats.org/officeDocument/2006/relationships/slide" Target="slide24.xml"/><Relationship Id="rId15" Type="http://schemas.openxmlformats.org/officeDocument/2006/relationships/image" Target="../media/image52.png"/><Relationship Id="rId10" Type="http://schemas.openxmlformats.org/officeDocument/2006/relationships/slide" Target="slide26.xml"/><Relationship Id="rId4" Type="http://schemas.openxmlformats.org/officeDocument/2006/relationships/slide" Target="slide23.xml"/><Relationship Id="rId9" Type="http://schemas.openxmlformats.org/officeDocument/2006/relationships/slide" Target="slide6.xml"/><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56.png"/><Relationship Id="rId3" Type="http://schemas.openxmlformats.org/officeDocument/2006/relationships/slide" Target="slide22.xml"/><Relationship Id="rId7" Type="http://schemas.openxmlformats.org/officeDocument/2006/relationships/image" Target="../media/image1.png"/><Relationship Id="rId12"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image" Target="../media/image54.png"/><Relationship Id="rId5" Type="http://schemas.openxmlformats.org/officeDocument/2006/relationships/slide" Target="slide24.xml"/><Relationship Id="rId10" Type="http://schemas.openxmlformats.org/officeDocument/2006/relationships/slide" Target="slide26.xml"/><Relationship Id="rId4" Type="http://schemas.openxmlformats.org/officeDocument/2006/relationships/slide" Target="slide23.xml"/><Relationship Id="rId9" Type="http://schemas.openxmlformats.org/officeDocument/2006/relationships/slide" Target="slide6.xml"/></Relationships>
</file>

<file path=ppt/slides/_rels/slide26.xml.rels><?xml version="1.0" encoding="UTF-8" standalone="yes"?>
<Relationships xmlns="http://schemas.openxmlformats.org/package/2006/relationships"><Relationship Id="rId8" Type="http://schemas.openxmlformats.org/officeDocument/2006/relationships/hyperlink" Target="mailto:info@3dforall.hu" TargetMode="External"/><Relationship Id="rId3" Type="http://schemas.openxmlformats.org/officeDocument/2006/relationships/image" Target="../media/image1.png"/><Relationship Id="rId7" Type="http://schemas.openxmlformats.org/officeDocument/2006/relationships/slide" Target="slide26.xml"/><Relationship Id="rId12"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57.png"/><Relationship Id="rId5" Type="http://schemas.openxmlformats.org/officeDocument/2006/relationships/slide" Target="slide6.xml"/><Relationship Id="rId10" Type="http://schemas.openxmlformats.org/officeDocument/2006/relationships/hyperlink" Target="www.Leonar3Do.com" TargetMode="External"/><Relationship Id="rId4" Type="http://schemas.openxmlformats.org/officeDocument/2006/relationships/slide" Target="slide3.xml"/><Relationship Id="rId9" Type="http://schemas.openxmlformats.org/officeDocument/2006/relationships/hyperlink" Target="mailto:info@Leonar3Do.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3.png"/><Relationship Id="rId7" Type="http://schemas.openxmlformats.org/officeDocument/2006/relationships/slide" Target="slide2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3.xml"/><Relationship Id="rId10" Type="http://schemas.openxmlformats.org/officeDocument/2006/relationships/slide" Target="slide5.xml"/><Relationship Id="rId4" Type="http://schemas.openxmlformats.org/officeDocument/2006/relationships/image" Target="../media/image1.png"/><Relationship Id="rId9"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slide" Target="slide6.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video" Target="../media/media1.wmv"/><Relationship Id="rId16" Type="http://schemas.openxmlformats.org/officeDocument/2006/relationships/image" Target="../media/image8.jpeg"/><Relationship Id="rId1" Type="http://schemas.microsoft.com/office/2007/relationships/media" Target="../media/media1.wmv"/><Relationship Id="rId6" Type="http://schemas.openxmlformats.org/officeDocument/2006/relationships/slide" Target="slide3.xml"/><Relationship Id="rId11" Type="http://schemas.openxmlformats.org/officeDocument/2006/relationships/slide" Target="slide5.xml"/><Relationship Id="rId5" Type="http://schemas.openxmlformats.org/officeDocument/2006/relationships/image" Target="../media/image1.png"/><Relationship Id="rId15" Type="http://schemas.openxmlformats.org/officeDocument/2006/relationships/image" Target="../media/image7.png"/><Relationship Id="rId10" Type="http://schemas.openxmlformats.org/officeDocument/2006/relationships/slide" Target="slide4.xml"/><Relationship Id="rId4" Type="http://schemas.openxmlformats.org/officeDocument/2006/relationships/notesSlide" Target="../notesSlides/notesSlide4.xml"/><Relationship Id="rId9" Type="http://schemas.openxmlformats.org/officeDocument/2006/relationships/slide" Target="slide26.xml"/><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png"/><Relationship Id="rId7" Type="http://schemas.openxmlformats.org/officeDocument/2006/relationships/slide" Target="slide2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slide" Target="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3.xml"/><Relationship Id="rId1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slide" Target="slide11.xml"/><Relationship Id="rId12" Type="http://schemas.openxmlformats.org/officeDocument/2006/relationships/image" Target="../media/image15.png"/><Relationship Id="rId17" Type="http://schemas.openxmlformats.org/officeDocument/2006/relationships/slide" Target="slide19.xml"/><Relationship Id="rId2" Type="http://schemas.openxmlformats.org/officeDocument/2006/relationships/notesSlide" Target="../notesSlides/notesSlide6.xml"/><Relationship Id="rId16"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slide" Target="slide7.xml"/><Relationship Id="rId5" Type="http://schemas.openxmlformats.org/officeDocument/2006/relationships/slide" Target="slide9.xml"/><Relationship Id="rId15" Type="http://schemas.openxmlformats.org/officeDocument/2006/relationships/slide" Target="slide22.xml"/><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slide" Target="slide13.xml"/><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3.xml"/><Relationship Id="rId18" Type="http://schemas.openxmlformats.org/officeDocument/2006/relationships/image" Target="../media/image16.png"/><Relationship Id="rId3" Type="http://schemas.openxmlformats.org/officeDocument/2006/relationships/slide" Target="slide7.xml"/><Relationship Id="rId21" Type="http://schemas.openxmlformats.org/officeDocument/2006/relationships/image" Target="../media/image20.png"/><Relationship Id="rId7" Type="http://schemas.openxmlformats.org/officeDocument/2006/relationships/slide" Target="slide11.xml"/><Relationship Id="rId12" Type="http://schemas.openxmlformats.org/officeDocument/2006/relationships/image" Target="../media/image17.png"/><Relationship Id="rId17" Type="http://schemas.openxmlformats.org/officeDocument/2006/relationships/slide" Target="slide19.xml"/><Relationship Id="rId2" Type="http://schemas.openxmlformats.org/officeDocument/2006/relationships/notesSlide" Target="../notesSlides/notesSlide7.xml"/><Relationship Id="rId16" Type="http://schemas.openxmlformats.org/officeDocument/2006/relationships/slide" Target="slide26.xml"/><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slide" Target="slide9.xml"/><Relationship Id="rId15" Type="http://schemas.openxmlformats.org/officeDocument/2006/relationships/slide" Target="slide22.xml"/><Relationship Id="rId23" Type="http://schemas.openxmlformats.org/officeDocument/2006/relationships/slide" Target="slide8.xml"/><Relationship Id="rId10" Type="http://schemas.openxmlformats.org/officeDocument/2006/relationships/image" Target="../media/image14.png"/><Relationship Id="rId19"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slide" Target="slide13.xml"/><Relationship Id="rId14" Type="http://schemas.openxmlformats.org/officeDocument/2006/relationships/slide" Target="slide6.xml"/><Relationship Id="rId22"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3.xml"/><Relationship Id="rId18" Type="http://schemas.openxmlformats.org/officeDocument/2006/relationships/image" Target="../media/image16.png"/><Relationship Id="rId3" Type="http://schemas.openxmlformats.org/officeDocument/2006/relationships/slide" Target="slide7.xml"/><Relationship Id="rId21" Type="http://schemas.openxmlformats.org/officeDocument/2006/relationships/image" Target="../media/image23.png"/><Relationship Id="rId7" Type="http://schemas.openxmlformats.org/officeDocument/2006/relationships/slide" Target="slide11.xml"/><Relationship Id="rId12" Type="http://schemas.openxmlformats.org/officeDocument/2006/relationships/image" Target="../media/image17.png"/><Relationship Id="rId17" Type="http://schemas.openxmlformats.org/officeDocument/2006/relationships/slide" Target="slide19.xml"/><Relationship Id="rId2" Type="http://schemas.openxmlformats.org/officeDocument/2006/relationships/notesSlide" Target="../notesSlides/notesSlide8.xml"/><Relationship Id="rId16" Type="http://schemas.openxmlformats.org/officeDocument/2006/relationships/slide" Target="slide26.xml"/><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slide" Target="slide9.xml"/><Relationship Id="rId15" Type="http://schemas.openxmlformats.org/officeDocument/2006/relationships/slide" Target="slide22.xml"/><Relationship Id="rId10" Type="http://schemas.openxmlformats.org/officeDocument/2006/relationships/image" Target="../media/image14.png"/><Relationship Id="rId19" Type="http://schemas.openxmlformats.org/officeDocument/2006/relationships/slide" Target="slide8.xml"/><Relationship Id="rId4" Type="http://schemas.openxmlformats.org/officeDocument/2006/relationships/image" Target="../media/image15.png"/><Relationship Id="rId9" Type="http://schemas.openxmlformats.org/officeDocument/2006/relationships/slide" Target="slide13.xml"/><Relationship Id="rId14"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26.png"/><Relationship Id="rId18" Type="http://schemas.openxmlformats.org/officeDocument/2006/relationships/slide" Target="slide7.xml"/><Relationship Id="rId3" Type="http://schemas.openxmlformats.org/officeDocument/2006/relationships/notesSlide" Target="../notesSlides/notesSlide9.xml"/><Relationship Id="rId21"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slide" Target="slide10.xml"/><Relationship Id="rId17" Type="http://schemas.openxmlformats.org/officeDocument/2006/relationships/slide" Target="slide26.xml"/><Relationship Id="rId2" Type="http://schemas.openxmlformats.org/officeDocument/2006/relationships/slideLayout" Target="../slideLayouts/slideLayout2.xml"/><Relationship Id="rId16" Type="http://schemas.openxmlformats.org/officeDocument/2006/relationships/slide" Target="slide22.xml"/><Relationship Id="rId20" Type="http://schemas.openxmlformats.org/officeDocument/2006/relationships/slide" Target="slide19.xml"/><Relationship Id="rId1" Type="http://schemas.openxmlformats.org/officeDocument/2006/relationships/video" Target="file:///T:\3D%20for%20All\Kommunik&#225;ci&#243;\Term&#233;kbemutat&#243;\Headtracking.wmv" TargetMode="External"/><Relationship Id="rId6" Type="http://schemas.openxmlformats.org/officeDocument/2006/relationships/slide" Target="slide11.xml"/><Relationship Id="rId11" Type="http://schemas.openxmlformats.org/officeDocument/2006/relationships/image" Target="../media/image25.png"/><Relationship Id="rId5" Type="http://schemas.openxmlformats.org/officeDocument/2006/relationships/image" Target="../media/image24.png"/><Relationship Id="rId15" Type="http://schemas.openxmlformats.org/officeDocument/2006/relationships/slide" Target="slide6.xml"/><Relationship Id="rId10" Type="http://schemas.openxmlformats.org/officeDocument/2006/relationships/image" Target="../media/image1.png"/><Relationship Id="rId19" Type="http://schemas.openxmlformats.org/officeDocument/2006/relationships/image" Target="../media/image15.png"/><Relationship Id="rId4" Type="http://schemas.openxmlformats.org/officeDocument/2006/relationships/slide" Target="slide9.xml"/><Relationship Id="rId9" Type="http://schemas.openxmlformats.org/officeDocument/2006/relationships/image" Target="../media/image14.png"/><Relationship Id="rId1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Michelangelo_wideV2"/>
          <p:cNvPicPr>
            <a:picLocks noChangeAspect="1" noChangeArrowheads="1"/>
          </p:cNvPicPr>
          <p:nvPr/>
        </p:nvPicPr>
        <p:blipFill>
          <a:blip r:embed="rId4"/>
          <a:srcRect/>
          <a:stretch>
            <a:fillRect/>
          </a:stretch>
        </p:blipFill>
        <p:spPr bwMode="auto">
          <a:xfrm>
            <a:off x="1692275" y="0"/>
            <a:ext cx="5761038" cy="806450"/>
          </a:xfrm>
          <a:prstGeom prst="rect">
            <a:avLst/>
          </a:prstGeom>
          <a:noFill/>
          <a:ln w="9525">
            <a:noFill/>
            <a:miter lim="800000"/>
            <a:headEnd/>
            <a:tailEnd/>
          </a:ln>
        </p:spPr>
      </p:pic>
      <p:pic>
        <p:nvPicPr>
          <p:cNvPr id="5" name="Slideshow Video Res.wmv">
            <a:hlinkClick r:id="" action="ppaction://media"/>
          </p:cNvPr>
          <p:cNvPicPr>
            <a:picLocks noRot="1" noChangeAspect="1"/>
          </p:cNvPicPr>
          <p:nvPr>
            <a:videoFile r:link="rId1"/>
          </p:nvPr>
        </p:nvPicPr>
        <p:blipFill>
          <a:blip r:embed="rId5"/>
          <a:stretch>
            <a:fillRect/>
          </a:stretch>
        </p:blipFill>
        <p:spPr>
          <a:xfrm>
            <a:off x="1169988" y="2373313"/>
            <a:ext cx="6858000" cy="3857625"/>
          </a:xfrm>
          <a:prstGeom prst="rect">
            <a:avLst/>
          </a:prstGeom>
        </p:spPr>
        <p:style>
          <a:lnRef idx="2">
            <a:schemeClr val="accent6"/>
          </a:lnRef>
          <a:fillRef idx="1">
            <a:schemeClr val="lt1"/>
          </a:fillRef>
          <a:effectRef idx="0">
            <a:schemeClr val="accent6"/>
          </a:effectRef>
          <a:fontRef idx="minor">
            <a:schemeClr val="dk1"/>
          </a:fontRef>
        </p:style>
      </p:pic>
      <p:sp>
        <p:nvSpPr>
          <p:cNvPr id="2052" name="Text Box 5"/>
          <p:cNvSpPr txBox="1">
            <a:spLocks noChangeArrowheads="1"/>
          </p:cNvSpPr>
          <p:nvPr/>
        </p:nvSpPr>
        <p:spPr bwMode="auto">
          <a:xfrm>
            <a:off x="1385888" y="1268413"/>
            <a:ext cx="6426200" cy="523875"/>
          </a:xfrm>
          <a:prstGeom prst="rect">
            <a:avLst/>
          </a:prstGeom>
          <a:noFill/>
          <a:ln w="9525">
            <a:noFill/>
            <a:miter lim="800000"/>
            <a:headEnd/>
            <a:tailEnd/>
          </a:ln>
        </p:spPr>
        <p:txBody>
          <a:bodyPr>
            <a:spAutoFit/>
          </a:bodyPr>
          <a:lstStyle/>
          <a:p>
            <a:pPr algn="ctr">
              <a:spcBef>
                <a:spcPct val="50000"/>
              </a:spcBef>
            </a:pPr>
            <a:r>
              <a:rPr lang="en-US" sz="2800" dirty="0">
                <a:solidFill>
                  <a:schemeClr val="bg1"/>
                </a:solidFill>
              </a:rPr>
              <a:t>Leonar3Do – The Virtual Reality Kit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7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2" name="Picture 28" descr="T:\3D for All\Kommunikáció\Termékbemutató\shutterDifferent_1.2_W.png"/>
          <p:cNvPicPr>
            <a:picLocks noChangeAspect="1" noChangeArrowheads="1"/>
          </p:cNvPicPr>
          <p:nvPr/>
        </p:nvPicPr>
        <p:blipFill>
          <a:blip r:embed="rId3"/>
          <a:srcRect/>
          <a:stretch>
            <a:fillRect/>
          </a:stretch>
        </p:blipFill>
        <p:spPr bwMode="auto">
          <a:xfrm>
            <a:off x="2411413" y="3708400"/>
            <a:ext cx="2305050" cy="1727200"/>
          </a:xfrm>
          <a:prstGeom prst="rect">
            <a:avLst/>
          </a:prstGeom>
          <a:noFill/>
          <a:ln w="9525">
            <a:noFill/>
            <a:miter lim="800000"/>
            <a:headEnd/>
            <a:tailEnd/>
          </a:ln>
        </p:spPr>
      </p:pic>
      <p:pic>
        <p:nvPicPr>
          <p:cNvPr id="11294" name="Picture 30" descr="T:\3D for All\Kommunikáció\Termékbemutató\shutterDifferent_2.2_W.png"/>
          <p:cNvPicPr>
            <a:picLocks noChangeAspect="1" noChangeArrowheads="1"/>
          </p:cNvPicPr>
          <p:nvPr/>
        </p:nvPicPr>
        <p:blipFill>
          <a:blip r:embed="rId4">
            <a:clrChange>
              <a:clrFrom>
                <a:srgbClr val="FFFFFF"/>
              </a:clrFrom>
              <a:clrTo>
                <a:srgbClr val="FFFFFF">
                  <a:alpha val="0"/>
                </a:srgbClr>
              </a:clrTo>
            </a:clrChange>
            <a:duotone>
              <a:prstClr val="black"/>
              <a:srgbClr val="990033">
                <a:tint val="45000"/>
                <a:satMod val="400000"/>
              </a:srgbClr>
            </a:duotone>
          </a:blip>
          <a:srcRect/>
          <a:stretch>
            <a:fillRect/>
          </a:stretch>
        </p:blipFill>
        <p:spPr bwMode="auto">
          <a:xfrm>
            <a:off x="6120000" y="3708000"/>
            <a:ext cx="2304000" cy="1728000"/>
          </a:xfrm>
          <a:prstGeom prst="rect">
            <a:avLst/>
          </a:prstGeom>
          <a:solidFill>
            <a:schemeClr val="bg1"/>
          </a:solidFill>
        </p:spPr>
      </p:pic>
      <p:pic>
        <p:nvPicPr>
          <p:cNvPr id="11295" name="Picture 31" descr="T:\3D for All\Kommunikáció\Termékbemutató\shutterDifferent_2.1_W.png"/>
          <p:cNvPicPr>
            <a:picLocks noChangeAspect="1" noChangeArrowheads="1"/>
          </p:cNvPicPr>
          <p:nvPr/>
        </p:nvPicPr>
        <p:blipFill>
          <a:blip r:embed="rId5">
            <a:clrChange>
              <a:clrFrom>
                <a:srgbClr val="FFFFFF"/>
              </a:clrFrom>
              <a:clrTo>
                <a:srgbClr val="FFFFFF">
                  <a:alpha val="0"/>
                </a:srgbClr>
              </a:clrTo>
            </a:clrChange>
            <a:duotone>
              <a:prstClr val="black"/>
              <a:srgbClr val="990033">
                <a:tint val="45000"/>
                <a:satMod val="400000"/>
              </a:srgbClr>
            </a:duotone>
          </a:blip>
          <a:srcRect/>
          <a:stretch>
            <a:fillRect/>
          </a:stretch>
        </p:blipFill>
        <p:spPr bwMode="auto">
          <a:xfrm>
            <a:off x="6120000" y="3708000"/>
            <a:ext cx="2304000" cy="1728000"/>
          </a:xfrm>
          <a:prstGeom prst="rect">
            <a:avLst/>
          </a:prstGeom>
          <a:solidFill>
            <a:schemeClr val="bg1"/>
          </a:solidFill>
        </p:spPr>
      </p:pic>
      <p:pic>
        <p:nvPicPr>
          <p:cNvPr id="11293" name="Picture 29" descr="T:\3D for All\Kommunikáció\Termékbemutató\shutterDifferent_1.1_W.png"/>
          <p:cNvPicPr>
            <a:picLocks noChangeAspect="1" noChangeArrowheads="1"/>
          </p:cNvPicPr>
          <p:nvPr/>
        </p:nvPicPr>
        <p:blipFill>
          <a:blip r:embed="rId6"/>
          <a:srcRect/>
          <a:stretch>
            <a:fillRect/>
          </a:stretch>
        </p:blipFill>
        <p:spPr bwMode="auto">
          <a:xfrm>
            <a:off x="2411413" y="3708400"/>
            <a:ext cx="2305050" cy="1727200"/>
          </a:xfrm>
          <a:prstGeom prst="rect">
            <a:avLst/>
          </a:prstGeom>
          <a:noFill/>
          <a:ln w="9525">
            <a:noFill/>
            <a:miter lim="800000"/>
            <a:headEnd/>
            <a:tailEnd/>
          </a:ln>
        </p:spPr>
      </p:pic>
      <p:pic>
        <p:nvPicPr>
          <p:cNvPr id="11270" name="Picture 27" descr="bird1">
            <a:hlinkClick r:id="rId7" action="ppaction://hlinksldjump"/>
          </p:cNvPr>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pic>
        <p:nvPicPr>
          <p:cNvPr id="4104" name="Picture 29" descr="glasses_nocable">
            <a:hlinkClick r:id="rId9" action="ppaction://hlinksldjump"/>
          </p:cNvPr>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107504" y="2636912"/>
            <a:ext cx="1266825" cy="809625"/>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11272" name="Picture 31" descr="3sensors">
            <a:hlinkClick r:id="rId11" action="ppaction://hlinksldjump"/>
          </p:cNvPr>
          <p:cNvPicPr>
            <a:picLocks noChangeAspect="1" noChangeArrowheads="1"/>
          </p:cNvPicPr>
          <p:nvPr/>
        </p:nvPicPr>
        <p:blipFill>
          <a:blip r:embed="rId12"/>
          <a:srcRect/>
          <a:stretch>
            <a:fillRect/>
          </a:stretch>
        </p:blipFill>
        <p:spPr bwMode="auto">
          <a:xfrm>
            <a:off x="34925" y="3573463"/>
            <a:ext cx="1238250" cy="400050"/>
          </a:xfrm>
          <a:prstGeom prst="rect">
            <a:avLst/>
          </a:prstGeom>
          <a:noFill/>
          <a:ln w="9525">
            <a:noFill/>
            <a:miter lim="800000"/>
            <a:headEnd/>
            <a:tailEnd/>
          </a:ln>
        </p:spPr>
      </p:pic>
      <p:pic>
        <p:nvPicPr>
          <p:cNvPr id="11273" name="Picture 11" descr="T:\3D for All\Kommunikáció\Termékbemutató\LeoDobozFotoComplett_v5_transparent - Copy.png">
            <a:hlinkClick r:id="rId13" action="ppaction://hlinksldjump"/>
          </p:cNvPr>
          <p:cNvPicPr>
            <a:picLocks noChangeAspect="1" noChangeArrowheads="1"/>
          </p:cNvPicPr>
          <p:nvPr/>
        </p:nvPicPr>
        <p:blipFill>
          <a:blip r:embed="rId14"/>
          <a:srcRect/>
          <a:stretch>
            <a:fillRect/>
          </a:stretch>
        </p:blipFill>
        <p:spPr bwMode="auto">
          <a:xfrm>
            <a:off x="107950" y="4221163"/>
            <a:ext cx="1108075" cy="1131887"/>
          </a:xfrm>
          <a:prstGeom prst="rect">
            <a:avLst/>
          </a:prstGeom>
          <a:noFill/>
          <a:ln w="9525">
            <a:noFill/>
            <a:miter lim="800000"/>
            <a:headEnd/>
            <a:tailEnd/>
          </a:ln>
        </p:spPr>
      </p:pic>
      <p:pic>
        <p:nvPicPr>
          <p:cNvPr id="11274" name="Picture 4" descr="Michelangelo_wideV2"/>
          <p:cNvPicPr>
            <a:picLocks noChangeAspect="1" noChangeArrowheads="1"/>
          </p:cNvPicPr>
          <p:nvPr/>
        </p:nvPicPr>
        <p:blipFill>
          <a:blip r:embed="rId15"/>
          <a:srcRect/>
          <a:stretch>
            <a:fillRect/>
          </a:stretch>
        </p:blipFill>
        <p:spPr bwMode="auto">
          <a:xfrm>
            <a:off x="1692275" y="0"/>
            <a:ext cx="5761038" cy="806450"/>
          </a:xfrm>
          <a:prstGeom prst="rect">
            <a:avLst/>
          </a:prstGeom>
          <a:noFill/>
          <a:ln w="9525">
            <a:noFill/>
            <a:miter lim="800000"/>
            <a:headEnd/>
            <a:tailEnd/>
          </a:ln>
        </p:spPr>
      </p:pic>
      <p:sp>
        <p:nvSpPr>
          <p:cNvPr id="12" name="Text Box 5"/>
          <p:cNvSpPr txBox="1">
            <a:spLocks noChangeArrowheads="1"/>
          </p:cNvSpPr>
          <p:nvPr/>
        </p:nvSpPr>
        <p:spPr bwMode="auto">
          <a:xfrm>
            <a:off x="2699050" y="2206625"/>
            <a:ext cx="5041302" cy="646331"/>
          </a:xfrm>
          <a:prstGeom prst="rect">
            <a:avLst/>
          </a:prstGeom>
          <a:solidFill>
            <a:schemeClr val="tx1"/>
          </a:solidFill>
          <a:ln w="9525">
            <a:noFill/>
            <a:miter lim="800000"/>
            <a:headEnd/>
            <a:tailEnd/>
          </a:ln>
        </p:spPr>
        <p:txBody>
          <a:bodyPr wrap="square">
            <a:spAutoFit/>
          </a:bodyPr>
          <a:lstStyle/>
          <a:p>
            <a:pPr algn="ctr">
              <a:spcBef>
                <a:spcPct val="50000"/>
              </a:spcBef>
            </a:pPr>
            <a:r>
              <a:rPr lang="hu-HU" dirty="0" smtClean="0">
                <a:solidFill>
                  <a:schemeClr val="bg1"/>
                </a:solidFill>
              </a:rPr>
              <a:t>Sokkal alacsonyabb </a:t>
            </a:r>
            <a:r>
              <a:rPr lang="hu-HU" dirty="0" smtClean="0">
                <a:solidFill>
                  <a:schemeClr val="bg1"/>
                </a:solidFill>
              </a:rPr>
              <a:t>vibráló </a:t>
            </a:r>
            <a:r>
              <a:rPr lang="hu-HU" dirty="0" smtClean="0">
                <a:solidFill>
                  <a:schemeClr val="bg1"/>
                </a:solidFill>
              </a:rPr>
              <a:t>hatás, mint a sztenderd aktív sztereó megjelenítés esetében</a:t>
            </a:r>
            <a:endParaRPr lang="hu-HU" dirty="0">
              <a:solidFill>
                <a:schemeClr val="bg1"/>
              </a:solidFill>
            </a:endParaRPr>
          </a:p>
        </p:txBody>
      </p:sp>
      <p:sp>
        <p:nvSpPr>
          <p:cNvPr id="13" name="Text Box 5"/>
          <p:cNvSpPr txBox="1">
            <a:spLocks noChangeArrowheads="1"/>
          </p:cNvSpPr>
          <p:nvPr/>
        </p:nvSpPr>
        <p:spPr bwMode="auto">
          <a:xfrm>
            <a:off x="2484438" y="3213100"/>
            <a:ext cx="2159000" cy="307975"/>
          </a:xfrm>
          <a:prstGeom prst="rect">
            <a:avLst/>
          </a:prstGeom>
          <a:solidFill>
            <a:schemeClr val="tx1"/>
          </a:solidFill>
          <a:ln w="9525">
            <a:noFill/>
            <a:miter lim="800000"/>
            <a:headEnd/>
            <a:tailEnd/>
          </a:ln>
        </p:spPr>
        <p:txBody>
          <a:bodyPr>
            <a:spAutoFit/>
          </a:bodyPr>
          <a:lstStyle/>
          <a:p>
            <a:pPr algn="ctr">
              <a:spcBef>
                <a:spcPct val="50000"/>
              </a:spcBef>
            </a:pPr>
            <a:r>
              <a:rPr lang="hu-HU" sz="1400" dirty="0" smtClean="0">
                <a:solidFill>
                  <a:schemeClr val="bg1"/>
                </a:solidFill>
              </a:rPr>
              <a:t>Redőnyszemüveg</a:t>
            </a:r>
            <a:endParaRPr lang="hu-HU" sz="1400" dirty="0">
              <a:solidFill>
                <a:schemeClr val="bg1"/>
              </a:solidFill>
            </a:endParaRPr>
          </a:p>
        </p:txBody>
      </p:sp>
      <p:sp>
        <p:nvSpPr>
          <p:cNvPr id="16" name="Text Box 5"/>
          <p:cNvSpPr txBox="1">
            <a:spLocks noChangeArrowheads="1"/>
          </p:cNvSpPr>
          <p:nvPr/>
        </p:nvSpPr>
        <p:spPr bwMode="auto">
          <a:xfrm>
            <a:off x="6156325" y="3270250"/>
            <a:ext cx="2232025" cy="306388"/>
          </a:xfrm>
          <a:prstGeom prst="rect">
            <a:avLst/>
          </a:prstGeom>
          <a:solidFill>
            <a:schemeClr val="tx1"/>
          </a:solidFill>
          <a:ln w="9525">
            <a:noFill/>
            <a:miter lim="800000"/>
            <a:headEnd/>
            <a:tailEnd/>
          </a:ln>
        </p:spPr>
        <p:txBody>
          <a:bodyPr>
            <a:spAutoFit/>
          </a:bodyPr>
          <a:lstStyle/>
          <a:p>
            <a:pPr algn="ctr">
              <a:spcBef>
                <a:spcPct val="50000"/>
              </a:spcBef>
            </a:pPr>
            <a:r>
              <a:rPr lang="hu-HU" sz="1400" dirty="0">
                <a:solidFill>
                  <a:schemeClr val="bg1"/>
                </a:solidFill>
              </a:rPr>
              <a:t>Leonar3Do </a:t>
            </a:r>
            <a:r>
              <a:rPr lang="hu-HU" sz="1400" dirty="0" smtClean="0">
                <a:solidFill>
                  <a:schemeClr val="bg1"/>
                </a:solidFill>
              </a:rPr>
              <a:t>szemüvege</a:t>
            </a:r>
            <a:endParaRPr lang="hu-HU" sz="1400" dirty="0">
              <a:solidFill>
                <a:schemeClr val="bg1"/>
              </a:solidFill>
            </a:endParaRPr>
          </a:p>
        </p:txBody>
      </p:sp>
      <p:cxnSp>
        <p:nvCxnSpPr>
          <p:cNvPr id="21" name="Egyenes összekötő 20"/>
          <p:cNvCxnSpPr/>
          <p:nvPr/>
        </p:nvCxnSpPr>
        <p:spPr>
          <a:xfrm>
            <a:off x="1403350" y="3068638"/>
            <a:ext cx="288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Egyenes összekötő 21"/>
          <p:cNvCxnSpPr/>
          <p:nvPr/>
        </p:nvCxnSpPr>
        <p:spPr>
          <a:xfrm rot="16200000" flipV="1">
            <a:off x="792162" y="2168526"/>
            <a:ext cx="1800225"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Ellipszis 22">
            <a:hlinkClick r:id="rId9" action="ppaction://hlinksldjump"/>
          </p:cNvPr>
          <p:cNvSpPr/>
          <p:nvPr/>
        </p:nvSpPr>
        <p:spPr>
          <a:xfrm>
            <a:off x="1475656" y="134076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4" name="Ellipszis 23">
            <a:hlinkClick r:id="rId16"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7" name="Text Box 5"/>
          <p:cNvSpPr txBox="1">
            <a:spLocks noChangeArrowheads="1"/>
          </p:cNvSpPr>
          <p:nvPr/>
        </p:nvSpPr>
        <p:spPr bwMode="auto">
          <a:xfrm>
            <a:off x="5795963" y="5661025"/>
            <a:ext cx="2879725" cy="523220"/>
          </a:xfrm>
          <a:prstGeom prst="rect">
            <a:avLst/>
          </a:prstGeom>
          <a:noFill/>
          <a:ln w="9525">
            <a:noFill/>
            <a:miter lim="800000"/>
            <a:headEnd/>
            <a:tailEnd/>
          </a:ln>
        </p:spPr>
        <p:txBody>
          <a:bodyPr>
            <a:spAutoFit/>
          </a:bodyPr>
          <a:lstStyle/>
          <a:p>
            <a:pPr algn="ctr">
              <a:spcBef>
                <a:spcPct val="50000"/>
              </a:spcBef>
            </a:pPr>
            <a:r>
              <a:rPr lang="hu-HU" sz="1400" dirty="0" smtClean="0">
                <a:solidFill>
                  <a:schemeClr val="bg1"/>
                </a:solidFill>
              </a:rPr>
              <a:t>Csak a monitort sötétíti el, nem a teljes lencsét</a:t>
            </a:r>
            <a:endParaRPr lang="hu-HU" sz="1400" dirty="0">
              <a:solidFill>
                <a:schemeClr val="bg1"/>
              </a:solidFill>
            </a:endParaRPr>
          </a:p>
        </p:txBody>
      </p:sp>
      <p:sp>
        <p:nvSpPr>
          <p:cNvPr id="11287" name="Text Box 5"/>
          <p:cNvSpPr txBox="1">
            <a:spLocks noChangeArrowheads="1"/>
          </p:cNvSpPr>
          <p:nvPr/>
        </p:nvSpPr>
        <p:spPr bwMode="auto">
          <a:xfrm>
            <a:off x="1835150" y="1341438"/>
            <a:ext cx="2449513" cy="523875"/>
          </a:xfrm>
          <a:prstGeom prst="rect">
            <a:avLst/>
          </a:prstGeom>
          <a:solidFill>
            <a:schemeClr val="tx1"/>
          </a:solidFill>
          <a:ln w="9525">
            <a:noFill/>
            <a:miter lim="800000"/>
            <a:headEnd/>
            <a:tailEnd/>
          </a:ln>
        </p:spPr>
        <p:txBody>
          <a:bodyPr>
            <a:spAutoFit/>
          </a:bodyPr>
          <a:lstStyle/>
          <a:p>
            <a:pPr>
              <a:spcBef>
                <a:spcPct val="50000"/>
              </a:spcBef>
            </a:pPr>
            <a:r>
              <a:rPr lang="hu-HU" sz="2800" dirty="0">
                <a:solidFill>
                  <a:schemeClr val="bg1"/>
                </a:solidFill>
              </a:rPr>
              <a:t>A szemüveg</a:t>
            </a:r>
          </a:p>
        </p:txBody>
      </p:sp>
      <p:pic>
        <p:nvPicPr>
          <p:cNvPr id="11288" name="Picture 2" descr="T:\3D for All\Kommunikáció\Előadás\Trendkonferencia_Leonar3Do_eloadas\glasses.png"/>
          <p:cNvPicPr>
            <a:picLocks noChangeAspect="1" noChangeArrowheads="1"/>
          </p:cNvPicPr>
          <p:nvPr/>
        </p:nvPicPr>
        <p:blipFill>
          <a:blip r:embed="rId17"/>
          <a:srcRect/>
          <a:stretch>
            <a:fillRect/>
          </a:stretch>
        </p:blipFill>
        <p:spPr bwMode="auto">
          <a:xfrm>
            <a:off x="6805613" y="1052513"/>
            <a:ext cx="2159000" cy="1439862"/>
          </a:xfrm>
          <a:prstGeom prst="rect">
            <a:avLst/>
          </a:prstGeom>
          <a:noFill/>
          <a:ln w="9525">
            <a:noFill/>
            <a:miter lim="800000"/>
            <a:headEnd/>
            <a:tailEnd/>
          </a:ln>
        </p:spPr>
      </p:pic>
      <p:sp>
        <p:nvSpPr>
          <p:cNvPr id="30" name="Szövegdoboz 29">
            <a:hlinkClick r:id="rId18"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31" name="Szövegdoboz 30">
            <a:hlinkClick r:id="rId19"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32" name="Szövegdoboz 31">
            <a:hlinkClick r:id="rId20"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33" name="Szövegdoboz 32">
            <a:hlinkClick r:id="rId21"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2" name="Picture 14" descr="T:\3D for All\Kommunikáció\Termékbemutató\LeoDobozFotoComplett_v6_transparent.png">
            <a:hlinkClick r:id="rId22" action="ppaction://hlinksldjump"/>
          </p:cNvPr>
          <p:cNvPicPr>
            <a:picLocks noChangeAspect="1" noChangeArrowheads="1"/>
          </p:cNvPicPr>
          <p:nvPr/>
        </p:nvPicPr>
        <p:blipFill>
          <a:blip r:embed="rId23"/>
          <a:srcRect l="3371" t="10699" r="5791" b="6273"/>
          <a:stretch>
            <a:fillRect/>
          </a:stretch>
        </p:blipFill>
        <p:spPr bwMode="auto">
          <a:xfrm>
            <a:off x="34925" y="5572125"/>
            <a:ext cx="1303338" cy="9525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500" fill="hold"/>
                                        <p:tgtEl>
                                          <p:spTgt spid="24"/>
                                        </p:tgtEl>
                                        <p:attrNameLst>
                                          <p:attrName>fillcolor</p:attrName>
                                        </p:attrNameLst>
                                      </p:cBhvr>
                                      <p:to>
                                        <a:schemeClr val="bg1"/>
                                      </p:to>
                                    </p:animClr>
                                    <p:set>
                                      <p:cBhvr>
                                        <p:cTn id="7" dur="500" fill="hold"/>
                                        <p:tgtEl>
                                          <p:spTgt spid="24"/>
                                        </p:tgtEl>
                                        <p:attrNameLst>
                                          <p:attrName>fill.type</p:attrName>
                                        </p:attrNameLst>
                                      </p:cBhvr>
                                      <p:to>
                                        <p:strVal val="solid"/>
                                      </p:to>
                                    </p:set>
                                    <p:set>
                                      <p:cBhvr>
                                        <p:cTn id="8" dur="500" fill="hold"/>
                                        <p:tgtEl>
                                          <p:spTgt spid="24"/>
                                        </p:tgtEl>
                                        <p:attrNameLst>
                                          <p:attrName>fill.on</p:attrName>
                                        </p:attrNameLst>
                                      </p:cBhvr>
                                      <p:to>
                                        <p:strVal val="true"/>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1292"/>
                                        </p:tgtEl>
                                        <p:attrNameLst>
                                          <p:attrName>style.visibility</p:attrName>
                                        </p:attrNameLst>
                                      </p:cBhvr>
                                      <p:to>
                                        <p:strVal val="visible"/>
                                      </p:to>
                                    </p:set>
                                    <p:animEffect transition="in" filter="fade">
                                      <p:cBhvr>
                                        <p:cTn id="21" dur="500"/>
                                        <p:tgtEl>
                                          <p:spTgt spid="11292"/>
                                        </p:tgtEl>
                                      </p:cBhvr>
                                    </p:animEffect>
                                  </p:childTnLst>
                                </p:cTn>
                              </p:par>
                              <p:par>
                                <p:cTn id="22" presetID="10" presetClass="entr" presetSubtype="0" fill="hold" nodeType="withEffect">
                                  <p:stCondLst>
                                    <p:cond delay="0"/>
                                  </p:stCondLst>
                                  <p:childTnLst>
                                    <p:set>
                                      <p:cBhvr>
                                        <p:cTn id="23" dur="1" fill="hold">
                                          <p:stCondLst>
                                            <p:cond delay="0"/>
                                          </p:stCondLst>
                                        </p:cTn>
                                        <p:tgtEl>
                                          <p:spTgt spid="11294"/>
                                        </p:tgtEl>
                                        <p:attrNameLst>
                                          <p:attrName>style.visibility</p:attrName>
                                        </p:attrNameLst>
                                      </p:cBhvr>
                                      <p:to>
                                        <p:strVal val="visible"/>
                                      </p:to>
                                    </p:set>
                                    <p:animEffect transition="in" filter="fade">
                                      <p:cBhvr>
                                        <p:cTn id="24" dur="500"/>
                                        <p:tgtEl>
                                          <p:spTgt spid="11294"/>
                                        </p:tgtEl>
                                      </p:cBhvr>
                                    </p:animEffect>
                                  </p:childTnLst>
                                </p:cTn>
                              </p:par>
                            </p:childTnLst>
                          </p:cTn>
                        </p:par>
                        <p:par>
                          <p:cTn id="25" fill="hold">
                            <p:stCondLst>
                              <p:cond delay="1000"/>
                            </p:stCondLst>
                            <p:childTnLst>
                              <p:par>
                                <p:cTn id="26" presetID="11" presetClass="entr" presetSubtype="0" fill="hold" nodeType="afterEffect">
                                  <p:stCondLst>
                                    <p:cond delay="0"/>
                                  </p:stCondLst>
                                  <p:childTnLst>
                                    <p:set>
                                      <p:cBhvr>
                                        <p:cTn id="27" dur="1000">
                                          <p:stCondLst>
                                            <p:cond delay="0"/>
                                          </p:stCondLst>
                                        </p:cTn>
                                        <p:tgtEl>
                                          <p:spTgt spid="11293"/>
                                        </p:tgtEl>
                                        <p:attrNameLst>
                                          <p:attrName>style.visibility</p:attrName>
                                        </p:attrNameLst>
                                      </p:cBhvr>
                                      <p:to>
                                        <p:strVal val="visible"/>
                                      </p:to>
                                    </p:set>
                                  </p:childTnLst>
                                </p:cTn>
                              </p:par>
                              <p:par>
                                <p:cTn id="28" presetID="11" presetClass="exit" presetSubtype="0" repeatCount="indefinite" fill="hold" nodeType="withEffect">
                                  <p:stCondLst>
                                    <p:cond delay="0"/>
                                  </p:stCondLst>
                                  <p:childTnLst>
                                    <p:anim calcmode="discrete" valueType="str">
                                      <p:cBhvr>
                                        <p:cTn id="29" dur="1000"/>
                                        <p:tgtEl>
                                          <p:spTgt spid="11293"/>
                                        </p:tgtEl>
                                        <p:attrNameLst>
                                          <p:attrName>style.visibility</p:attrName>
                                        </p:attrNameLst>
                                      </p:cBhvr>
                                      <p:tavLst>
                                        <p:tav tm="0">
                                          <p:val>
                                            <p:strVal val="hidden"/>
                                          </p:val>
                                        </p:tav>
                                        <p:tav tm="50000">
                                          <p:val>
                                            <p:strVal val="visible"/>
                                          </p:val>
                                        </p:tav>
                                      </p:tavLst>
                                    </p:anim>
                                    <p:set>
                                      <p:cBhvr>
                                        <p:cTn id="30" dur="1" fill="hold">
                                          <p:stCondLst>
                                            <p:cond delay="999"/>
                                          </p:stCondLst>
                                        </p:cTn>
                                        <p:tgtEl>
                                          <p:spTgt spid="11293"/>
                                        </p:tgtEl>
                                        <p:attrNameLst>
                                          <p:attrName>style.visibility</p:attrName>
                                        </p:attrNameLst>
                                      </p:cBhvr>
                                      <p:to>
                                        <p:strVal val="hidden"/>
                                      </p:to>
                                    </p:set>
                                  </p:childTnLst>
                                </p:cTn>
                              </p:par>
                              <p:par>
                                <p:cTn id="31" presetID="11" presetClass="entr" presetSubtype="0" fill="hold" nodeType="withEffect">
                                  <p:stCondLst>
                                    <p:cond delay="0"/>
                                  </p:stCondLst>
                                  <p:childTnLst>
                                    <p:set>
                                      <p:cBhvr>
                                        <p:cTn id="32" dur="1000">
                                          <p:stCondLst>
                                            <p:cond delay="0"/>
                                          </p:stCondLst>
                                        </p:cTn>
                                        <p:tgtEl>
                                          <p:spTgt spid="11295"/>
                                        </p:tgtEl>
                                        <p:attrNameLst>
                                          <p:attrName>style.visibility</p:attrName>
                                        </p:attrNameLst>
                                      </p:cBhvr>
                                      <p:to>
                                        <p:strVal val="visible"/>
                                      </p:to>
                                    </p:set>
                                  </p:childTnLst>
                                </p:cTn>
                              </p:par>
                              <p:par>
                                <p:cTn id="33" presetID="11" presetClass="exit" presetSubtype="0" repeatCount="indefinite" fill="hold" nodeType="withEffect">
                                  <p:stCondLst>
                                    <p:cond delay="0"/>
                                  </p:stCondLst>
                                  <p:childTnLst>
                                    <p:anim calcmode="discrete" valueType="str">
                                      <p:cBhvr>
                                        <p:cTn id="34" dur="1000"/>
                                        <p:tgtEl>
                                          <p:spTgt spid="11295"/>
                                        </p:tgtEl>
                                        <p:attrNameLst>
                                          <p:attrName>style.visibility</p:attrName>
                                        </p:attrNameLst>
                                      </p:cBhvr>
                                      <p:tavLst>
                                        <p:tav tm="0">
                                          <p:val>
                                            <p:strVal val="hidden"/>
                                          </p:val>
                                        </p:tav>
                                        <p:tav tm="50000">
                                          <p:val>
                                            <p:strVal val="visible"/>
                                          </p:val>
                                        </p:tav>
                                      </p:tavLst>
                                    </p:anim>
                                    <p:set>
                                      <p:cBhvr>
                                        <p:cTn id="35" dur="1" fill="hold">
                                          <p:stCondLst>
                                            <p:cond delay="999"/>
                                          </p:stCondLst>
                                        </p:cTn>
                                        <p:tgtEl>
                                          <p:spTgt spid="11295"/>
                                        </p:tgtEl>
                                        <p:attrNameLst>
                                          <p:attrName>style.visibility</p:attrName>
                                        </p:attrNameLst>
                                      </p:cBhvr>
                                      <p:to>
                                        <p:strVal val="hidden"/>
                                      </p:to>
                                    </p:se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1835150" y="1343025"/>
            <a:ext cx="2449513" cy="523875"/>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A szenzorok</a:t>
            </a:r>
            <a:endParaRPr lang="hu-HU" sz="2800" dirty="0">
              <a:solidFill>
                <a:schemeClr val="bg1"/>
              </a:solidFill>
            </a:endParaRPr>
          </a:p>
        </p:txBody>
      </p:sp>
      <p:pic>
        <p:nvPicPr>
          <p:cNvPr id="12291" name="Picture 27" descr="bird1">
            <a:hlinkClick r:id="rId3" action="ppaction://hlinksldjump"/>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pic>
        <p:nvPicPr>
          <p:cNvPr id="4105" name="Picture 31" descr="3sensors">
            <a:hlinkClick r:id="rId5" action="ppaction://hlinksldjump"/>
          </p:cNvPr>
          <p:cNvPicPr>
            <a:picLocks noChangeAspect="1" noChangeArrowheads="1"/>
          </p:cNvPicPr>
          <p:nvPr/>
        </p:nvPicPr>
        <p:blipFill>
          <a:blip r:embed="rId6"/>
          <a:srcRect/>
          <a:stretch>
            <a:fillRect/>
          </a:stretch>
        </p:blipFill>
        <p:spPr bwMode="auto">
          <a:xfrm>
            <a:off x="179512" y="3573016"/>
            <a:ext cx="1238250" cy="400050"/>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12293" name="Picture 11" descr="T:\3D for All\Kommunikáció\Termékbemutató\LeoDobozFotoComplett_v5_transparent - Copy.png">
            <a:hlinkClick r:id="rId7" action="ppaction://hlinksldjump"/>
          </p:cNvPr>
          <p:cNvPicPr>
            <a:picLocks noChangeAspect="1" noChangeArrowheads="1"/>
          </p:cNvPicPr>
          <p:nvPr/>
        </p:nvPicPr>
        <p:blipFill>
          <a:blip r:embed="rId8"/>
          <a:srcRect/>
          <a:stretch>
            <a:fillRect/>
          </a:stretch>
        </p:blipFill>
        <p:spPr bwMode="auto">
          <a:xfrm>
            <a:off x="107950" y="4221163"/>
            <a:ext cx="1108075" cy="1131887"/>
          </a:xfrm>
          <a:prstGeom prst="rect">
            <a:avLst/>
          </a:prstGeom>
          <a:noFill/>
          <a:ln w="9525">
            <a:noFill/>
            <a:miter lim="800000"/>
            <a:headEnd/>
            <a:tailEnd/>
          </a:ln>
        </p:spPr>
      </p:pic>
      <p:pic>
        <p:nvPicPr>
          <p:cNvPr id="12294" name="Picture 4" descr="Michelangelo_wideV2"/>
          <p:cNvPicPr>
            <a:picLocks noChangeAspect="1" noChangeArrowheads="1"/>
          </p:cNvPicPr>
          <p:nvPr/>
        </p:nvPicPr>
        <p:blipFill>
          <a:blip r:embed="rId9"/>
          <a:srcRect/>
          <a:stretch>
            <a:fillRect/>
          </a:stretch>
        </p:blipFill>
        <p:spPr bwMode="auto">
          <a:xfrm>
            <a:off x="1692275" y="0"/>
            <a:ext cx="5761038" cy="806450"/>
          </a:xfrm>
          <a:prstGeom prst="rect">
            <a:avLst/>
          </a:prstGeom>
          <a:noFill/>
          <a:ln w="9525">
            <a:noFill/>
            <a:miter lim="800000"/>
            <a:headEnd/>
            <a:tailEnd/>
          </a:ln>
        </p:spPr>
      </p:pic>
      <p:pic>
        <p:nvPicPr>
          <p:cNvPr id="10247" name="Picture 2" descr="T:\3D for All\Kommunikáció\Előadás\Trendkonferencia_Leonar3Do_eloadas\sensors.png"/>
          <p:cNvPicPr>
            <a:picLocks noChangeAspect="1" noChangeArrowheads="1"/>
          </p:cNvPicPr>
          <p:nvPr/>
        </p:nvPicPr>
        <p:blipFill>
          <a:blip r:embed="rId10"/>
          <a:srcRect/>
          <a:stretch>
            <a:fillRect/>
          </a:stretch>
        </p:blipFill>
        <p:spPr bwMode="auto">
          <a:xfrm>
            <a:off x="4284663" y="714375"/>
            <a:ext cx="4679950" cy="1993900"/>
          </a:xfrm>
          <a:prstGeom prst="rect">
            <a:avLst/>
          </a:prstGeom>
          <a:noFill/>
          <a:ln w="9525">
            <a:noFill/>
            <a:miter lim="800000"/>
            <a:headEnd/>
            <a:tailEnd/>
          </a:ln>
        </p:spPr>
      </p:pic>
      <p:pic>
        <p:nvPicPr>
          <p:cNvPr id="49155" name="Picture 3"/>
          <p:cNvPicPr>
            <a:picLocks noChangeAspect="1" noChangeArrowheads="1"/>
          </p:cNvPicPr>
          <p:nvPr/>
        </p:nvPicPr>
        <p:blipFill>
          <a:blip r:embed="rId11"/>
          <a:srcRect/>
          <a:stretch>
            <a:fillRect/>
          </a:stretch>
        </p:blipFill>
        <p:spPr bwMode="auto">
          <a:xfrm>
            <a:off x="6660232" y="3068960"/>
            <a:ext cx="2304256" cy="243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7" name="Picture 29" descr="glasses_nocable">
            <a:hlinkClick r:id="rId12" action="ppaction://hlinksldjump"/>
          </p:cNvPr>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10251" name="Picture 11"/>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5237786" y="3080985"/>
            <a:ext cx="990398" cy="1163128"/>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cxnSp>
        <p:nvCxnSpPr>
          <p:cNvPr id="13" name="Egyenes összekötő 12"/>
          <p:cNvCxnSpPr/>
          <p:nvPr/>
        </p:nvCxnSpPr>
        <p:spPr>
          <a:xfrm>
            <a:off x="1403350" y="3789363"/>
            <a:ext cx="288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Egyenes összekötő 14"/>
          <p:cNvCxnSpPr/>
          <p:nvPr/>
        </p:nvCxnSpPr>
        <p:spPr>
          <a:xfrm rot="16200000" flipV="1">
            <a:off x="431800" y="2528888"/>
            <a:ext cx="252095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Ellipszis 15">
            <a:hlinkClick r:id="rId5"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17" name="Ellipszis 16">
            <a:hlinkClick r:id="rId15"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19" name="Szövegdoboz 18">
            <a:hlinkClick r:id="rId16"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20" name="Szövegdoboz 19">
            <a:hlinkClick r:id="rId17"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21" name="Szövegdoboz 20">
            <a:hlinkClick r:id="rId18"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22" name="Szövegdoboz 21">
            <a:hlinkClick r:id="rId19"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12311" name="Picture 14" descr="T:\3D for All\Kommunikáció\Termékbemutató\LeoDobozFotoComplett_v6_transparent.png">
            <a:hlinkClick r:id="rId20" action="ppaction://hlinksldjump"/>
          </p:cNvPr>
          <p:cNvPicPr>
            <a:picLocks noChangeAspect="1" noChangeArrowheads="1"/>
          </p:cNvPicPr>
          <p:nvPr/>
        </p:nvPicPr>
        <p:blipFill>
          <a:blip r:embed="rId21"/>
          <a:srcRect l="3371" t="10699" r="5791" b="6273"/>
          <a:stretch>
            <a:fillRect/>
          </a:stretch>
        </p:blipFill>
        <p:spPr bwMode="auto">
          <a:xfrm>
            <a:off x="34925" y="5572125"/>
            <a:ext cx="1303338" cy="952500"/>
          </a:xfrm>
          <a:prstGeom prst="rect">
            <a:avLst/>
          </a:prstGeom>
          <a:noFill/>
          <a:ln w="9525">
            <a:noFill/>
            <a:miter lim="800000"/>
            <a:headEnd/>
            <a:tailEnd/>
          </a:ln>
        </p:spPr>
      </p:pic>
      <p:sp>
        <p:nvSpPr>
          <p:cNvPr id="14" name="Text Box 5"/>
          <p:cNvSpPr txBox="1">
            <a:spLocks noChangeArrowheads="1"/>
          </p:cNvSpPr>
          <p:nvPr/>
        </p:nvSpPr>
        <p:spPr bwMode="auto">
          <a:xfrm>
            <a:off x="1835150" y="2997200"/>
            <a:ext cx="4681538" cy="2954655"/>
          </a:xfrm>
          <a:prstGeom prst="rect">
            <a:avLst/>
          </a:prstGeom>
          <a:noFill/>
          <a:ln w="9525">
            <a:noFill/>
            <a:miter lim="800000"/>
            <a:headEnd/>
            <a:tailEnd/>
          </a:ln>
        </p:spPr>
        <p:txBody>
          <a:bodyPr>
            <a:spAutoFit/>
          </a:bodyPr>
          <a:lstStyle/>
          <a:p>
            <a:pPr marL="457200" indent="-276225">
              <a:spcBef>
                <a:spcPts val="0"/>
              </a:spcBef>
              <a:buFont typeface="Arial" pitchFamily="34" charset="0"/>
              <a:buChar char="•"/>
              <a:defRPr/>
            </a:pPr>
            <a:r>
              <a:rPr lang="hu-HU" sz="1600" dirty="0" smtClean="0">
                <a:solidFill>
                  <a:schemeClr val="bg1"/>
                </a:solidFill>
              </a:rPr>
              <a:t>Nincs giroszkóp</a:t>
            </a:r>
          </a:p>
          <a:p>
            <a:pPr marL="457200" indent="-276225">
              <a:spcBef>
                <a:spcPts val="0"/>
              </a:spcBef>
              <a:buFont typeface="Arial" pitchFamily="34" charset="0"/>
              <a:buChar char="•"/>
              <a:defRPr/>
            </a:pPr>
            <a:r>
              <a:rPr lang="hu-HU" sz="1600" dirty="0" smtClean="0">
                <a:solidFill>
                  <a:schemeClr val="bg1"/>
                </a:solidFill>
              </a:rPr>
              <a:t>Nincs gyorsulásérzékelő</a:t>
            </a:r>
          </a:p>
          <a:p>
            <a:pPr marL="457200" indent="-276225">
              <a:spcBef>
                <a:spcPts val="0"/>
              </a:spcBef>
              <a:buFont typeface="Arial" pitchFamily="34" charset="0"/>
              <a:buChar char="•"/>
              <a:defRPr/>
            </a:pPr>
            <a:r>
              <a:rPr lang="hu-HU" sz="1600" dirty="0" smtClean="0">
                <a:solidFill>
                  <a:schemeClr val="bg1"/>
                </a:solidFill>
              </a:rPr>
              <a:t>Nincs kamera</a:t>
            </a:r>
            <a:endParaRPr lang="hu-HU" sz="1600" dirty="0">
              <a:solidFill>
                <a:schemeClr val="bg1"/>
              </a:solidFill>
            </a:endParaRPr>
          </a:p>
          <a:p>
            <a:pPr marL="457200" indent="-276225">
              <a:spcBef>
                <a:spcPts val="0"/>
              </a:spcBef>
              <a:buFont typeface="Arial" pitchFamily="34" charset="0"/>
              <a:buChar char="•"/>
              <a:defRPr/>
            </a:pPr>
            <a:r>
              <a:rPr lang="hu-HU" sz="1600" dirty="0" smtClean="0">
                <a:solidFill>
                  <a:schemeClr val="bg1"/>
                </a:solidFill>
              </a:rPr>
              <a:t>Nincs mágneses mező</a:t>
            </a:r>
            <a:endParaRPr lang="hu-HU" sz="1600" dirty="0">
              <a:solidFill>
                <a:schemeClr val="bg1"/>
              </a:solidFill>
            </a:endParaRPr>
          </a:p>
          <a:p>
            <a:pPr marL="457200" indent="-276225">
              <a:spcBef>
                <a:spcPts val="0"/>
              </a:spcBef>
              <a:buFont typeface="Arial" pitchFamily="34" charset="0"/>
              <a:buChar char="•"/>
              <a:defRPr/>
            </a:pPr>
            <a:r>
              <a:rPr lang="hu-HU" sz="1600" dirty="0" smtClean="0">
                <a:solidFill>
                  <a:schemeClr val="bg1"/>
                </a:solidFill>
              </a:rPr>
              <a:t>Nincs ultrahang</a:t>
            </a:r>
            <a:endParaRPr lang="hu-HU" sz="1600" dirty="0">
              <a:solidFill>
                <a:schemeClr val="bg1"/>
              </a:solidFill>
            </a:endParaRPr>
          </a:p>
          <a:p>
            <a:pPr algn="just">
              <a:spcBef>
                <a:spcPts val="0"/>
              </a:spcBef>
              <a:defRPr/>
            </a:pPr>
            <a:endParaRPr lang="hu-HU" sz="1600" dirty="0">
              <a:solidFill>
                <a:schemeClr val="bg1"/>
              </a:solidFill>
            </a:endParaRPr>
          </a:p>
          <a:p>
            <a:pPr algn="just">
              <a:spcBef>
                <a:spcPts val="0"/>
              </a:spcBef>
              <a:defRPr/>
            </a:pPr>
            <a:r>
              <a:rPr lang="hu-HU" sz="1400" dirty="0" smtClean="0">
                <a:solidFill>
                  <a:schemeClr val="bg1"/>
                </a:solidFill>
              </a:rPr>
              <a:t>Forradalmi IR pozíciókövetési elv </a:t>
            </a:r>
            <a:r>
              <a:rPr lang="hu-HU" sz="1400" u="sng" dirty="0" smtClean="0">
                <a:solidFill>
                  <a:schemeClr val="bg1"/>
                </a:solidFill>
              </a:rPr>
              <a:t>vonalszenzorokkal</a:t>
            </a:r>
            <a:r>
              <a:rPr lang="hu-HU" sz="1400" dirty="0" smtClean="0">
                <a:solidFill>
                  <a:schemeClr val="bg1"/>
                </a:solidFill>
              </a:rPr>
              <a:t>.</a:t>
            </a:r>
          </a:p>
          <a:p>
            <a:pPr algn="just">
              <a:spcBef>
                <a:spcPts val="1200"/>
              </a:spcBef>
              <a:defRPr/>
            </a:pPr>
            <a:r>
              <a:rPr lang="hu-HU" sz="1400" dirty="0" smtClean="0">
                <a:solidFill>
                  <a:schemeClr val="bg1"/>
                </a:solidFill>
              </a:rPr>
              <a:t>A </a:t>
            </a:r>
            <a:r>
              <a:rPr lang="hu-HU" sz="1400" dirty="0">
                <a:solidFill>
                  <a:schemeClr val="bg1"/>
                </a:solidFill>
              </a:rPr>
              <a:t>monitorhoz kalibrált, teljes 6 szabadságfokú, abszolút pozíciódetektálás.</a:t>
            </a:r>
          </a:p>
          <a:p>
            <a:pPr algn="just">
              <a:spcBef>
                <a:spcPts val="1200"/>
              </a:spcBef>
              <a:defRPr/>
            </a:pPr>
            <a:r>
              <a:rPr lang="hu-HU" sz="1400" dirty="0">
                <a:solidFill>
                  <a:schemeClr val="bg1"/>
                </a:solidFill>
              </a:rPr>
              <a:t>(A vonalszenzorokat idáig főként vonalkód-leolvasókhoz és </a:t>
            </a:r>
            <a:r>
              <a:rPr lang="hu-HU" sz="1400" dirty="0" err="1">
                <a:solidFill>
                  <a:schemeClr val="bg1"/>
                </a:solidFill>
              </a:rPr>
              <a:t>scannerekhez</a:t>
            </a:r>
            <a:r>
              <a:rPr lang="hu-HU" sz="1400" dirty="0">
                <a:solidFill>
                  <a:schemeClr val="bg1"/>
                </a:solidFill>
              </a:rPr>
              <a:t> használták.)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childTnLst>
                                </p:cTn>
                              </p:par>
                              <p:par>
                                <p:cTn id="8" presetID="10" presetClass="entr" presetSubtype="0" fill="hold" nodeType="withEffect">
                                  <p:stCondLst>
                                    <p:cond delay="0"/>
                                  </p:stCondLst>
                                  <p:childTnLst>
                                    <p:set>
                                      <p:cBhvr>
                                        <p:cTn id="9" dur="1" fill="hold">
                                          <p:stCondLst>
                                            <p:cond delay="0"/>
                                          </p:stCondLst>
                                        </p:cTn>
                                        <p:tgtEl>
                                          <p:spTgt spid="10247"/>
                                        </p:tgtEl>
                                        <p:attrNameLst>
                                          <p:attrName>style.visibility</p:attrName>
                                        </p:attrNameLst>
                                      </p:cBhvr>
                                      <p:to>
                                        <p:strVal val="visible"/>
                                      </p:to>
                                    </p:set>
                                    <p:animEffect transition="in" filter="fade">
                                      <p:cBhvr>
                                        <p:cTn id="10" dur="1000"/>
                                        <p:tgtEl>
                                          <p:spTgt spid="10247"/>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200"/>
                                        <p:tgtEl>
                                          <p:spTgt spid="13"/>
                                        </p:tgtEl>
                                      </p:cBhvr>
                                    </p:animEffect>
                                  </p:childTnLst>
                                </p:cTn>
                              </p:par>
                            </p:childTnLst>
                          </p:cTn>
                        </p:par>
                        <p:par>
                          <p:cTn id="15" fill="hold">
                            <p:stCondLst>
                              <p:cond delay="12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700"/>
                            </p:stCondLst>
                            <p:childTnLst>
                              <p:par>
                                <p:cTn id="20" presetID="53"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200" fill="hold"/>
                                        <p:tgtEl>
                                          <p:spTgt spid="16"/>
                                        </p:tgtEl>
                                        <p:attrNameLst>
                                          <p:attrName>ppt_w</p:attrName>
                                        </p:attrNameLst>
                                      </p:cBhvr>
                                      <p:tavLst>
                                        <p:tav tm="0">
                                          <p:val>
                                            <p:fltVal val="0"/>
                                          </p:val>
                                        </p:tav>
                                        <p:tav tm="100000">
                                          <p:val>
                                            <p:strVal val="#ppt_w"/>
                                          </p:val>
                                        </p:tav>
                                      </p:tavLst>
                                    </p:anim>
                                    <p:anim calcmode="lin" valueType="num">
                                      <p:cBhvr>
                                        <p:cTn id="23" dur="200" fill="hold"/>
                                        <p:tgtEl>
                                          <p:spTgt spid="16"/>
                                        </p:tgtEl>
                                        <p:attrNameLst>
                                          <p:attrName>ppt_h</p:attrName>
                                        </p:attrNameLst>
                                      </p:cBhvr>
                                      <p:tavLst>
                                        <p:tav tm="0">
                                          <p:val>
                                            <p:fltVal val="0"/>
                                          </p:val>
                                        </p:tav>
                                        <p:tav tm="100000">
                                          <p:val>
                                            <p:strVal val="#ppt_h"/>
                                          </p:val>
                                        </p:tav>
                                      </p:tavLst>
                                    </p:anim>
                                    <p:animEffect transition="in" filter="fade">
                                      <p:cBhvr>
                                        <p:cTn id="24" dur="200"/>
                                        <p:tgtEl>
                                          <p:spTgt spid="16"/>
                                        </p:tgtEl>
                                      </p:cBhvr>
                                    </p:animEffect>
                                  </p:childTnLst>
                                </p:cTn>
                              </p:par>
                            </p:childTnLst>
                          </p:cTn>
                        </p:par>
                        <p:par>
                          <p:cTn id="25" fill="hold">
                            <p:stCondLst>
                              <p:cond delay="1900"/>
                            </p:stCondLst>
                            <p:childTnLst>
                              <p:par>
                                <p:cTn id="26" presetID="53"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00" fill="hold"/>
                                        <p:tgtEl>
                                          <p:spTgt spid="17"/>
                                        </p:tgtEl>
                                        <p:attrNameLst>
                                          <p:attrName>ppt_w</p:attrName>
                                        </p:attrNameLst>
                                      </p:cBhvr>
                                      <p:tavLst>
                                        <p:tav tm="0">
                                          <p:val>
                                            <p:fltVal val="0"/>
                                          </p:val>
                                        </p:tav>
                                        <p:tav tm="100000">
                                          <p:val>
                                            <p:strVal val="#ppt_w"/>
                                          </p:val>
                                        </p:tav>
                                      </p:tavLst>
                                    </p:anim>
                                    <p:anim calcmode="lin" valueType="num">
                                      <p:cBhvr>
                                        <p:cTn id="29" dur="200" fill="hold"/>
                                        <p:tgtEl>
                                          <p:spTgt spid="17"/>
                                        </p:tgtEl>
                                        <p:attrNameLst>
                                          <p:attrName>ppt_h</p:attrName>
                                        </p:attrNameLst>
                                      </p:cBhvr>
                                      <p:tavLst>
                                        <p:tav tm="0">
                                          <p:val>
                                            <p:fltVal val="0"/>
                                          </p:val>
                                        </p:tav>
                                        <p:tav tm="100000">
                                          <p:val>
                                            <p:strVal val="#ppt_h"/>
                                          </p:val>
                                        </p:tav>
                                      </p:tavLst>
                                    </p:anim>
                                    <p:animEffect transition="in" filter="fade">
                                      <p:cBhvr>
                                        <p:cTn id="30" dur="200"/>
                                        <p:tgtEl>
                                          <p:spTgt spid="17"/>
                                        </p:tgtEl>
                                      </p:cBhvr>
                                    </p:animEffect>
                                  </p:childTnLst>
                                </p:cTn>
                              </p:par>
                            </p:childTnLst>
                          </p:cTn>
                        </p:par>
                        <p:par>
                          <p:cTn id="31" fill="hold">
                            <p:stCondLst>
                              <p:cond delay="2100"/>
                            </p:stCondLst>
                            <p:childTnLst>
                              <p:par>
                                <p:cTn id="32" presetID="1" presetClass="emph" presetSubtype="2" fill="hold" nodeType="afterEffect">
                                  <p:stCondLst>
                                    <p:cond delay="0"/>
                                  </p:stCondLst>
                                  <p:childTnLst>
                                    <p:animClr clrSpc="rgb" dir="cw">
                                      <p:cBhvr>
                                        <p:cTn id="33" dur="500" fill="hold"/>
                                        <p:tgtEl>
                                          <p:spTgt spid="16"/>
                                        </p:tgtEl>
                                        <p:attrNameLst>
                                          <p:attrName>fillcolor</p:attrName>
                                        </p:attrNameLst>
                                      </p:cBhvr>
                                      <p:to>
                                        <a:schemeClr val="bg1"/>
                                      </p:to>
                                    </p:animClr>
                                    <p:set>
                                      <p:cBhvr>
                                        <p:cTn id="34" dur="500" fill="hold"/>
                                        <p:tgtEl>
                                          <p:spTgt spid="16"/>
                                        </p:tgtEl>
                                        <p:attrNameLst>
                                          <p:attrName>fill.type</p:attrName>
                                        </p:attrNameLst>
                                      </p:cBhvr>
                                      <p:to>
                                        <p:strVal val="solid"/>
                                      </p:to>
                                    </p:set>
                                    <p:set>
                                      <p:cBhvr>
                                        <p:cTn id="35" dur="500" fill="hold"/>
                                        <p:tgtEl>
                                          <p:spTgt spid="16"/>
                                        </p:tgtEl>
                                        <p:attrNameLst>
                                          <p:attrName>fill.on</p:attrName>
                                        </p:attrNameLst>
                                      </p:cBhvr>
                                      <p:to>
                                        <p:strVal val="true"/>
                                      </p:to>
                                    </p:set>
                                  </p:childTnLst>
                                </p:cTn>
                              </p:par>
                            </p:childTnLst>
                          </p:cTn>
                        </p:par>
                        <p:par>
                          <p:cTn id="36" fill="hold">
                            <p:stCondLst>
                              <p:cond delay="26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3100"/>
                            </p:stCondLst>
                            <p:childTnLst>
                              <p:par>
                                <p:cTn id="41" presetID="10" presetClass="entr" presetSubtype="0" fill="hold" nodeType="afterEffect">
                                  <p:stCondLst>
                                    <p:cond delay="0"/>
                                  </p:stCondLst>
                                  <p:childTnLst>
                                    <p:set>
                                      <p:cBhvr>
                                        <p:cTn id="42" dur="1" fill="hold">
                                          <p:stCondLst>
                                            <p:cond delay="0"/>
                                          </p:stCondLst>
                                        </p:cTn>
                                        <p:tgtEl>
                                          <p:spTgt spid="49155"/>
                                        </p:tgtEl>
                                        <p:attrNameLst>
                                          <p:attrName>style.visibility</p:attrName>
                                        </p:attrNameLst>
                                      </p:cBhvr>
                                      <p:to>
                                        <p:strVal val="visible"/>
                                      </p:to>
                                    </p:set>
                                    <p:animEffect transition="in" filter="fade">
                                      <p:cBhvr>
                                        <p:cTn id="43" dur="500"/>
                                        <p:tgtEl>
                                          <p:spTgt spid="49155"/>
                                        </p:tgtEl>
                                      </p:cBhvr>
                                    </p:animEffect>
                                  </p:childTnLst>
                                </p:cTn>
                              </p:par>
                            </p:childTnLst>
                          </p:cTn>
                        </p:par>
                        <p:par>
                          <p:cTn id="44" fill="hold">
                            <p:stCondLst>
                              <p:cond delay="3600"/>
                            </p:stCondLst>
                            <p:childTnLst>
                              <p:par>
                                <p:cTn id="45" presetID="10" presetClass="entr" presetSubtype="0" fill="hold" nodeType="afterEffect">
                                  <p:stCondLst>
                                    <p:cond delay="0"/>
                                  </p:stCondLst>
                                  <p:childTnLst>
                                    <p:set>
                                      <p:cBhvr>
                                        <p:cTn id="46" dur="1" fill="hold">
                                          <p:stCondLst>
                                            <p:cond delay="0"/>
                                          </p:stCondLst>
                                        </p:cTn>
                                        <p:tgtEl>
                                          <p:spTgt spid="10251"/>
                                        </p:tgtEl>
                                        <p:attrNameLst>
                                          <p:attrName>style.visibility</p:attrName>
                                        </p:attrNameLst>
                                      </p:cBhvr>
                                      <p:to>
                                        <p:strVal val="visible"/>
                                      </p:to>
                                    </p:set>
                                    <p:animEffect transition="in" filter="fade">
                                      <p:cBhvr>
                                        <p:cTn id="47" dur="500"/>
                                        <p:tgtEl>
                                          <p:spTgt spid="10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6" grpId="0" animBg="1"/>
      <p:bldP spid="17"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3D for All\Kommunikáció\Előadás\Trendkonferencia_Leonar3Do_eloadas\sensors.png"/>
          <p:cNvPicPr>
            <a:picLocks noChangeAspect="1" noChangeArrowheads="1"/>
          </p:cNvPicPr>
          <p:nvPr/>
        </p:nvPicPr>
        <p:blipFill>
          <a:blip r:embed="rId3"/>
          <a:srcRect/>
          <a:stretch>
            <a:fillRect/>
          </a:stretch>
        </p:blipFill>
        <p:spPr bwMode="auto">
          <a:xfrm>
            <a:off x="4284663" y="714375"/>
            <a:ext cx="4679950" cy="1993900"/>
          </a:xfrm>
          <a:prstGeom prst="rect">
            <a:avLst/>
          </a:prstGeom>
          <a:noFill/>
          <a:ln w="9525">
            <a:noFill/>
            <a:miter lim="800000"/>
            <a:headEnd/>
            <a:tailEnd/>
          </a:ln>
        </p:spPr>
      </p:pic>
      <p:pic>
        <p:nvPicPr>
          <p:cNvPr id="13315" name="Picture 27" descr="bird1">
            <a:hlinkClick r:id="rId4" action="ppaction://hlinksldjump"/>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pic>
        <p:nvPicPr>
          <p:cNvPr id="4105" name="Picture 31" descr="3sensors">
            <a:hlinkClick r:id="rId6" action="ppaction://hlinksldjump"/>
          </p:cNvPr>
          <p:cNvPicPr>
            <a:picLocks noChangeAspect="1" noChangeArrowheads="1"/>
          </p:cNvPicPr>
          <p:nvPr/>
        </p:nvPicPr>
        <p:blipFill>
          <a:blip r:embed="rId7"/>
          <a:srcRect/>
          <a:stretch>
            <a:fillRect/>
          </a:stretch>
        </p:blipFill>
        <p:spPr bwMode="auto">
          <a:xfrm>
            <a:off x="179512" y="3573016"/>
            <a:ext cx="1238250" cy="400050"/>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13317" name="Picture 11" descr="T:\3D for All\Kommunikáció\Termékbemutató\LeoDobozFotoComplett_v5_transparent - Copy.png">
            <a:hlinkClick r:id="rId8" action="ppaction://hlinksldjump"/>
          </p:cNvPr>
          <p:cNvPicPr>
            <a:picLocks noChangeAspect="1" noChangeArrowheads="1"/>
          </p:cNvPicPr>
          <p:nvPr/>
        </p:nvPicPr>
        <p:blipFill>
          <a:blip r:embed="rId9"/>
          <a:srcRect/>
          <a:stretch>
            <a:fillRect/>
          </a:stretch>
        </p:blipFill>
        <p:spPr bwMode="auto">
          <a:xfrm>
            <a:off x="107950" y="4221163"/>
            <a:ext cx="1108075" cy="1131887"/>
          </a:xfrm>
          <a:prstGeom prst="rect">
            <a:avLst/>
          </a:prstGeom>
          <a:noFill/>
          <a:ln w="9525">
            <a:noFill/>
            <a:miter lim="800000"/>
            <a:headEnd/>
            <a:tailEnd/>
          </a:ln>
        </p:spPr>
      </p:pic>
      <p:pic>
        <p:nvPicPr>
          <p:cNvPr id="13318" name="Picture 4" descr="Michelangelo_wideV2"/>
          <p:cNvPicPr>
            <a:picLocks noChangeAspect="1" noChangeArrowheads="1"/>
          </p:cNvPicPr>
          <p:nvPr/>
        </p:nvPicPr>
        <p:blipFill>
          <a:blip r:embed="rId10"/>
          <a:srcRect/>
          <a:stretch>
            <a:fillRect/>
          </a:stretch>
        </p:blipFill>
        <p:spPr bwMode="auto">
          <a:xfrm>
            <a:off x="1692275" y="0"/>
            <a:ext cx="5761038" cy="806450"/>
          </a:xfrm>
          <a:prstGeom prst="rect">
            <a:avLst/>
          </a:prstGeom>
          <a:noFill/>
          <a:ln w="9525">
            <a:noFill/>
            <a:miter lim="800000"/>
            <a:headEnd/>
            <a:tailEnd/>
          </a:ln>
        </p:spPr>
      </p:pic>
      <p:pic>
        <p:nvPicPr>
          <p:cNvPr id="13319" name="Picture 29" descr="glasses_nocable">
            <a:hlinkClick r:id="rId11" action="ppaction://hlinksldjump"/>
          </p:cNvPr>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cxnSp>
        <p:nvCxnSpPr>
          <p:cNvPr id="13" name="Egyenes összekötő 12"/>
          <p:cNvCxnSpPr/>
          <p:nvPr/>
        </p:nvCxnSpPr>
        <p:spPr>
          <a:xfrm>
            <a:off x="1403350" y="3789363"/>
            <a:ext cx="288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Egyenes összekötő 14"/>
          <p:cNvCxnSpPr/>
          <p:nvPr/>
        </p:nvCxnSpPr>
        <p:spPr>
          <a:xfrm rot="16200000" flipV="1">
            <a:off x="431800" y="2528888"/>
            <a:ext cx="252095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Ellipszis 15">
            <a:hlinkClick r:id="rId6"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17" name="Ellipszis 16">
            <a:hlinkClick r:id="rId13"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18" name="Szövegdoboz 17">
            <a:hlinkClick r:id="rId14"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19" name="Szövegdoboz 18">
            <a:hlinkClick r:id="rId15"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20" name="Szövegdoboz 19">
            <a:hlinkClick r:id="rId16"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21" name="Szövegdoboz 20">
            <a:hlinkClick r:id="rId17"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sp>
        <p:nvSpPr>
          <p:cNvPr id="13332" name="Text Box 5"/>
          <p:cNvSpPr txBox="1">
            <a:spLocks noChangeArrowheads="1"/>
          </p:cNvSpPr>
          <p:nvPr/>
        </p:nvSpPr>
        <p:spPr bwMode="auto">
          <a:xfrm>
            <a:off x="1835150" y="1343025"/>
            <a:ext cx="2520950" cy="523875"/>
          </a:xfrm>
          <a:prstGeom prst="rect">
            <a:avLst/>
          </a:prstGeom>
          <a:solidFill>
            <a:schemeClr val="tx1"/>
          </a:solidFill>
          <a:ln w="9525">
            <a:noFill/>
            <a:miter lim="800000"/>
            <a:headEnd/>
            <a:tailEnd/>
          </a:ln>
        </p:spPr>
        <p:txBody>
          <a:bodyPr>
            <a:spAutoFit/>
          </a:bodyPr>
          <a:lstStyle/>
          <a:p>
            <a:pPr>
              <a:spcBef>
                <a:spcPct val="50000"/>
              </a:spcBef>
            </a:pPr>
            <a:r>
              <a:rPr lang="hu-HU" sz="2800" dirty="0">
                <a:solidFill>
                  <a:schemeClr val="bg1"/>
                </a:solidFill>
              </a:rPr>
              <a:t>A szenzorok</a:t>
            </a:r>
          </a:p>
        </p:txBody>
      </p:sp>
      <p:pic>
        <p:nvPicPr>
          <p:cNvPr id="13333" name="Picture 14" descr="T:\3D for All\Kommunikáció\Termékbemutató\LeoDobozFotoComplett_v6_transparent.png">
            <a:hlinkClick r:id="rId18" action="ppaction://hlinksldjump"/>
          </p:cNvPr>
          <p:cNvPicPr>
            <a:picLocks noChangeAspect="1" noChangeArrowheads="1"/>
          </p:cNvPicPr>
          <p:nvPr/>
        </p:nvPicPr>
        <p:blipFill>
          <a:blip r:embed="rId19"/>
          <a:srcRect l="3371" t="10699" r="5791" b="6273"/>
          <a:stretch>
            <a:fillRect/>
          </a:stretch>
        </p:blipFill>
        <p:spPr bwMode="auto">
          <a:xfrm>
            <a:off x="34925" y="5572125"/>
            <a:ext cx="1303338" cy="952500"/>
          </a:xfrm>
          <a:prstGeom prst="rect">
            <a:avLst/>
          </a:prstGeom>
          <a:noFill/>
          <a:ln w="9525">
            <a:noFill/>
            <a:miter lim="800000"/>
            <a:headEnd/>
            <a:tailEnd/>
          </a:ln>
        </p:spPr>
      </p:pic>
      <p:sp>
        <p:nvSpPr>
          <p:cNvPr id="13334" name="Szövegdoboz 25"/>
          <p:cNvSpPr txBox="1">
            <a:spLocks noChangeArrowheads="1"/>
          </p:cNvSpPr>
          <p:nvPr/>
        </p:nvSpPr>
        <p:spPr bwMode="auto">
          <a:xfrm>
            <a:off x="1979613" y="2492375"/>
            <a:ext cx="6913562" cy="4278313"/>
          </a:xfrm>
          <a:prstGeom prst="rect">
            <a:avLst/>
          </a:prstGeom>
          <a:noFill/>
          <a:ln w="9525">
            <a:noFill/>
            <a:miter lim="800000"/>
            <a:headEnd/>
            <a:tailEnd/>
          </a:ln>
        </p:spPr>
        <p:txBody>
          <a:bodyPr>
            <a:spAutoFit/>
          </a:bodyPr>
          <a:lstStyle/>
          <a:p>
            <a:pPr algn="just"/>
            <a:r>
              <a:rPr lang="hu-HU" sz="1600">
                <a:solidFill>
                  <a:schemeClr val="bg1"/>
                </a:solidFill>
              </a:rPr>
              <a:t>A vonalszenzor a kamerákhoz hasonlóan pixeleket tartalmaz, azonban itt csak egyetlen sornyi pixel található.</a:t>
            </a:r>
          </a:p>
          <a:p>
            <a:pPr algn="just"/>
            <a:endParaRPr lang="hu-HU" sz="1600">
              <a:solidFill>
                <a:schemeClr val="bg1"/>
              </a:solidFill>
            </a:endParaRPr>
          </a:p>
          <a:p>
            <a:pPr algn="just"/>
            <a:r>
              <a:rPr lang="hu-HU" sz="1600">
                <a:solidFill>
                  <a:schemeClr val="bg1"/>
                </a:solidFill>
              </a:rPr>
              <a:t>A Leonar3Do vonalszenzoros pozíciódetektálásának köszönhetően nagyságrendekkel kevesebb pixel elegendő a pozíciódetektáláshoz.</a:t>
            </a:r>
          </a:p>
          <a:p>
            <a:pPr algn="just"/>
            <a:endParaRPr lang="hu-HU" sz="1600">
              <a:solidFill>
                <a:schemeClr val="bg1"/>
              </a:solidFill>
            </a:endParaRPr>
          </a:p>
          <a:p>
            <a:pPr algn="just"/>
            <a:r>
              <a:rPr lang="hu-HU" sz="1600">
                <a:solidFill>
                  <a:schemeClr val="bg1"/>
                </a:solidFill>
              </a:rPr>
              <a:t>A kevesebb pixelt sokkal sűrűbben lehet frissíteni, ami nagy sebességet, alacsony reakcióidőt tesz lehetővé.</a:t>
            </a:r>
          </a:p>
          <a:p>
            <a:pPr algn="just"/>
            <a:endParaRPr lang="hu-HU" sz="1600">
              <a:solidFill>
                <a:schemeClr val="bg1"/>
              </a:solidFill>
            </a:endParaRPr>
          </a:p>
          <a:p>
            <a:pPr algn="just"/>
            <a:r>
              <a:rPr lang="hu-HU" sz="1600">
                <a:solidFill>
                  <a:schemeClr val="bg1"/>
                </a:solidFill>
              </a:rPr>
              <a:t>Nincs szükség képfeldolgozásra. A pozíciódetektálás nagyságrendileg mindössze 1%-ot visz a processzoridőből.</a:t>
            </a:r>
          </a:p>
          <a:p>
            <a:pPr algn="just"/>
            <a:endParaRPr lang="hu-HU" sz="1600">
              <a:solidFill>
                <a:schemeClr val="bg1"/>
              </a:solidFill>
            </a:endParaRPr>
          </a:p>
          <a:p>
            <a:pPr algn="just"/>
            <a:r>
              <a:rPr lang="hu-HU" sz="1600">
                <a:solidFill>
                  <a:schemeClr val="bg1"/>
                </a:solidFill>
              </a:rPr>
              <a:t>A vonalszenzorok, illetve a hozzájuk tartozó elektronika előállítási költsége töredéke egy kamera CMOS, vagy CCD szenzoráénak.</a:t>
            </a:r>
          </a:p>
          <a:p>
            <a:pPr algn="just"/>
            <a:endParaRPr lang="hu-HU" sz="1600">
              <a:solidFill>
                <a:schemeClr val="bg1"/>
              </a:solidFill>
            </a:endParaRPr>
          </a:p>
          <a:p>
            <a:pPr algn="just"/>
            <a:r>
              <a:rPr lang="hu-HU" sz="1600" b="1">
                <a:solidFill>
                  <a:schemeClr val="bg1"/>
                </a:solidFill>
              </a:rPr>
              <a:t>A végeredmény: áttörés az értékhatáron, nagyságrendekkel költséghatékonyabb, gyors, precíz, megbízható pozíciódetektálás.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500" fill="hold"/>
                                        <p:tgtEl>
                                          <p:spTgt spid="17"/>
                                        </p:tgtEl>
                                        <p:attrNameLst>
                                          <p:attrName>fillcolor</p:attrName>
                                        </p:attrNameLst>
                                      </p:cBhvr>
                                      <p:to>
                                        <a:schemeClr val="bg1"/>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334"/>
                                        </p:tgtEl>
                                        <p:attrNameLst>
                                          <p:attrName>style.visibility</p:attrName>
                                        </p:attrNameLst>
                                      </p:cBhvr>
                                      <p:to>
                                        <p:strVal val="visible"/>
                                      </p:to>
                                    </p:set>
                                    <p:animEffect transition="in" filter="fade">
                                      <p:cBhvr>
                                        <p:cTn id="12" dur="500"/>
                                        <p:tgtEl>
                                          <p:spTgt spid="13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1835150" y="1341438"/>
            <a:ext cx="1728788" cy="523220"/>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Szoftver</a:t>
            </a:r>
          </a:p>
        </p:txBody>
      </p:sp>
      <p:pic>
        <p:nvPicPr>
          <p:cNvPr id="4107" name="Picture 11" descr="T:\3D for All\Kommunikáció\Termékbemutató\LeoDobozFotoComplett_v5_transparent - Copy.png">
            <a:hlinkClick r:id="rId3" action="ppaction://hlinksldjump"/>
          </p:cNvPr>
          <p:cNvPicPr>
            <a:picLocks noChangeAspect="1" noChangeArrowheads="1"/>
          </p:cNvPicPr>
          <p:nvPr/>
        </p:nvPicPr>
        <p:blipFill>
          <a:blip r:embed="rId4"/>
          <a:srcRect/>
          <a:stretch>
            <a:fillRect/>
          </a:stretch>
        </p:blipFill>
        <p:spPr bwMode="auto">
          <a:xfrm>
            <a:off x="204936" y="4221088"/>
            <a:ext cx="1107838" cy="1132301"/>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14340" name="Picture 4" descr="Michelangelo_wideV2"/>
          <p:cNvPicPr>
            <a:picLocks noChangeAspect="1" noChangeArrowheads="1"/>
          </p:cNvPicPr>
          <p:nvPr/>
        </p:nvPicPr>
        <p:blipFill>
          <a:blip r:embed="rId5"/>
          <a:srcRect/>
          <a:stretch>
            <a:fillRect/>
          </a:stretch>
        </p:blipFill>
        <p:spPr bwMode="auto">
          <a:xfrm>
            <a:off x="1692275" y="0"/>
            <a:ext cx="5761038" cy="806450"/>
          </a:xfrm>
          <a:prstGeom prst="rect">
            <a:avLst/>
          </a:prstGeom>
          <a:noFill/>
          <a:ln w="9525">
            <a:noFill/>
            <a:miter lim="800000"/>
            <a:headEnd/>
            <a:tailEnd/>
          </a:ln>
        </p:spPr>
      </p:pic>
      <p:pic>
        <p:nvPicPr>
          <p:cNvPr id="14341" name="Picture 29" descr="glasses_nocable">
            <a:hlinkClick r:id="rId6" action="ppaction://hlinksldjump"/>
          </p:cNvP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14342" name="Picture 31" descr="3sensors">
            <a:hlinkClick r:id="rId8" action="ppaction://hlinksldjump"/>
          </p:cNvPr>
          <p:cNvPicPr>
            <a:picLocks noChangeAspect="1" noChangeArrowheads="1"/>
          </p:cNvPicPr>
          <p:nvPr/>
        </p:nvPicPr>
        <p:blipFill>
          <a:blip r:embed="rId9"/>
          <a:srcRect/>
          <a:stretch>
            <a:fillRect/>
          </a:stretch>
        </p:blipFill>
        <p:spPr bwMode="auto">
          <a:xfrm>
            <a:off x="34925" y="3573463"/>
            <a:ext cx="1238250" cy="400050"/>
          </a:xfrm>
          <a:prstGeom prst="rect">
            <a:avLst/>
          </a:prstGeom>
          <a:noFill/>
          <a:ln w="9525">
            <a:noFill/>
            <a:miter lim="800000"/>
            <a:headEnd/>
            <a:tailEnd/>
          </a:ln>
        </p:spPr>
      </p:pic>
      <p:pic>
        <p:nvPicPr>
          <p:cNvPr id="14343" name="Picture 27" descr="bird1">
            <a:hlinkClick r:id="rId10" action="ppaction://hlinksldjump"/>
          </p:cNvPr>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sp>
        <p:nvSpPr>
          <p:cNvPr id="24" name="Szövegdoboz 23">
            <a:hlinkClick r:id="rId12"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25" name="Szövegdoboz 24">
            <a:hlinkClick r:id="rId13"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26" name="Szövegdoboz 25">
            <a:hlinkClick r:id="rId14"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27" name="Szövegdoboz 26">
            <a:hlinkClick r:id="rId15"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28" name="Egyenes összekötő 27"/>
          <p:cNvCxnSpPr/>
          <p:nvPr/>
        </p:nvCxnSpPr>
        <p:spPr>
          <a:xfrm>
            <a:off x="1331913" y="4797425"/>
            <a:ext cx="3603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Egyenes összekötő 28"/>
          <p:cNvCxnSpPr/>
          <p:nvPr/>
        </p:nvCxnSpPr>
        <p:spPr>
          <a:xfrm rot="16200000" flipV="1">
            <a:off x="-72231" y="3032919"/>
            <a:ext cx="3529012"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Ellipszis 29">
            <a:hlinkClick r:id="rId3"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1" name="Ellipszis 30">
            <a:hlinkClick r:id="rId16"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5" name="Ellipszis 34">
            <a:hlinkClick r:id="rId17" action="ppaction://hlinksldjump"/>
          </p:cNvPr>
          <p:cNvSpPr/>
          <p:nvPr/>
        </p:nvSpPr>
        <p:spPr>
          <a:xfrm>
            <a:off x="1475656" y="191683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6" name="Ellipszis 35">
            <a:hlinkClick r:id="rId18" action="ppaction://hlinksldjump"/>
          </p:cNvPr>
          <p:cNvSpPr/>
          <p:nvPr/>
        </p:nvSpPr>
        <p:spPr>
          <a:xfrm>
            <a:off x="1475656" y="2204864"/>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7" name="Ellipszis 36">
            <a:hlinkClick r:id="rId19" action="ppaction://hlinksldjump"/>
          </p:cNvPr>
          <p:cNvSpPr/>
          <p:nvPr/>
        </p:nvSpPr>
        <p:spPr>
          <a:xfrm>
            <a:off x="1475656" y="249289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8" name="Ellipszis 37">
            <a:hlinkClick r:id="rId20" action="ppaction://hlinksldjump"/>
          </p:cNvPr>
          <p:cNvSpPr/>
          <p:nvPr/>
        </p:nvSpPr>
        <p:spPr>
          <a:xfrm>
            <a:off x="1475656" y="278092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pic>
        <p:nvPicPr>
          <p:cNvPr id="39" name="Picture 11" descr="T:\3D for All\Kommunikáció\Termékbemutató\LeoDobozFotoComplett_v5_transparent - Copy.png"/>
          <p:cNvPicPr>
            <a:picLocks noChangeAspect="1" noChangeArrowheads="1"/>
          </p:cNvPicPr>
          <p:nvPr/>
        </p:nvPicPr>
        <p:blipFill>
          <a:blip r:embed="rId4"/>
          <a:srcRect/>
          <a:stretch>
            <a:fillRect/>
          </a:stretch>
        </p:blipFill>
        <p:spPr bwMode="auto">
          <a:xfrm rot="474846">
            <a:off x="7237413" y="1084263"/>
            <a:ext cx="1620837" cy="1655762"/>
          </a:xfrm>
          <a:prstGeom prst="rect">
            <a:avLst/>
          </a:prstGeom>
          <a:noFill/>
          <a:ln w="9525">
            <a:noFill/>
            <a:miter lim="800000"/>
            <a:headEnd/>
            <a:tailEnd/>
          </a:ln>
        </p:spPr>
      </p:pic>
      <p:pic>
        <p:nvPicPr>
          <p:cNvPr id="14369" name="Picture 14" descr="T:\3D for All\Kommunikáció\Termékbemutató\LeoDobozFotoComplett_v6_transparent.png">
            <a:hlinkClick r:id="rId21" action="ppaction://hlinksldjump"/>
          </p:cNvPr>
          <p:cNvPicPr>
            <a:picLocks noChangeAspect="1" noChangeArrowheads="1"/>
          </p:cNvPicPr>
          <p:nvPr/>
        </p:nvPicPr>
        <p:blipFill>
          <a:blip r:embed="rId22"/>
          <a:srcRect l="3371" t="10699" r="5791" b="6273"/>
          <a:stretch>
            <a:fillRect/>
          </a:stretch>
        </p:blipFill>
        <p:spPr bwMode="auto">
          <a:xfrm>
            <a:off x="34925" y="5572125"/>
            <a:ext cx="1303338" cy="952500"/>
          </a:xfrm>
          <a:prstGeom prst="rect">
            <a:avLst/>
          </a:prstGeom>
          <a:noFill/>
          <a:ln w="9525">
            <a:noFill/>
            <a:miter lim="800000"/>
            <a:headEnd/>
            <a:tailEnd/>
          </a:ln>
        </p:spPr>
      </p:pic>
      <p:sp>
        <p:nvSpPr>
          <p:cNvPr id="33" name="Text Box 5"/>
          <p:cNvSpPr txBox="1">
            <a:spLocks noChangeArrowheads="1"/>
          </p:cNvSpPr>
          <p:nvPr/>
        </p:nvSpPr>
        <p:spPr bwMode="auto">
          <a:xfrm>
            <a:off x="2411413" y="1916113"/>
            <a:ext cx="4321175" cy="400110"/>
          </a:xfrm>
          <a:prstGeom prst="rect">
            <a:avLst/>
          </a:prstGeom>
          <a:solidFill>
            <a:schemeClr val="tx1"/>
          </a:solidFill>
          <a:ln w="9525">
            <a:noFill/>
            <a:miter lim="800000"/>
            <a:headEnd/>
            <a:tailEnd/>
          </a:ln>
        </p:spPr>
        <p:txBody>
          <a:bodyPr>
            <a:spAutoFit/>
          </a:bodyPr>
          <a:lstStyle/>
          <a:p>
            <a:pPr algn="ctr">
              <a:spcBef>
                <a:spcPct val="50000"/>
              </a:spcBef>
            </a:pPr>
            <a:r>
              <a:rPr lang="hu-HU" sz="2000" dirty="0">
                <a:solidFill>
                  <a:schemeClr val="bg1"/>
                </a:solidFill>
              </a:rPr>
              <a:t>A Leonar3Do platform</a:t>
            </a:r>
          </a:p>
        </p:txBody>
      </p:sp>
      <p:pic>
        <p:nvPicPr>
          <p:cNvPr id="34" name="Picture 2" descr="T:\3D for All\weblap\Leonar3Do structure EN.png"/>
          <p:cNvPicPr>
            <a:picLocks noChangeAspect="1" noChangeArrowheads="1"/>
          </p:cNvPicPr>
          <p:nvPr/>
        </p:nvPicPr>
        <p:blipFill>
          <a:blip r:embed="rId23"/>
          <a:srcRect/>
          <a:stretch>
            <a:fillRect/>
          </a:stretch>
        </p:blipFill>
        <p:spPr bwMode="auto">
          <a:xfrm>
            <a:off x="1979613" y="3290888"/>
            <a:ext cx="6840537" cy="3451225"/>
          </a:xfrm>
          <a:prstGeom prst="rect">
            <a:avLst/>
          </a:prstGeom>
          <a:noFill/>
          <a:ln w="9525">
            <a:noFill/>
            <a:miter lim="800000"/>
            <a:headEnd/>
            <a:tailEnd/>
          </a:ln>
        </p:spPr>
      </p:pic>
      <p:sp>
        <p:nvSpPr>
          <p:cNvPr id="40" name="Szövegdoboz 7"/>
          <p:cNvSpPr txBox="1">
            <a:spLocks noChangeArrowheads="1"/>
          </p:cNvSpPr>
          <p:nvPr/>
        </p:nvSpPr>
        <p:spPr bwMode="auto">
          <a:xfrm>
            <a:off x="1763713" y="2330450"/>
            <a:ext cx="5329237" cy="954088"/>
          </a:xfrm>
          <a:prstGeom prst="rect">
            <a:avLst/>
          </a:prstGeom>
          <a:noFill/>
          <a:ln w="9525">
            <a:noFill/>
            <a:miter lim="800000"/>
            <a:headEnd/>
            <a:tailEnd/>
          </a:ln>
        </p:spPr>
        <p:txBody>
          <a:bodyPr>
            <a:spAutoFit/>
          </a:bodyPr>
          <a:lstStyle/>
          <a:p>
            <a:pPr algn="just"/>
            <a:r>
              <a:rPr lang="hu-HU" sz="1400" dirty="0">
                <a:solidFill>
                  <a:schemeClr val="bg1"/>
                </a:solidFill>
              </a:rPr>
              <a:t>A Leonar3Do szoftverfejlesztői csomag (SDK) lehetőséget nyújt bármilyen szoftveralkalmazás elkészítésére, illesztésére Leonar3Do a platformjához. A fejlesztéshez csupán alapvető programozási és </a:t>
            </a:r>
            <a:r>
              <a:rPr lang="hu-HU" sz="1400" dirty="0" err="1">
                <a:solidFill>
                  <a:schemeClr val="bg1"/>
                </a:solidFill>
              </a:rPr>
              <a:t>OpenGL-ismeretek</a:t>
            </a:r>
            <a:r>
              <a:rPr lang="hu-HU" sz="1400" dirty="0">
                <a:solidFill>
                  <a:schemeClr val="bg1"/>
                </a:solidFill>
              </a:rPr>
              <a:t> szükségesek.</a:t>
            </a:r>
            <a:endParaRPr lang="en-US" sz="14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1000"/>
                                        <p:tgtEl>
                                          <p:spTgt spid="11266"/>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200"/>
                                        <p:tgtEl>
                                          <p:spTgt spid="28"/>
                                        </p:tgtEl>
                                      </p:cBhvr>
                                    </p:animEffect>
                                  </p:childTnLst>
                                </p:cTn>
                              </p:par>
                            </p:childTnLst>
                          </p:cTn>
                        </p:par>
                        <p:par>
                          <p:cTn id="15" fill="hold">
                            <p:stCondLst>
                              <p:cond delay="1200"/>
                            </p:stCondLst>
                            <p:childTnLst>
                              <p:par>
                                <p:cTn id="16" presetID="22" presetClass="entr" presetSubtype="4"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par>
                          <p:cTn id="19" fill="hold">
                            <p:stCondLst>
                              <p:cond delay="1700"/>
                            </p:stCondLst>
                            <p:childTnLst>
                              <p:par>
                                <p:cTn id="20" presetID="53" presetClass="entr" presetSubtype="0"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200" fill="hold"/>
                                        <p:tgtEl>
                                          <p:spTgt spid="30"/>
                                        </p:tgtEl>
                                        <p:attrNameLst>
                                          <p:attrName>ppt_w</p:attrName>
                                        </p:attrNameLst>
                                      </p:cBhvr>
                                      <p:tavLst>
                                        <p:tav tm="0">
                                          <p:val>
                                            <p:fltVal val="0"/>
                                          </p:val>
                                        </p:tav>
                                        <p:tav tm="100000">
                                          <p:val>
                                            <p:strVal val="#ppt_w"/>
                                          </p:val>
                                        </p:tav>
                                      </p:tavLst>
                                    </p:anim>
                                    <p:anim calcmode="lin" valueType="num">
                                      <p:cBhvr>
                                        <p:cTn id="23" dur="200" fill="hold"/>
                                        <p:tgtEl>
                                          <p:spTgt spid="30"/>
                                        </p:tgtEl>
                                        <p:attrNameLst>
                                          <p:attrName>ppt_h</p:attrName>
                                        </p:attrNameLst>
                                      </p:cBhvr>
                                      <p:tavLst>
                                        <p:tav tm="0">
                                          <p:val>
                                            <p:fltVal val="0"/>
                                          </p:val>
                                        </p:tav>
                                        <p:tav tm="100000">
                                          <p:val>
                                            <p:strVal val="#ppt_h"/>
                                          </p:val>
                                        </p:tav>
                                      </p:tavLst>
                                    </p:anim>
                                    <p:animEffect transition="in" filter="fade">
                                      <p:cBhvr>
                                        <p:cTn id="24" dur="200"/>
                                        <p:tgtEl>
                                          <p:spTgt spid="30"/>
                                        </p:tgtEl>
                                      </p:cBhvr>
                                    </p:animEffect>
                                  </p:childTnLst>
                                </p:cTn>
                              </p:par>
                            </p:childTnLst>
                          </p:cTn>
                        </p:par>
                        <p:par>
                          <p:cTn id="25" fill="hold">
                            <p:stCondLst>
                              <p:cond delay="1900"/>
                            </p:stCondLst>
                            <p:childTnLst>
                              <p:par>
                                <p:cTn id="26" presetID="53"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200" fill="hold"/>
                                        <p:tgtEl>
                                          <p:spTgt spid="31"/>
                                        </p:tgtEl>
                                        <p:attrNameLst>
                                          <p:attrName>ppt_w</p:attrName>
                                        </p:attrNameLst>
                                      </p:cBhvr>
                                      <p:tavLst>
                                        <p:tav tm="0">
                                          <p:val>
                                            <p:fltVal val="0"/>
                                          </p:val>
                                        </p:tav>
                                        <p:tav tm="100000">
                                          <p:val>
                                            <p:strVal val="#ppt_w"/>
                                          </p:val>
                                        </p:tav>
                                      </p:tavLst>
                                    </p:anim>
                                    <p:anim calcmode="lin" valueType="num">
                                      <p:cBhvr>
                                        <p:cTn id="29" dur="200" fill="hold"/>
                                        <p:tgtEl>
                                          <p:spTgt spid="31"/>
                                        </p:tgtEl>
                                        <p:attrNameLst>
                                          <p:attrName>ppt_h</p:attrName>
                                        </p:attrNameLst>
                                      </p:cBhvr>
                                      <p:tavLst>
                                        <p:tav tm="0">
                                          <p:val>
                                            <p:fltVal val="0"/>
                                          </p:val>
                                        </p:tav>
                                        <p:tav tm="100000">
                                          <p:val>
                                            <p:strVal val="#ppt_h"/>
                                          </p:val>
                                        </p:tav>
                                      </p:tavLst>
                                    </p:anim>
                                    <p:animEffect transition="in" filter="fade">
                                      <p:cBhvr>
                                        <p:cTn id="30" dur="200"/>
                                        <p:tgtEl>
                                          <p:spTgt spid="31"/>
                                        </p:tgtEl>
                                      </p:cBhvr>
                                    </p:animEffect>
                                  </p:childTnLst>
                                </p:cTn>
                              </p:par>
                            </p:childTnLst>
                          </p:cTn>
                        </p:par>
                        <p:par>
                          <p:cTn id="31" fill="hold">
                            <p:stCondLst>
                              <p:cond delay="2100"/>
                            </p:stCondLst>
                            <p:childTnLst>
                              <p:par>
                                <p:cTn id="32" presetID="53" presetClass="entr" presetSubtype="0"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200" fill="hold"/>
                                        <p:tgtEl>
                                          <p:spTgt spid="35"/>
                                        </p:tgtEl>
                                        <p:attrNameLst>
                                          <p:attrName>ppt_w</p:attrName>
                                        </p:attrNameLst>
                                      </p:cBhvr>
                                      <p:tavLst>
                                        <p:tav tm="0">
                                          <p:val>
                                            <p:fltVal val="0"/>
                                          </p:val>
                                        </p:tav>
                                        <p:tav tm="100000">
                                          <p:val>
                                            <p:strVal val="#ppt_w"/>
                                          </p:val>
                                        </p:tav>
                                      </p:tavLst>
                                    </p:anim>
                                    <p:anim calcmode="lin" valueType="num">
                                      <p:cBhvr>
                                        <p:cTn id="35" dur="200" fill="hold"/>
                                        <p:tgtEl>
                                          <p:spTgt spid="35"/>
                                        </p:tgtEl>
                                        <p:attrNameLst>
                                          <p:attrName>ppt_h</p:attrName>
                                        </p:attrNameLst>
                                      </p:cBhvr>
                                      <p:tavLst>
                                        <p:tav tm="0">
                                          <p:val>
                                            <p:fltVal val="0"/>
                                          </p:val>
                                        </p:tav>
                                        <p:tav tm="100000">
                                          <p:val>
                                            <p:strVal val="#ppt_h"/>
                                          </p:val>
                                        </p:tav>
                                      </p:tavLst>
                                    </p:anim>
                                    <p:animEffect transition="in" filter="fade">
                                      <p:cBhvr>
                                        <p:cTn id="36" dur="200"/>
                                        <p:tgtEl>
                                          <p:spTgt spid="35"/>
                                        </p:tgtEl>
                                      </p:cBhvr>
                                    </p:animEffect>
                                  </p:childTnLst>
                                </p:cTn>
                              </p:par>
                            </p:childTnLst>
                          </p:cTn>
                        </p:par>
                        <p:par>
                          <p:cTn id="37" fill="hold">
                            <p:stCondLst>
                              <p:cond delay="2300"/>
                            </p:stCondLst>
                            <p:childTnLst>
                              <p:par>
                                <p:cTn id="38" presetID="53" presetClass="entr" presetSubtype="0"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200" fill="hold"/>
                                        <p:tgtEl>
                                          <p:spTgt spid="36"/>
                                        </p:tgtEl>
                                        <p:attrNameLst>
                                          <p:attrName>ppt_w</p:attrName>
                                        </p:attrNameLst>
                                      </p:cBhvr>
                                      <p:tavLst>
                                        <p:tav tm="0">
                                          <p:val>
                                            <p:fltVal val="0"/>
                                          </p:val>
                                        </p:tav>
                                        <p:tav tm="100000">
                                          <p:val>
                                            <p:strVal val="#ppt_w"/>
                                          </p:val>
                                        </p:tav>
                                      </p:tavLst>
                                    </p:anim>
                                    <p:anim calcmode="lin" valueType="num">
                                      <p:cBhvr>
                                        <p:cTn id="41" dur="200" fill="hold"/>
                                        <p:tgtEl>
                                          <p:spTgt spid="36"/>
                                        </p:tgtEl>
                                        <p:attrNameLst>
                                          <p:attrName>ppt_h</p:attrName>
                                        </p:attrNameLst>
                                      </p:cBhvr>
                                      <p:tavLst>
                                        <p:tav tm="0">
                                          <p:val>
                                            <p:fltVal val="0"/>
                                          </p:val>
                                        </p:tav>
                                        <p:tav tm="100000">
                                          <p:val>
                                            <p:strVal val="#ppt_h"/>
                                          </p:val>
                                        </p:tav>
                                      </p:tavLst>
                                    </p:anim>
                                    <p:animEffect transition="in" filter="fade">
                                      <p:cBhvr>
                                        <p:cTn id="42" dur="200"/>
                                        <p:tgtEl>
                                          <p:spTgt spid="36"/>
                                        </p:tgtEl>
                                      </p:cBhvr>
                                    </p:animEffect>
                                  </p:childTnLst>
                                </p:cTn>
                              </p:par>
                            </p:childTnLst>
                          </p:cTn>
                        </p:par>
                        <p:par>
                          <p:cTn id="43" fill="hold">
                            <p:stCondLst>
                              <p:cond delay="2500"/>
                            </p:stCondLst>
                            <p:childTnLst>
                              <p:par>
                                <p:cTn id="44" presetID="53"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200" fill="hold"/>
                                        <p:tgtEl>
                                          <p:spTgt spid="37"/>
                                        </p:tgtEl>
                                        <p:attrNameLst>
                                          <p:attrName>ppt_w</p:attrName>
                                        </p:attrNameLst>
                                      </p:cBhvr>
                                      <p:tavLst>
                                        <p:tav tm="0">
                                          <p:val>
                                            <p:fltVal val="0"/>
                                          </p:val>
                                        </p:tav>
                                        <p:tav tm="100000">
                                          <p:val>
                                            <p:strVal val="#ppt_w"/>
                                          </p:val>
                                        </p:tav>
                                      </p:tavLst>
                                    </p:anim>
                                    <p:anim calcmode="lin" valueType="num">
                                      <p:cBhvr>
                                        <p:cTn id="47" dur="200" fill="hold"/>
                                        <p:tgtEl>
                                          <p:spTgt spid="37"/>
                                        </p:tgtEl>
                                        <p:attrNameLst>
                                          <p:attrName>ppt_h</p:attrName>
                                        </p:attrNameLst>
                                      </p:cBhvr>
                                      <p:tavLst>
                                        <p:tav tm="0">
                                          <p:val>
                                            <p:fltVal val="0"/>
                                          </p:val>
                                        </p:tav>
                                        <p:tav tm="100000">
                                          <p:val>
                                            <p:strVal val="#ppt_h"/>
                                          </p:val>
                                        </p:tav>
                                      </p:tavLst>
                                    </p:anim>
                                    <p:animEffect transition="in" filter="fade">
                                      <p:cBhvr>
                                        <p:cTn id="48" dur="200"/>
                                        <p:tgtEl>
                                          <p:spTgt spid="37"/>
                                        </p:tgtEl>
                                      </p:cBhvr>
                                    </p:animEffect>
                                  </p:childTnLst>
                                </p:cTn>
                              </p:par>
                            </p:childTnLst>
                          </p:cTn>
                        </p:par>
                        <p:par>
                          <p:cTn id="49" fill="hold">
                            <p:stCondLst>
                              <p:cond delay="2700"/>
                            </p:stCondLst>
                            <p:childTnLst>
                              <p:par>
                                <p:cTn id="50" presetID="53" presetClass="entr" presetSubtype="0"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200" fill="hold"/>
                                        <p:tgtEl>
                                          <p:spTgt spid="38"/>
                                        </p:tgtEl>
                                        <p:attrNameLst>
                                          <p:attrName>ppt_w</p:attrName>
                                        </p:attrNameLst>
                                      </p:cBhvr>
                                      <p:tavLst>
                                        <p:tav tm="0">
                                          <p:val>
                                            <p:fltVal val="0"/>
                                          </p:val>
                                        </p:tav>
                                        <p:tav tm="100000">
                                          <p:val>
                                            <p:strVal val="#ppt_w"/>
                                          </p:val>
                                        </p:tav>
                                      </p:tavLst>
                                    </p:anim>
                                    <p:anim calcmode="lin" valueType="num">
                                      <p:cBhvr>
                                        <p:cTn id="53" dur="200" fill="hold"/>
                                        <p:tgtEl>
                                          <p:spTgt spid="38"/>
                                        </p:tgtEl>
                                        <p:attrNameLst>
                                          <p:attrName>ppt_h</p:attrName>
                                        </p:attrNameLst>
                                      </p:cBhvr>
                                      <p:tavLst>
                                        <p:tav tm="0">
                                          <p:val>
                                            <p:fltVal val="0"/>
                                          </p:val>
                                        </p:tav>
                                        <p:tav tm="100000">
                                          <p:val>
                                            <p:strVal val="#ppt_h"/>
                                          </p:val>
                                        </p:tav>
                                      </p:tavLst>
                                    </p:anim>
                                    <p:animEffect transition="in" filter="fade">
                                      <p:cBhvr>
                                        <p:cTn id="54" dur="200"/>
                                        <p:tgtEl>
                                          <p:spTgt spid="38"/>
                                        </p:tgtEl>
                                      </p:cBhvr>
                                    </p:animEffect>
                                  </p:childTnLst>
                                </p:cTn>
                              </p:par>
                            </p:childTnLst>
                          </p:cTn>
                        </p:par>
                        <p:par>
                          <p:cTn id="55" fill="hold">
                            <p:stCondLst>
                              <p:cond delay="2900"/>
                            </p:stCondLst>
                            <p:childTnLst>
                              <p:par>
                                <p:cTn id="56" presetID="1" presetClass="emph" presetSubtype="2" fill="hold" nodeType="afterEffect">
                                  <p:stCondLst>
                                    <p:cond delay="0"/>
                                  </p:stCondLst>
                                  <p:childTnLst>
                                    <p:animClr clrSpc="rgb" dir="cw">
                                      <p:cBhvr>
                                        <p:cTn id="57" dur="500" fill="hold"/>
                                        <p:tgtEl>
                                          <p:spTgt spid="30"/>
                                        </p:tgtEl>
                                        <p:attrNameLst>
                                          <p:attrName>fillcolor</p:attrName>
                                        </p:attrNameLst>
                                      </p:cBhvr>
                                      <p:to>
                                        <a:schemeClr val="bg1"/>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childTnLst>
                          </p:cTn>
                        </p:par>
                        <p:par>
                          <p:cTn id="60" fill="hold">
                            <p:stCondLst>
                              <p:cond delay="3400"/>
                            </p:stCondLst>
                            <p:childTnLst>
                              <p:par>
                                <p:cTn id="61" presetID="10"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par>
                                <p:cTn id="67" presetID="10"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30" grpId="0" animBg="1"/>
      <p:bldP spid="31" grpId="0" animBg="1"/>
      <p:bldP spid="35" grpId="0" animBg="1"/>
      <p:bldP spid="36" grpId="0" animBg="1"/>
      <p:bldP spid="37" grpId="0" animBg="1"/>
      <p:bldP spid="38" grpId="0" animBg="1"/>
      <p:bldP spid="33"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1835150" y="1341438"/>
            <a:ext cx="1728788" cy="523220"/>
          </a:xfrm>
          <a:prstGeom prst="rect">
            <a:avLst/>
          </a:prstGeom>
          <a:solidFill>
            <a:schemeClr val="tx1"/>
          </a:solidFill>
          <a:ln w="9525">
            <a:noFill/>
            <a:miter lim="800000"/>
            <a:headEnd/>
            <a:tailEnd/>
          </a:ln>
        </p:spPr>
        <p:txBody>
          <a:bodyPr>
            <a:spAutoFit/>
          </a:bodyPr>
          <a:lstStyle/>
          <a:p>
            <a:pPr>
              <a:spcBef>
                <a:spcPct val="50000"/>
              </a:spcBef>
            </a:pPr>
            <a:r>
              <a:rPr lang="hu-HU" sz="2800" dirty="0">
                <a:solidFill>
                  <a:schemeClr val="bg1"/>
                </a:solidFill>
              </a:rPr>
              <a:t>Szoftver</a:t>
            </a:r>
          </a:p>
        </p:txBody>
      </p:sp>
      <p:pic>
        <p:nvPicPr>
          <p:cNvPr id="4107" name="Picture 11" descr="T:\3D for All\Kommunikáció\Termékbemutató\LeoDobozFotoComplett_v5_transparent - Copy.png">
            <a:hlinkClick r:id="rId5" action="ppaction://hlinksldjump"/>
          </p:cNvPr>
          <p:cNvPicPr>
            <a:picLocks noChangeAspect="1" noChangeArrowheads="1"/>
          </p:cNvPicPr>
          <p:nvPr/>
        </p:nvPicPr>
        <p:blipFill>
          <a:blip r:embed="rId6"/>
          <a:srcRect/>
          <a:stretch>
            <a:fillRect/>
          </a:stretch>
        </p:blipFill>
        <p:spPr bwMode="auto">
          <a:xfrm>
            <a:off x="204936" y="4221088"/>
            <a:ext cx="1107838" cy="1132301"/>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15364" name="Picture 4" descr="Michelangelo_wideV2"/>
          <p:cNvPicPr>
            <a:picLocks noChangeAspect="1" noChangeArrowheads="1"/>
          </p:cNvPicPr>
          <p:nvPr/>
        </p:nvPicPr>
        <p:blipFill>
          <a:blip r:embed="rId7"/>
          <a:srcRect/>
          <a:stretch>
            <a:fillRect/>
          </a:stretch>
        </p:blipFill>
        <p:spPr bwMode="auto">
          <a:xfrm>
            <a:off x="1692275" y="0"/>
            <a:ext cx="5761038" cy="806450"/>
          </a:xfrm>
          <a:prstGeom prst="rect">
            <a:avLst/>
          </a:prstGeom>
          <a:noFill/>
          <a:ln w="9525">
            <a:noFill/>
            <a:miter lim="800000"/>
            <a:headEnd/>
            <a:tailEnd/>
          </a:ln>
        </p:spPr>
      </p:pic>
      <p:pic>
        <p:nvPicPr>
          <p:cNvPr id="15365" name="Picture 29" descr="glasses_nocable">
            <a:hlinkClick r:id="rId8" action="ppaction://hlinksldjump"/>
          </p:cNvPr>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15366" name="Picture 31" descr="3sensors">
            <a:hlinkClick r:id="rId10" action="ppaction://hlinksldjump"/>
          </p:cNvPr>
          <p:cNvPicPr>
            <a:picLocks noChangeAspect="1" noChangeArrowheads="1"/>
          </p:cNvPicPr>
          <p:nvPr/>
        </p:nvPicPr>
        <p:blipFill>
          <a:blip r:embed="rId11"/>
          <a:srcRect/>
          <a:stretch>
            <a:fillRect/>
          </a:stretch>
        </p:blipFill>
        <p:spPr bwMode="auto">
          <a:xfrm>
            <a:off x="34925" y="3573463"/>
            <a:ext cx="1238250" cy="400050"/>
          </a:xfrm>
          <a:prstGeom prst="rect">
            <a:avLst/>
          </a:prstGeom>
          <a:noFill/>
          <a:ln w="9525">
            <a:noFill/>
            <a:miter lim="800000"/>
            <a:headEnd/>
            <a:tailEnd/>
          </a:ln>
        </p:spPr>
      </p:pic>
      <p:pic>
        <p:nvPicPr>
          <p:cNvPr id="15367" name="Picture 27" descr="bird1">
            <a:hlinkClick r:id="rId12" action="ppaction://hlinksldjump"/>
          </p:cNvPr>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sp>
        <p:nvSpPr>
          <p:cNvPr id="24" name="Szövegdoboz 23">
            <a:hlinkClick r:id="rId14"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25" name="Szövegdoboz 24">
            <a:hlinkClick r:id="rId15"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26" name="Szövegdoboz 25">
            <a:hlinkClick r:id="rId16"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27" name="Szövegdoboz 26">
            <a:hlinkClick r:id="rId17"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28" name="Egyenes összekötő 27"/>
          <p:cNvCxnSpPr/>
          <p:nvPr/>
        </p:nvCxnSpPr>
        <p:spPr>
          <a:xfrm>
            <a:off x="1331913" y="4797425"/>
            <a:ext cx="3603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Egyenes összekötő 28"/>
          <p:cNvCxnSpPr/>
          <p:nvPr/>
        </p:nvCxnSpPr>
        <p:spPr>
          <a:xfrm rot="16200000" flipV="1">
            <a:off x="-72231" y="3032919"/>
            <a:ext cx="3529012"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Ellipszis 29">
            <a:hlinkClick r:id="rId5"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1" name="Ellipszis 30">
            <a:hlinkClick r:id="rId18"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5" name="Ellipszis 34">
            <a:hlinkClick r:id="rId19" action="ppaction://hlinksldjump"/>
          </p:cNvPr>
          <p:cNvSpPr/>
          <p:nvPr/>
        </p:nvSpPr>
        <p:spPr>
          <a:xfrm>
            <a:off x="1475656" y="191683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6" name="Ellipszis 35">
            <a:hlinkClick r:id="rId20" action="ppaction://hlinksldjump"/>
          </p:cNvPr>
          <p:cNvSpPr/>
          <p:nvPr/>
        </p:nvSpPr>
        <p:spPr>
          <a:xfrm>
            <a:off x="1475656" y="2204864"/>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7" name="Ellipszis 36">
            <a:hlinkClick r:id="rId21" action="ppaction://hlinksldjump"/>
          </p:cNvPr>
          <p:cNvSpPr/>
          <p:nvPr/>
        </p:nvSpPr>
        <p:spPr>
          <a:xfrm>
            <a:off x="1475656" y="249289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8" name="Ellipszis 37">
            <a:hlinkClick r:id="rId22" action="ppaction://hlinksldjump"/>
          </p:cNvPr>
          <p:cNvSpPr/>
          <p:nvPr/>
        </p:nvSpPr>
        <p:spPr>
          <a:xfrm>
            <a:off x="1475656" y="278092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pic>
        <p:nvPicPr>
          <p:cNvPr id="15392" name="Picture 11" descr="T:\3D for All\Kommunikáció\Termékbemutató\LeoDobozFotoComplett_v5_transparent - Copy.png"/>
          <p:cNvPicPr>
            <a:picLocks noChangeAspect="1" noChangeArrowheads="1"/>
          </p:cNvPicPr>
          <p:nvPr/>
        </p:nvPicPr>
        <p:blipFill>
          <a:blip r:embed="rId6"/>
          <a:srcRect/>
          <a:stretch>
            <a:fillRect/>
          </a:stretch>
        </p:blipFill>
        <p:spPr bwMode="auto">
          <a:xfrm rot="474846">
            <a:off x="7237413" y="1084263"/>
            <a:ext cx="1620837" cy="1655762"/>
          </a:xfrm>
          <a:prstGeom prst="rect">
            <a:avLst/>
          </a:prstGeom>
          <a:noFill/>
          <a:ln w="9525">
            <a:noFill/>
            <a:miter lim="800000"/>
            <a:headEnd/>
            <a:tailEnd/>
          </a:ln>
        </p:spPr>
      </p:pic>
      <p:pic>
        <p:nvPicPr>
          <p:cNvPr id="15393" name="Picture 14" descr="T:\3D for All\Kommunikáció\Termékbemutató\LeoDobozFotoComplett_v6_transparent.png">
            <a:hlinkClick r:id="rId23" action="ppaction://hlinksldjump"/>
          </p:cNvPr>
          <p:cNvPicPr>
            <a:picLocks noChangeAspect="1" noChangeArrowheads="1"/>
          </p:cNvPicPr>
          <p:nvPr/>
        </p:nvPicPr>
        <p:blipFill>
          <a:blip r:embed="rId24"/>
          <a:srcRect l="3371" t="10699" r="5791" b="6273"/>
          <a:stretch>
            <a:fillRect/>
          </a:stretch>
        </p:blipFill>
        <p:spPr bwMode="auto">
          <a:xfrm>
            <a:off x="34925" y="5572125"/>
            <a:ext cx="1303338" cy="952500"/>
          </a:xfrm>
          <a:prstGeom prst="rect">
            <a:avLst/>
          </a:prstGeom>
          <a:noFill/>
          <a:ln w="9525">
            <a:noFill/>
            <a:miter lim="800000"/>
            <a:headEnd/>
            <a:tailEnd/>
          </a:ln>
        </p:spPr>
      </p:pic>
      <p:sp>
        <p:nvSpPr>
          <p:cNvPr id="40" name="Text Box 5"/>
          <p:cNvSpPr txBox="1">
            <a:spLocks noChangeArrowheads="1"/>
          </p:cNvSpPr>
          <p:nvPr/>
        </p:nvSpPr>
        <p:spPr bwMode="auto">
          <a:xfrm>
            <a:off x="2411413" y="1916113"/>
            <a:ext cx="4321175" cy="400050"/>
          </a:xfrm>
          <a:prstGeom prst="rect">
            <a:avLst/>
          </a:prstGeom>
          <a:solidFill>
            <a:schemeClr val="tx1"/>
          </a:solidFill>
          <a:ln w="9525">
            <a:noFill/>
            <a:miter lim="800000"/>
            <a:headEnd/>
            <a:tailEnd/>
          </a:ln>
        </p:spPr>
        <p:txBody>
          <a:bodyPr>
            <a:spAutoFit/>
          </a:bodyPr>
          <a:lstStyle/>
          <a:p>
            <a:pPr algn="ctr">
              <a:spcBef>
                <a:spcPct val="50000"/>
              </a:spcBef>
            </a:pPr>
            <a:r>
              <a:rPr lang="hu-HU" sz="2000">
                <a:solidFill>
                  <a:schemeClr val="bg1"/>
                </a:solidFill>
              </a:rPr>
              <a:t>LeoWorld</a:t>
            </a:r>
          </a:p>
        </p:txBody>
      </p:sp>
      <p:sp>
        <p:nvSpPr>
          <p:cNvPr id="15395" name="Szövegdoboz 22"/>
          <p:cNvSpPr txBox="1">
            <a:spLocks noChangeArrowheads="1"/>
          </p:cNvSpPr>
          <p:nvPr/>
        </p:nvSpPr>
        <p:spPr bwMode="auto">
          <a:xfrm>
            <a:off x="1763713" y="2763838"/>
            <a:ext cx="7056437" cy="1385887"/>
          </a:xfrm>
          <a:prstGeom prst="rect">
            <a:avLst/>
          </a:prstGeom>
          <a:noFill/>
          <a:ln w="9525">
            <a:noFill/>
            <a:miter lim="800000"/>
            <a:headEnd/>
            <a:tailEnd/>
          </a:ln>
        </p:spPr>
        <p:txBody>
          <a:bodyPr>
            <a:spAutoFit/>
          </a:bodyPr>
          <a:lstStyle/>
          <a:p>
            <a:pPr algn="just"/>
            <a:r>
              <a:rPr lang="en-US" sz="1400" dirty="0" err="1">
                <a:solidFill>
                  <a:schemeClr val="bg1"/>
                </a:solidFill>
              </a:rPr>
              <a:t>LeoWorld</a:t>
            </a:r>
            <a:r>
              <a:rPr lang="en-US" sz="1400" dirty="0">
                <a:solidFill>
                  <a:schemeClr val="bg1"/>
                </a:solidFill>
              </a:rPr>
              <a:t> is a unique 3D VR </a:t>
            </a:r>
            <a:r>
              <a:rPr lang="en-US" sz="1400" dirty="0" err="1">
                <a:solidFill>
                  <a:schemeClr val="bg1"/>
                </a:solidFill>
              </a:rPr>
              <a:t>modelling</a:t>
            </a:r>
            <a:r>
              <a:rPr lang="en-US" sz="1400" dirty="0">
                <a:solidFill>
                  <a:schemeClr val="bg1"/>
                </a:solidFill>
              </a:rPr>
              <a:t> and animation software. The worlds first real-time polygon optimization </a:t>
            </a:r>
            <a:r>
              <a:rPr lang="en-US" sz="1400" dirty="0" err="1">
                <a:solidFill>
                  <a:schemeClr val="bg1"/>
                </a:solidFill>
              </a:rPr>
              <a:t>algorythm</a:t>
            </a:r>
            <a:r>
              <a:rPr lang="en-US" sz="1400" dirty="0">
                <a:solidFill>
                  <a:schemeClr val="bg1"/>
                </a:solidFill>
              </a:rPr>
              <a:t> lets you easily shape any form with a speed never experienced before, color in 3D, change the lighting in real time, give physical attributes to virtual objects (changeable mass, gravity, </a:t>
            </a:r>
            <a:r>
              <a:rPr lang="en-US" sz="1400" dirty="0" err="1">
                <a:solidFill>
                  <a:schemeClr val="bg1"/>
                </a:solidFill>
              </a:rPr>
              <a:t>impectability</a:t>
            </a:r>
            <a:r>
              <a:rPr lang="en-US" sz="1400" dirty="0">
                <a:solidFill>
                  <a:schemeClr val="bg1"/>
                </a:solidFill>
              </a:rPr>
              <a:t>, rebounding etc.), create 3D animations, and export them into a video format. You can even create the game world of your own using reserved and free-formed objects and real time physics.</a:t>
            </a:r>
          </a:p>
        </p:txBody>
      </p:sp>
      <p:pic>
        <p:nvPicPr>
          <p:cNvPr id="32" name="Polygon_optimization.wmv">
            <a:hlinkClick r:id="" action="ppaction://media"/>
          </p:cNvPr>
          <p:cNvPicPr>
            <a:picLocks noRot="1" noChangeAspect="1"/>
          </p:cNvPicPr>
          <p:nvPr>
            <a:videoFile r:link="rId1"/>
          </p:nvPr>
        </p:nvPicPr>
        <p:blipFill>
          <a:blip r:embed="rId25"/>
          <a:srcRect/>
          <a:stretch>
            <a:fillRect/>
          </a:stretch>
        </p:blipFill>
        <p:spPr bwMode="auto">
          <a:xfrm>
            <a:off x="1979613" y="4833938"/>
            <a:ext cx="3238500" cy="1835150"/>
          </a:xfrm>
          <a:prstGeom prst="rect">
            <a:avLst/>
          </a:prstGeom>
          <a:noFill/>
          <a:ln w="19050">
            <a:solidFill>
              <a:srgbClr val="0070C0"/>
            </a:solidFill>
            <a:miter lim="800000"/>
            <a:headEnd/>
            <a:tailEnd/>
          </a:ln>
        </p:spPr>
      </p:pic>
      <p:sp>
        <p:nvSpPr>
          <p:cNvPr id="15397" name="Szövegdoboz 32"/>
          <p:cNvSpPr txBox="1">
            <a:spLocks noChangeArrowheads="1"/>
          </p:cNvSpPr>
          <p:nvPr/>
        </p:nvSpPr>
        <p:spPr bwMode="auto">
          <a:xfrm>
            <a:off x="1979613" y="4508500"/>
            <a:ext cx="3240087" cy="307975"/>
          </a:xfrm>
          <a:prstGeom prst="rect">
            <a:avLst/>
          </a:prstGeom>
          <a:noFill/>
          <a:ln w="9525">
            <a:noFill/>
            <a:miter lim="800000"/>
            <a:headEnd/>
            <a:tailEnd/>
          </a:ln>
        </p:spPr>
        <p:txBody>
          <a:bodyPr>
            <a:spAutoFit/>
          </a:bodyPr>
          <a:lstStyle/>
          <a:p>
            <a:pPr algn="ctr"/>
            <a:r>
              <a:rPr lang="hu-HU" sz="1400" dirty="0" smtClean="0">
                <a:solidFill>
                  <a:schemeClr val="bg1"/>
                </a:solidFill>
              </a:rPr>
              <a:t>Valós idejű </a:t>
            </a:r>
            <a:r>
              <a:rPr lang="hu-HU" sz="1400" dirty="0" err="1" smtClean="0">
                <a:solidFill>
                  <a:schemeClr val="bg1"/>
                </a:solidFill>
              </a:rPr>
              <a:t>poligonoptimalizáció</a:t>
            </a:r>
            <a:endParaRPr lang="en-US" sz="1400" dirty="0">
              <a:solidFill>
                <a:schemeClr val="bg1"/>
              </a:solidFill>
            </a:endParaRPr>
          </a:p>
        </p:txBody>
      </p:sp>
      <p:pic>
        <p:nvPicPr>
          <p:cNvPr id="34" name="Sculpt.asf">
            <a:hlinkClick r:id="" action="ppaction://media"/>
          </p:cNvPr>
          <p:cNvPicPr>
            <a:picLocks noRot="1" noChangeAspect="1"/>
          </p:cNvPicPr>
          <p:nvPr>
            <a:videoFile r:link="rId2"/>
          </p:nvPr>
        </p:nvPicPr>
        <p:blipFill>
          <a:blip r:embed="rId26"/>
          <a:srcRect/>
          <a:stretch>
            <a:fillRect/>
          </a:stretch>
        </p:blipFill>
        <p:spPr bwMode="auto">
          <a:xfrm>
            <a:off x="5653088" y="4833938"/>
            <a:ext cx="3240087" cy="1835150"/>
          </a:xfrm>
          <a:prstGeom prst="rect">
            <a:avLst/>
          </a:prstGeom>
          <a:noFill/>
          <a:ln w="19050">
            <a:solidFill>
              <a:srgbClr val="0070C0"/>
            </a:solidFill>
            <a:miter lim="800000"/>
            <a:headEnd/>
            <a:tailEnd/>
          </a:ln>
        </p:spPr>
      </p:pic>
      <p:sp>
        <p:nvSpPr>
          <p:cNvPr id="39" name="Szövegdoboz 32"/>
          <p:cNvSpPr txBox="1">
            <a:spLocks noChangeArrowheads="1"/>
          </p:cNvSpPr>
          <p:nvPr/>
        </p:nvSpPr>
        <p:spPr bwMode="auto">
          <a:xfrm>
            <a:off x="5402264" y="4508500"/>
            <a:ext cx="3741736" cy="307777"/>
          </a:xfrm>
          <a:prstGeom prst="rect">
            <a:avLst/>
          </a:prstGeom>
          <a:noFill/>
          <a:ln w="9525">
            <a:noFill/>
            <a:miter lim="800000"/>
            <a:headEnd/>
            <a:tailEnd/>
          </a:ln>
        </p:spPr>
        <p:txBody>
          <a:bodyPr wrap="square">
            <a:spAutoFit/>
          </a:bodyPr>
          <a:lstStyle/>
          <a:p>
            <a:pPr algn="ctr"/>
            <a:r>
              <a:rPr lang="hu-HU" sz="1400" dirty="0" smtClean="0">
                <a:solidFill>
                  <a:schemeClr val="bg1"/>
                </a:solidFill>
              </a:rPr>
              <a:t>A világ leggyorsabb 3D modellező eszköze</a:t>
            </a:r>
            <a:endParaRPr lang="en-US" sz="14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31"/>
                                        </p:tgtEl>
                                        <p:attrNameLst>
                                          <p:attrName>fillcolor</p:attrName>
                                        </p:attrNameLst>
                                      </p:cBhvr>
                                      <p:to>
                                        <a:schemeClr val="bg1"/>
                                      </p:to>
                                    </p:animClr>
                                    <p:set>
                                      <p:cBhvr>
                                        <p:cTn id="7" dur="1000" fill="hold"/>
                                        <p:tgtEl>
                                          <p:spTgt spid="31"/>
                                        </p:tgtEl>
                                        <p:attrNameLst>
                                          <p:attrName>fill.type</p:attrName>
                                        </p:attrNameLst>
                                      </p:cBhvr>
                                      <p:to>
                                        <p:strVal val="solid"/>
                                      </p:to>
                                    </p:set>
                                    <p:set>
                                      <p:cBhvr>
                                        <p:cTn id="8" dur="1000" fill="hold"/>
                                        <p:tgtEl>
                                          <p:spTgt spid="31"/>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5395"/>
                                        </p:tgtEl>
                                        <p:attrNameLst>
                                          <p:attrName>style.visibility</p:attrName>
                                        </p:attrNameLst>
                                      </p:cBhvr>
                                      <p:to>
                                        <p:strVal val="visible"/>
                                      </p:to>
                                    </p:set>
                                    <p:animEffect transition="in" filter="fade">
                                      <p:cBhvr>
                                        <p:cTn id="16" dur="500"/>
                                        <p:tgtEl>
                                          <p:spTgt spid="15395"/>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5397"/>
                                        </p:tgtEl>
                                        <p:attrNameLst>
                                          <p:attrName>style.visibility</p:attrName>
                                        </p:attrNameLst>
                                      </p:cBhvr>
                                      <p:to>
                                        <p:strVal val="visible"/>
                                      </p:to>
                                    </p:set>
                                    <p:animEffect transition="in" filter="fade">
                                      <p:cBhvr>
                                        <p:cTn id="20" dur="500"/>
                                        <p:tgtEl>
                                          <p:spTgt spid="15397"/>
                                        </p:tgtEl>
                                      </p:cBhvr>
                                    </p:animEffect>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32"/>
                                        </p:tgtEl>
                                      </p:cBhvr>
                                    </p:animEffect>
                                    <p:animScale>
                                      <p:cBhvr>
                                        <p:cTn id="34" dur="250" autoRev="1" fill="hold"/>
                                        <p:tgtEl>
                                          <p:spTgt spid="32"/>
                                        </p:tgtEl>
                                      </p:cBhvr>
                                      <p:by x="105000" y="105000"/>
                                    </p:animScale>
                                  </p:childTnLst>
                                </p:cTn>
                              </p:par>
                            </p:childTnLst>
                          </p:cTn>
                        </p:par>
                        <p:par>
                          <p:cTn id="35" fill="hold">
                            <p:stCondLst>
                              <p:cond delay="3500"/>
                            </p:stCondLst>
                            <p:childTnLst>
                              <p:par>
                                <p:cTn id="36" presetID="26" presetClass="emph" presetSubtype="0" fill="hold" nodeType="afterEffect">
                                  <p:stCondLst>
                                    <p:cond delay="0"/>
                                  </p:stCondLst>
                                  <p:childTnLst>
                                    <p:animEffect transition="out" filter="fade">
                                      <p:cBhvr>
                                        <p:cTn id="37" dur="500" tmFilter="0, 0; .2, .5; .8, .5; 1, 0"/>
                                        <p:tgtEl>
                                          <p:spTgt spid="34"/>
                                        </p:tgtEl>
                                      </p:cBhvr>
                                    </p:animEffect>
                                    <p:animScale>
                                      <p:cBhvr>
                                        <p:cTn id="38"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32"/>
                                        </p:tgtEl>
                                      </p:cBhvr>
                                    </p:cmd>
                                  </p:childTnLst>
                                </p:cTn>
                              </p:par>
                            </p:childTnLst>
                          </p:cTn>
                        </p:par>
                      </p:childTnLst>
                    </p:cTn>
                  </p:par>
                </p:childTnLst>
              </p:cTn>
              <p:nextCondLst>
                <p:cond evt="onClick" delay="0">
                  <p:tgtEl>
                    <p:spTgt spid="32"/>
                  </p:tgtEl>
                </p:cond>
              </p:nextCondLst>
            </p:seq>
            <p:video>
              <p:cMediaNode>
                <p:cTn id="44" fill="remove" display="0">
                  <p:stCondLst>
                    <p:cond delay="indefinite"/>
                  </p:stCondLst>
                  <p:endCondLst>
                    <p:cond evt="onNext" delay="0">
                      <p:tgtEl>
                        <p:sldTgt/>
                      </p:tgtEl>
                    </p:cond>
                    <p:cond evt="onPrev" delay="0">
                      <p:tgtEl>
                        <p:sldTgt/>
                      </p:tgtEl>
                    </p:cond>
                  </p:endCondLst>
                </p:cTn>
                <p:tgtEl>
                  <p:spTgt spid="32"/>
                </p:tgtEl>
              </p:cMediaNode>
            </p:video>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4"/>
                                        </p:tgtEl>
                                      </p:cBhvr>
                                    </p:cmd>
                                  </p:childTnLst>
                                </p:cTn>
                              </p:par>
                            </p:childTnLst>
                          </p:cTn>
                        </p:par>
                      </p:childTnLst>
                    </p:cTn>
                  </p:par>
                </p:childTnLst>
              </p:cTn>
              <p:nextCondLst>
                <p:cond evt="onClick" delay="0">
                  <p:tgtEl>
                    <p:spTgt spid="34"/>
                  </p:tgtEl>
                </p:cond>
              </p:nextCondLst>
            </p:seq>
            <p:video>
              <p:cMediaNode>
                <p:cTn id="50" fill="remove" display="0">
                  <p:stCondLst>
                    <p:cond delay="indefinite"/>
                  </p:stCondLst>
                  <p:endCondLst>
                    <p:cond evt="onNext" delay="0">
                      <p:tgtEl>
                        <p:sldTgt/>
                      </p:tgtEl>
                    </p:cond>
                    <p:cond evt="onPrev" delay="0">
                      <p:tgtEl>
                        <p:sldTgt/>
                      </p:tgtEl>
                    </p:cond>
                  </p:endCondLst>
                </p:cTn>
                <p:tgtEl>
                  <p:spTgt spid="34"/>
                </p:tgtEl>
              </p:cMediaNode>
            </p:video>
          </p:childTnLst>
        </p:cTn>
      </p:par>
    </p:tnLst>
    <p:bldLst>
      <p:bldP spid="40" grpId="0" animBg="1"/>
      <p:bldP spid="15395" grpId="0"/>
      <p:bldP spid="15397"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
          <p:cNvSpPr txBox="1">
            <a:spLocks noChangeArrowheads="1"/>
          </p:cNvSpPr>
          <p:nvPr/>
        </p:nvSpPr>
        <p:spPr bwMode="auto">
          <a:xfrm>
            <a:off x="1835150" y="1341438"/>
            <a:ext cx="1728788" cy="523220"/>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Szoftver</a:t>
            </a:r>
            <a:endParaRPr lang="hu-HU" sz="2800" dirty="0">
              <a:solidFill>
                <a:schemeClr val="bg1"/>
              </a:solidFill>
            </a:endParaRPr>
          </a:p>
        </p:txBody>
      </p:sp>
      <p:pic>
        <p:nvPicPr>
          <p:cNvPr id="4107" name="Picture 11" descr="T:\3D for All\Kommunikáció\Termékbemutató\LeoDobozFotoComplett_v5_transparent - Copy.png">
            <a:hlinkClick r:id="rId3" action="ppaction://hlinksldjump"/>
          </p:cNvPr>
          <p:cNvPicPr>
            <a:picLocks noChangeAspect="1" noChangeArrowheads="1"/>
          </p:cNvPicPr>
          <p:nvPr/>
        </p:nvPicPr>
        <p:blipFill>
          <a:blip r:embed="rId4"/>
          <a:srcRect/>
          <a:stretch>
            <a:fillRect/>
          </a:stretch>
        </p:blipFill>
        <p:spPr bwMode="auto">
          <a:xfrm>
            <a:off x="204936" y="4221088"/>
            <a:ext cx="1107838" cy="1132301"/>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16388" name="Picture 4" descr="Michelangelo_wideV2"/>
          <p:cNvPicPr>
            <a:picLocks noChangeAspect="1" noChangeArrowheads="1"/>
          </p:cNvPicPr>
          <p:nvPr/>
        </p:nvPicPr>
        <p:blipFill>
          <a:blip r:embed="rId5"/>
          <a:srcRect/>
          <a:stretch>
            <a:fillRect/>
          </a:stretch>
        </p:blipFill>
        <p:spPr bwMode="auto">
          <a:xfrm>
            <a:off x="1692275" y="0"/>
            <a:ext cx="5761038" cy="806450"/>
          </a:xfrm>
          <a:prstGeom prst="rect">
            <a:avLst/>
          </a:prstGeom>
          <a:noFill/>
          <a:ln w="9525">
            <a:noFill/>
            <a:miter lim="800000"/>
            <a:headEnd/>
            <a:tailEnd/>
          </a:ln>
        </p:spPr>
      </p:pic>
      <p:pic>
        <p:nvPicPr>
          <p:cNvPr id="16389" name="Picture 29" descr="glasses_nocable">
            <a:hlinkClick r:id="rId6" action="ppaction://hlinksldjump"/>
          </p:cNvP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16390" name="Picture 31" descr="3sensors">
            <a:hlinkClick r:id="rId8" action="ppaction://hlinksldjump"/>
          </p:cNvPr>
          <p:cNvPicPr>
            <a:picLocks noChangeAspect="1" noChangeArrowheads="1"/>
          </p:cNvPicPr>
          <p:nvPr/>
        </p:nvPicPr>
        <p:blipFill>
          <a:blip r:embed="rId9"/>
          <a:srcRect/>
          <a:stretch>
            <a:fillRect/>
          </a:stretch>
        </p:blipFill>
        <p:spPr bwMode="auto">
          <a:xfrm>
            <a:off x="34925" y="3573463"/>
            <a:ext cx="1238250" cy="400050"/>
          </a:xfrm>
          <a:prstGeom prst="rect">
            <a:avLst/>
          </a:prstGeom>
          <a:noFill/>
          <a:ln w="9525">
            <a:noFill/>
            <a:miter lim="800000"/>
            <a:headEnd/>
            <a:tailEnd/>
          </a:ln>
        </p:spPr>
      </p:pic>
      <p:pic>
        <p:nvPicPr>
          <p:cNvPr id="16391" name="Picture 27" descr="bird1">
            <a:hlinkClick r:id="rId10" action="ppaction://hlinksldjump"/>
          </p:cNvPr>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sp>
        <p:nvSpPr>
          <p:cNvPr id="24" name="Szövegdoboz 23">
            <a:hlinkClick r:id="rId12"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25" name="Szövegdoboz 24">
            <a:hlinkClick r:id="rId13"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26" name="Szövegdoboz 25">
            <a:hlinkClick r:id="rId14"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27" name="Szövegdoboz 26">
            <a:hlinkClick r:id="rId15"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28" name="Egyenes összekötő 27"/>
          <p:cNvCxnSpPr/>
          <p:nvPr/>
        </p:nvCxnSpPr>
        <p:spPr>
          <a:xfrm>
            <a:off x="1331913" y="4797425"/>
            <a:ext cx="3603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Egyenes összekötő 28"/>
          <p:cNvCxnSpPr/>
          <p:nvPr/>
        </p:nvCxnSpPr>
        <p:spPr>
          <a:xfrm rot="16200000" flipV="1">
            <a:off x="-72231" y="3032919"/>
            <a:ext cx="3529012" cy="0"/>
          </a:xfrm>
          <a:prstGeom prst="line">
            <a:avLst/>
          </a:prstGeom>
        </p:spPr>
        <p:style>
          <a:lnRef idx="1">
            <a:schemeClr val="accent1"/>
          </a:lnRef>
          <a:fillRef idx="0">
            <a:schemeClr val="accent1"/>
          </a:fillRef>
          <a:effectRef idx="0">
            <a:schemeClr val="accent1"/>
          </a:effectRef>
          <a:fontRef idx="minor">
            <a:schemeClr val="tx1"/>
          </a:fontRef>
        </p:style>
      </p:cxnSp>
      <p:pic>
        <p:nvPicPr>
          <p:cNvPr id="16398" name="Picture 11" descr="T:\3D for All\Kommunikáció\Termékbemutató\LeoDobozFotoComplett_v5_transparent - Copy.png"/>
          <p:cNvPicPr>
            <a:picLocks noChangeAspect="1" noChangeArrowheads="1"/>
          </p:cNvPicPr>
          <p:nvPr/>
        </p:nvPicPr>
        <p:blipFill>
          <a:blip r:embed="rId4"/>
          <a:srcRect/>
          <a:stretch>
            <a:fillRect/>
          </a:stretch>
        </p:blipFill>
        <p:spPr bwMode="auto">
          <a:xfrm rot="474846">
            <a:off x="7237413" y="1084263"/>
            <a:ext cx="1620837" cy="1655762"/>
          </a:xfrm>
          <a:prstGeom prst="rect">
            <a:avLst/>
          </a:prstGeom>
          <a:noFill/>
          <a:ln w="9525">
            <a:noFill/>
            <a:miter lim="800000"/>
            <a:headEnd/>
            <a:tailEnd/>
          </a:ln>
        </p:spPr>
      </p:pic>
      <p:pic>
        <p:nvPicPr>
          <p:cNvPr id="16399" name="Picture 14" descr="T:\3D for All\Kommunikáció\Termékbemutató\LeoDobozFotoComplett_v6_transparent.png">
            <a:hlinkClick r:id="rId16" action="ppaction://hlinksldjump"/>
          </p:cNvPr>
          <p:cNvPicPr>
            <a:picLocks noChangeAspect="1" noChangeArrowheads="1"/>
          </p:cNvPicPr>
          <p:nvPr/>
        </p:nvPicPr>
        <p:blipFill>
          <a:blip r:embed="rId17"/>
          <a:srcRect l="3371" t="10699" r="5791" b="6273"/>
          <a:stretch>
            <a:fillRect/>
          </a:stretch>
        </p:blipFill>
        <p:spPr bwMode="auto">
          <a:xfrm>
            <a:off x="34925" y="5572125"/>
            <a:ext cx="1303338" cy="952500"/>
          </a:xfrm>
          <a:prstGeom prst="rect">
            <a:avLst/>
          </a:prstGeom>
          <a:noFill/>
          <a:ln w="9525">
            <a:noFill/>
            <a:miter lim="800000"/>
            <a:headEnd/>
            <a:tailEnd/>
          </a:ln>
        </p:spPr>
      </p:pic>
      <p:sp>
        <p:nvSpPr>
          <p:cNvPr id="22" name="Ellipszis 21">
            <a:hlinkClick r:id="rId3"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2" name="Ellipszis 31">
            <a:hlinkClick r:id="rId18"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3" name="Ellipszis 32">
            <a:hlinkClick r:id="rId19" action="ppaction://hlinksldjump"/>
          </p:cNvPr>
          <p:cNvSpPr/>
          <p:nvPr/>
        </p:nvSpPr>
        <p:spPr>
          <a:xfrm>
            <a:off x="1475656" y="191683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4" name="Ellipszis 33">
            <a:hlinkClick r:id="rId20" action="ppaction://hlinksldjump"/>
          </p:cNvPr>
          <p:cNvSpPr/>
          <p:nvPr/>
        </p:nvSpPr>
        <p:spPr>
          <a:xfrm>
            <a:off x="1475656" y="2204864"/>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0" name="Ellipszis 39">
            <a:hlinkClick r:id="rId21" action="ppaction://hlinksldjump"/>
          </p:cNvPr>
          <p:cNvSpPr/>
          <p:nvPr/>
        </p:nvSpPr>
        <p:spPr>
          <a:xfrm>
            <a:off x="1475656" y="249289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1" name="Ellipszis 40">
            <a:hlinkClick r:id="rId22" action="ppaction://hlinksldjump"/>
          </p:cNvPr>
          <p:cNvSpPr/>
          <p:nvPr/>
        </p:nvSpPr>
        <p:spPr>
          <a:xfrm>
            <a:off x="1475656" y="278092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3" name="Text Box 5"/>
          <p:cNvSpPr txBox="1">
            <a:spLocks noChangeArrowheads="1"/>
          </p:cNvSpPr>
          <p:nvPr/>
        </p:nvSpPr>
        <p:spPr bwMode="auto">
          <a:xfrm>
            <a:off x="2411413" y="1916113"/>
            <a:ext cx="4321175" cy="400050"/>
          </a:xfrm>
          <a:prstGeom prst="rect">
            <a:avLst/>
          </a:prstGeom>
          <a:solidFill>
            <a:schemeClr val="tx1"/>
          </a:solidFill>
          <a:ln w="9525">
            <a:noFill/>
            <a:miter lim="800000"/>
            <a:headEnd/>
            <a:tailEnd/>
          </a:ln>
        </p:spPr>
        <p:txBody>
          <a:bodyPr>
            <a:spAutoFit/>
          </a:bodyPr>
          <a:lstStyle/>
          <a:p>
            <a:pPr algn="ctr">
              <a:spcBef>
                <a:spcPct val="50000"/>
              </a:spcBef>
            </a:pPr>
            <a:r>
              <a:rPr lang="hu-HU" sz="2000">
                <a:solidFill>
                  <a:schemeClr val="bg1"/>
                </a:solidFill>
              </a:rPr>
              <a:t>LeoBang</a:t>
            </a:r>
          </a:p>
        </p:txBody>
      </p:sp>
      <p:sp>
        <p:nvSpPr>
          <p:cNvPr id="16419" name="Rectangle 35"/>
          <p:cNvSpPr>
            <a:spLocks noChangeArrowheads="1"/>
          </p:cNvSpPr>
          <p:nvPr/>
        </p:nvSpPr>
        <p:spPr bwMode="auto">
          <a:xfrm>
            <a:off x="2124075" y="5187950"/>
            <a:ext cx="6180138" cy="1200150"/>
          </a:xfrm>
          <a:prstGeom prst="rect">
            <a:avLst/>
          </a:prstGeom>
          <a:noFill/>
          <a:ln w="9525">
            <a:noFill/>
            <a:miter lim="800000"/>
            <a:headEnd/>
            <a:tailEnd/>
          </a:ln>
        </p:spPr>
        <p:txBody>
          <a:bodyPr wrap="none" anchor="ctr">
            <a:spAutoFit/>
          </a:bodyPr>
          <a:lstStyle/>
          <a:p>
            <a:pPr eaLnBrk="0" hangingPunct="0"/>
            <a:r>
              <a:rPr lang="hu-HU" sz="1200"/>
              <a:t>  </a:t>
            </a:r>
          </a:p>
          <a:p>
            <a:pPr eaLnBrk="0" hangingPunct="0"/>
            <a:r>
              <a:rPr lang="en-US" sz="1200">
                <a:solidFill>
                  <a:srgbClr val="FFFFFF"/>
                </a:solidFill>
              </a:rPr>
              <a:t>Bang-bang!</a:t>
            </a:r>
            <a:endParaRPr lang="hu-HU" sz="1200">
              <a:solidFill>
                <a:srgbClr val="FFFFFF"/>
              </a:solidFill>
            </a:endParaRPr>
          </a:p>
          <a:p>
            <a:pPr eaLnBrk="0" hangingPunct="0"/>
            <a:endParaRPr lang="hu-HU" sz="1200"/>
          </a:p>
          <a:p>
            <a:pPr eaLnBrk="0" hangingPunct="0"/>
            <a:r>
              <a:rPr lang="en-US" sz="1200">
                <a:solidFill>
                  <a:srgbClr val="FFFFFF"/>
                </a:solidFill>
              </a:rPr>
              <a:t>A dozen of different virtual levels are waiting for you to knock down the blocks displayed.</a:t>
            </a:r>
            <a:endParaRPr lang="hu-HU" sz="1200">
              <a:solidFill>
                <a:srgbClr val="FFFFFF"/>
              </a:solidFill>
            </a:endParaRPr>
          </a:p>
          <a:p>
            <a:pPr eaLnBrk="0" hangingPunct="0"/>
            <a:r>
              <a:rPr lang="en-US" sz="1200">
                <a:solidFill>
                  <a:srgbClr val="FFFFFF"/>
                </a:solidFill>
              </a:rPr>
              <a:t> </a:t>
            </a:r>
            <a:endParaRPr lang="hu-HU" sz="1200"/>
          </a:p>
          <a:p>
            <a:pPr eaLnBrk="0" hangingPunct="0"/>
            <a:r>
              <a:rPr lang="en-US" sz="1200">
                <a:solidFill>
                  <a:srgbClr val="FFFFFF"/>
                </a:solidFill>
              </a:rPr>
              <a:t>A real VR experience! </a:t>
            </a:r>
            <a:endParaRPr lang="en-US" sz="1200"/>
          </a:p>
        </p:txBody>
      </p:sp>
      <p:pic>
        <p:nvPicPr>
          <p:cNvPr id="16420" name="Picture 36" descr="vlcsnap-2010-05-18-17h31m35s149.png"/>
          <p:cNvPicPr>
            <a:picLocks noChangeAspect="1" noChangeArrowheads="1"/>
          </p:cNvPicPr>
          <p:nvPr/>
        </p:nvPicPr>
        <p:blipFill>
          <a:blip r:embed="rId23"/>
          <a:srcRect/>
          <a:stretch>
            <a:fillRect/>
          </a:stretch>
        </p:blipFill>
        <p:spPr bwMode="auto">
          <a:xfrm>
            <a:off x="2636838" y="2781300"/>
            <a:ext cx="3448050" cy="21526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33"/>
                                        </p:tgtEl>
                                        <p:attrNameLst>
                                          <p:attrName>fillcolor</p:attrName>
                                        </p:attrNameLst>
                                      </p:cBhvr>
                                      <p:to>
                                        <a:schemeClr val="bg1"/>
                                      </p:to>
                                    </p:animClr>
                                    <p:set>
                                      <p:cBhvr>
                                        <p:cTn id="7" dur="1000" fill="hold"/>
                                        <p:tgtEl>
                                          <p:spTgt spid="33"/>
                                        </p:tgtEl>
                                        <p:attrNameLst>
                                          <p:attrName>fill.type</p:attrName>
                                        </p:attrNameLst>
                                      </p:cBhvr>
                                      <p:to>
                                        <p:strVal val="solid"/>
                                      </p:to>
                                    </p:set>
                                    <p:set>
                                      <p:cBhvr>
                                        <p:cTn id="8" dur="1000" fill="hold"/>
                                        <p:tgtEl>
                                          <p:spTgt spid="33"/>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6420"/>
                                        </p:tgtEl>
                                        <p:attrNameLst>
                                          <p:attrName>style.visibility</p:attrName>
                                        </p:attrNameLst>
                                      </p:cBhvr>
                                      <p:to>
                                        <p:strVal val="visible"/>
                                      </p:to>
                                    </p:set>
                                    <p:animEffect transition="in" filter="fade">
                                      <p:cBhvr>
                                        <p:cTn id="16" dur="500"/>
                                        <p:tgtEl>
                                          <p:spTgt spid="164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419"/>
                                        </p:tgtEl>
                                        <p:attrNameLst>
                                          <p:attrName>style.visibility</p:attrName>
                                        </p:attrNameLst>
                                      </p:cBhvr>
                                      <p:to>
                                        <p:strVal val="visible"/>
                                      </p:to>
                                    </p:set>
                                    <p:animEffect transition="in" filter="fade">
                                      <p:cBhvr>
                                        <p:cTn id="19" dur="500"/>
                                        <p:tgtEl>
                                          <p:spTgt spid="16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utoUpdateAnimBg="0"/>
      <p:bldP spid="164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1835150" y="1341438"/>
            <a:ext cx="1728788" cy="523220"/>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Szoftver</a:t>
            </a:r>
            <a:endParaRPr lang="hu-HU" sz="2800" dirty="0">
              <a:solidFill>
                <a:schemeClr val="bg1"/>
              </a:solidFill>
            </a:endParaRPr>
          </a:p>
        </p:txBody>
      </p:sp>
      <p:pic>
        <p:nvPicPr>
          <p:cNvPr id="4107" name="Picture 11" descr="T:\3D for All\Kommunikáció\Termékbemutató\LeoDobozFotoComplett_v5_transparent - Copy.png">
            <a:hlinkClick r:id="rId3" action="ppaction://hlinksldjump"/>
          </p:cNvPr>
          <p:cNvPicPr>
            <a:picLocks noChangeAspect="1" noChangeArrowheads="1"/>
          </p:cNvPicPr>
          <p:nvPr/>
        </p:nvPicPr>
        <p:blipFill>
          <a:blip r:embed="rId4"/>
          <a:srcRect/>
          <a:stretch>
            <a:fillRect/>
          </a:stretch>
        </p:blipFill>
        <p:spPr bwMode="auto">
          <a:xfrm>
            <a:off x="204936" y="4221088"/>
            <a:ext cx="1107838" cy="1132301"/>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17412" name="Picture 4" descr="Michelangelo_wideV2"/>
          <p:cNvPicPr>
            <a:picLocks noChangeAspect="1" noChangeArrowheads="1"/>
          </p:cNvPicPr>
          <p:nvPr/>
        </p:nvPicPr>
        <p:blipFill>
          <a:blip r:embed="rId5"/>
          <a:srcRect/>
          <a:stretch>
            <a:fillRect/>
          </a:stretch>
        </p:blipFill>
        <p:spPr bwMode="auto">
          <a:xfrm>
            <a:off x="1692275" y="0"/>
            <a:ext cx="5761038" cy="806450"/>
          </a:xfrm>
          <a:prstGeom prst="rect">
            <a:avLst/>
          </a:prstGeom>
          <a:noFill/>
          <a:ln w="9525">
            <a:noFill/>
            <a:miter lim="800000"/>
            <a:headEnd/>
            <a:tailEnd/>
          </a:ln>
        </p:spPr>
      </p:pic>
      <p:pic>
        <p:nvPicPr>
          <p:cNvPr id="17413" name="Picture 29" descr="glasses_nocable">
            <a:hlinkClick r:id="rId6" action="ppaction://hlinksldjump"/>
          </p:cNvP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17414" name="Picture 31" descr="3sensors">
            <a:hlinkClick r:id="rId8" action="ppaction://hlinksldjump"/>
          </p:cNvPr>
          <p:cNvPicPr>
            <a:picLocks noChangeAspect="1" noChangeArrowheads="1"/>
          </p:cNvPicPr>
          <p:nvPr/>
        </p:nvPicPr>
        <p:blipFill>
          <a:blip r:embed="rId9"/>
          <a:srcRect/>
          <a:stretch>
            <a:fillRect/>
          </a:stretch>
        </p:blipFill>
        <p:spPr bwMode="auto">
          <a:xfrm>
            <a:off x="34925" y="3573463"/>
            <a:ext cx="1238250" cy="400050"/>
          </a:xfrm>
          <a:prstGeom prst="rect">
            <a:avLst/>
          </a:prstGeom>
          <a:noFill/>
          <a:ln w="9525">
            <a:noFill/>
            <a:miter lim="800000"/>
            <a:headEnd/>
            <a:tailEnd/>
          </a:ln>
        </p:spPr>
      </p:pic>
      <p:pic>
        <p:nvPicPr>
          <p:cNvPr id="17415" name="Picture 27" descr="bird1">
            <a:hlinkClick r:id="rId10" action="ppaction://hlinksldjump"/>
          </p:cNvPr>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sp>
        <p:nvSpPr>
          <p:cNvPr id="24" name="Szövegdoboz 23">
            <a:hlinkClick r:id="rId12"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25" name="Szövegdoboz 24">
            <a:hlinkClick r:id="rId13"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26" name="Szövegdoboz 25">
            <a:hlinkClick r:id="rId14"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27" name="Szövegdoboz 26">
            <a:hlinkClick r:id="rId15"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28" name="Egyenes összekötő 27"/>
          <p:cNvCxnSpPr/>
          <p:nvPr/>
        </p:nvCxnSpPr>
        <p:spPr>
          <a:xfrm>
            <a:off x="1331913" y="4797425"/>
            <a:ext cx="3603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Egyenes összekötő 28"/>
          <p:cNvCxnSpPr/>
          <p:nvPr/>
        </p:nvCxnSpPr>
        <p:spPr>
          <a:xfrm rot="16200000" flipV="1">
            <a:off x="-72231" y="3032919"/>
            <a:ext cx="3529012" cy="0"/>
          </a:xfrm>
          <a:prstGeom prst="line">
            <a:avLst/>
          </a:prstGeom>
        </p:spPr>
        <p:style>
          <a:lnRef idx="1">
            <a:schemeClr val="accent1"/>
          </a:lnRef>
          <a:fillRef idx="0">
            <a:schemeClr val="accent1"/>
          </a:fillRef>
          <a:effectRef idx="0">
            <a:schemeClr val="accent1"/>
          </a:effectRef>
          <a:fontRef idx="minor">
            <a:schemeClr val="tx1"/>
          </a:fontRef>
        </p:style>
      </p:cxnSp>
      <p:pic>
        <p:nvPicPr>
          <p:cNvPr id="17422" name="Picture 11" descr="T:\3D for All\Kommunikáció\Termékbemutató\LeoDobozFotoComplett_v5_transparent - Copy.png"/>
          <p:cNvPicPr>
            <a:picLocks noChangeAspect="1" noChangeArrowheads="1"/>
          </p:cNvPicPr>
          <p:nvPr/>
        </p:nvPicPr>
        <p:blipFill>
          <a:blip r:embed="rId4"/>
          <a:srcRect/>
          <a:stretch>
            <a:fillRect/>
          </a:stretch>
        </p:blipFill>
        <p:spPr bwMode="auto">
          <a:xfrm rot="474846">
            <a:off x="7237413" y="1084263"/>
            <a:ext cx="1620837" cy="1655762"/>
          </a:xfrm>
          <a:prstGeom prst="rect">
            <a:avLst/>
          </a:prstGeom>
          <a:noFill/>
          <a:ln w="9525">
            <a:noFill/>
            <a:miter lim="800000"/>
            <a:headEnd/>
            <a:tailEnd/>
          </a:ln>
        </p:spPr>
      </p:pic>
      <p:pic>
        <p:nvPicPr>
          <p:cNvPr id="17423" name="Picture 14" descr="T:\3D for All\Kommunikáció\Termékbemutató\LeoDobozFotoComplett_v6_transparent.png">
            <a:hlinkClick r:id="rId16" action="ppaction://hlinksldjump"/>
          </p:cNvPr>
          <p:cNvPicPr>
            <a:picLocks noChangeAspect="1" noChangeArrowheads="1"/>
          </p:cNvPicPr>
          <p:nvPr/>
        </p:nvPicPr>
        <p:blipFill>
          <a:blip r:embed="rId17"/>
          <a:srcRect l="3371" t="10699" r="5791" b="6273"/>
          <a:stretch>
            <a:fillRect/>
          </a:stretch>
        </p:blipFill>
        <p:spPr bwMode="auto">
          <a:xfrm>
            <a:off x="34925" y="5572125"/>
            <a:ext cx="1303338" cy="952500"/>
          </a:xfrm>
          <a:prstGeom prst="rect">
            <a:avLst/>
          </a:prstGeom>
          <a:noFill/>
          <a:ln w="9525">
            <a:noFill/>
            <a:miter lim="800000"/>
            <a:headEnd/>
            <a:tailEnd/>
          </a:ln>
        </p:spPr>
      </p:pic>
      <p:sp>
        <p:nvSpPr>
          <p:cNvPr id="22" name="Ellipszis 21">
            <a:hlinkClick r:id="rId3"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2" name="Ellipszis 31">
            <a:hlinkClick r:id="rId18"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3" name="Ellipszis 32">
            <a:hlinkClick r:id="rId19" action="ppaction://hlinksldjump"/>
          </p:cNvPr>
          <p:cNvSpPr/>
          <p:nvPr/>
        </p:nvSpPr>
        <p:spPr>
          <a:xfrm>
            <a:off x="1475656" y="191683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4" name="Ellipszis 33">
            <a:hlinkClick r:id="rId20" action="ppaction://hlinksldjump"/>
          </p:cNvPr>
          <p:cNvSpPr/>
          <p:nvPr/>
        </p:nvSpPr>
        <p:spPr>
          <a:xfrm>
            <a:off x="1475656" y="2204864"/>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0" name="Ellipszis 39">
            <a:hlinkClick r:id="rId21" action="ppaction://hlinksldjump"/>
          </p:cNvPr>
          <p:cNvSpPr/>
          <p:nvPr/>
        </p:nvSpPr>
        <p:spPr>
          <a:xfrm>
            <a:off x="1475656" y="249289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1" name="Ellipszis 40">
            <a:hlinkClick r:id="rId22" action="ppaction://hlinksldjump"/>
          </p:cNvPr>
          <p:cNvSpPr/>
          <p:nvPr/>
        </p:nvSpPr>
        <p:spPr>
          <a:xfrm>
            <a:off x="1475656" y="278092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3" name="Text Box 5"/>
          <p:cNvSpPr txBox="1">
            <a:spLocks noChangeArrowheads="1"/>
          </p:cNvSpPr>
          <p:nvPr/>
        </p:nvSpPr>
        <p:spPr bwMode="auto">
          <a:xfrm>
            <a:off x="2411413" y="1916113"/>
            <a:ext cx="4321175" cy="400050"/>
          </a:xfrm>
          <a:prstGeom prst="rect">
            <a:avLst/>
          </a:prstGeom>
          <a:solidFill>
            <a:schemeClr val="tx1"/>
          </a:solidFill>
          <a:ln w="9525">
            <a:noFill/>
            <a:miter lim="800000"/>
            <a:headEnd/>
            <a:tailEnd/>
          </a:ln>
        </p:spPr>
        <p:txBody>
          <a:bodyPr>
            <a:spAutoFit/>
          </a:bodyPr>
          <a:lstStyle/>
          <a:p>
            <a:pPr algn="ctr">
              <a:spcBef>
                <a:spcPct val="50000"/>
              </a:spcBef>
            </a:pPr>
            <a:r>
              <a:rPr lang="hu-HU" sz="2000">
                <a:solidFill>
                  <a:schemeClr val="bg1"/>
                </a:solidFill>
              </a:rPr>
              <a:t>LeoGomoku</a:t>
            </a:r>
          </a:p>
        </p:txBody>
      </p:sp>
      <p:sp>
        <p:nvSpPr>
          <p:cNvPr id="17443" name="Rectangle 3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hu-HU"/>
          </a:p>
        </p:txBody>
      </p:sp>
      <p:pic>
        <p:nvPicPr>
          <p:cNvPr id="2" name="Kép 1" descr="vlcsnap-2010-05-18-17h12m43s160.png"/>
          <p:cNvPicPr>
            <a:picLocks noChangeAspect="1" noChangeArrowheads="1"/>
          </p:cNvPicPr>
          <p:nvPr/>
        </p:nvPicPr>
        <p:blipFill>
          <a:blip r:embed="rId23"/>
          <a:srcRect/>
          <a:stretch>
            <a:fillRect/>
          </a:stretch>
        </p:blipFill>
        <p:spPr bwMode="auto">
          <a:xfrm>
            <a:off x="2339975" y="2349500"/>
            <a:ext cx="3838575" cy="2400300"/>
          </a:xfrm>
          <a:prstGeom prst="rect">
            <a:avLst/>
          </a:prstGeom>
          <a:noFill/>
          <a:ln w="9525">
            <a:noFill/>
            <a:miter lim="800000"/>
            <a:headEnd/>
            <a:tailEnd/>
          </a:ln>
        </p:spPr>
      </p:pic>
      <p:sp>
        <p:nvSpPr>
          <p:cNvPr id="17445" name="Rectangle 37"/>
          <p:cNvSpPr>
            <a:spLocks noChangeArrowheads="1"/>
          </p:cNvSpPr>
          <p:nvPr/>
        </p:nvSpPr>
        <p:spPr bwMode="auto">
          <a:xfrm>
            <a:off x="2195513" y="4914900"/>
            <a:ext cx="6121400" cy="1754188"/>
          </a:xfrm>
          <a:prstGeom prst="rect">
            <a:avLst/>
          </a:prstGeom>
          <a:noFill/>
          <a:ln w="9525">
            <a:noFill/>
            <a:miter lim="800000"/>
            <a:headEnd/>
            <a:tailEnd/>
          </a:ln>
        </p:spPr>
        <p:txBody>
          <a:bodyPr anchor="ctr">
            <a:spAutoFit/>
          </a:bodyPr>
          <a:lstStyle/>
          <a:p>
            <a:pPr eaLnBrk="0" hangingPunct="0"/>
            <a:r>
              <a:rPr lang="en-US" sz="1200">
                <a:solidFill>
                  <a:srgbClr val="FFFFFF"/>
                </a:solidFill>
              </a:rPr>
              <a:t>Alias spatial Noughts and Crosses  or Amoeba.</a:t>
            </a:r>
          </a:p>
          <a:p>
            <a:pPr algn="just" eaLnBrk="0" hangingPunct="0"/>
            <a:r>
              <a:rPr lang="en-US" sz="1200">
                <a:solidFill>
                  <a:srgbClr val="FFFFFF"/>
                </a:solidFill>
              </a:rPr>
              <a:t>In the VR version of the popular logic game, you can test your combination skills on four levels of difficulty. Do not despond if you loose as early as the first stage against the heartless machine, sooner or later you will succeed. If not, you can also choose to play with a mortal opponent.</a:t>
            </a:r>
          </a:p>
          <a:p>
            <a:pPr eaLnBrk="0" hangingPunct="0"/>
            <a:endParaRPr lang="en-US" sz="1200">
              <a:solidFill>
                <a:srgbClr val="FFFFFF"/>
              </a:solidFill>
            </a:endParaRPr>
          </a:p>
          <a:p>
            <a:pPr eaLnBrk="0" hangingPunct="0"/>
            <a:r>
              <a:rPr lang="en-US" sz="1200" i="1">
                <a:solidFill>
                  <a:srgbClr val="FFFFFF"/>
                </a:solidFill>
              </a:rPr>
              <a:t>The 2D version of the gomoku engine, called Tito is a several times Gomocup (The Gomoku AI programming tournament) winner algorythm.</a:t>
            </a:r>
          </a:p>
          <a:p>
            <a:pPr eaLnBrk="0" hangingPunct="0"/>
            <a:endParaRPr lang="en-US" sz="1200">
              <a:solidFill>
                <a:srgbClr val="FFFFFF"/>
              </a:solidFill>
            </a:endParaRPr>
          </a:p>
        </p:txBody>
      </p:sp>
      <p:pic>
        <p:nvPicPr>
          <p:cNvPr id="17446" name="Picture 38" descr="T:\3D for All\weblap\Video Thumbs\LeoGomoku_Thumbnail.png"/>
          <p:cNvPicPr>
            <a:picLocks noChangeAspect="1" noChangeArrowheads="1"/>
          </p:cNvPicPr>
          <p:nvPr/>
        </p:nvPicPr>
        <p:blipFill>
          <a:blip r:embed="rId24"/>
          <a:srcRect/>
          <a:stretch>
            <a:fillRect/>
          </a:stretch>
        </p:blipFill>
        <p:spPr bwMode="auto">
          <a:xfrm>
            <a:off x="6300788" y="3141663"/>
            <a:ext cx="2794000" cy="15748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34"/>
                                        </p:tgtEl>
                                        <p:attrNameLst>
                                          <p:attrName>fillcolor</p:attrName>
                                        </p:attrNameLst>
                                      </p:cBhvr>
                                      <p:to>
                                        <a:schemeClr val="bg1"/>
                                      </p:to>
                                    </p:animClr>
                                    <p:set>
                                      <p:cBhvr>
                                        <p:cTn id="7" dur="1000" fill="hold"/>
                                        <p:tgtEl>
                                          <p:spTgt spid="34"/>
                                        </p:tgtEl>
                                        <p:attrNameLst>
                                          <p:attrName>fill.type</p:attrName>
                                        </p:attrNameLst>
                                      </p:cBhvr>
                                      <p:to>
                                        <p:strVal val="solid"/>
                                      </p:to>
                                    </p:set>
                                    <p:set>
                                      <p:cBhvr>
                                        <p:cTn id="8" dur="1000" fill="hold"/>
                                        <p:tgtEl>
                                          <p:spTgt spid="34"/>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445"/>
                                        </p:tgtEl>
                                        <p:attrNameLst>
                                          <p:attrName>style.visibility</p:attrName>
                                        </p:attrNameLst>
                                      </p:cBhvr>
                                      <p:to>
                                        <p:strVal val="visible"/>
                                      </p:to>
                                    </p:set>
                                    <p:animEffect transition="in" filter="fade">
                                      <p:cBhvr>
                                        <p:cTn id="19" dur="500"/>
                                        <p:tgtEl>
                                          <p:spTgt spid="17445"/>
                                        </p:tgtEl>
                                      </p:cBhvr>
                                    </p:animEffect>
                                  </p:childTnLst>
                                </p:cTn>
                              </p:par>
                              <p:par>
                                <p:cTn id="20" presetID="10" presetClass="entr" presetSubtype="0" fill="hold" nodeType="withEffect">
                                  <p:stCondLst>
                                    <p:cond delay="0"/>
                                  </p:stCondLst>
                                  <p:childTnLst>
                                    <p:set>
                                      <p:cBhvr>
                                        <p:cTn id="21" dur="1" fill="hold">
                                          <p:stCondLst>
                                            <p:cond delay="0"/>
                                          </p:stCondLst>
                                        </p:cTn>
                                        <p:tgtEl>
                                          <p:spTgt spid="17446"/>
                                        </p:tgtEl>
                                        <p:attrNameLst>
                                          <p:attrName>style.visibility</p:attrName>
                                        </p:attrNameLst>
                                      </p:cBhvr>
                                      <p:to>
                                        <p:strVal val="visible"/>
                                      </p:to>
                                    </p:set>
                                    <p:animEffect transition="in" filter="fade">
                                      <p:cBhvr>
                                        <p:cTn id="22" dur="500"/>
                                        <p:tgtEl>
                                          <p:spTgt spid="17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utoUpdateAnimBg="0"/>
      <p:bldP spid="174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835150" y="1341438"/>
            <a:ext cx="1728788" cy="523220"/>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Szoftver</a:t>
            </a:r>
            <a:endParaRPr lang="hu-HU" sz="2800" dirty="0">
              <a:solidFill>
                <a:schemeClr val="bg1"/>
              </a:solidFill>
            </a:endParaRPr>
          </a:p>
        </p:txBody>
      </p:sp>
      <p:pic>
        <p:nvPicPr>
          <p:cNvPr id="4107" name="Picture 11" descr="T:\3D for All\Kommunikáció\Termékbemutató\LeoDobozFotoComplett_v5_transparent - Copy.png">
            <a:hlinkClick r:id="rId3" action="ppaction://hlinksldjump"/>
          </p:cNvPr>
          <p:cNvPicPr>
            <a:picLocks noChangeAspect="1" noChangeArrowheads="1"/>
          </p:cNvPicPr>
          <p:nvPr/>
        </p:nvPicPr>
        <p:blipFill>
          <a:blip r:embed="rId4"/>
          <a:srcRect/>
          <a:stretch>
            <a:fillRect/>
          </a:stretch>
        </p:blipFill>
        <p:spPr bwMode="auto">
          <a:xfrm>
            <a:off x="204936" y="4221088"/>
            <a:ext cx="1107838" cy="1132301"/>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18436" name="Picture 4" descr="Michelangelo_wideV2"/>
          <p:cNvPicPr>
            <a:picLocks noChangeAspect="1" noChangeArrowheads="1"/>
          </p:cNvPicPr>
          <p:nvPr/>
        </p:nvPicPr>
        <p:blipFill>
          <a:blip r:embed="rId5"/>
          <a:srcRect/>
          <a:stretch>
            <a:fillRect/>
          </a:stretch>
        </p:blipFill>
        <p:spPr bwMode="auto">
          <a:xfrm>
            <a:off x="1692275" y="0"/>
            <a:ext cx="5761038" cy="806450"/>
          </a:xfrm>
          <a:prstGeom prst="rect">
            <a:avLst/>
          </a:prstGeom>
          <a:noFill/>
          <a:ln w="9525">
            <a:noFill/>
            <a:miter lim="800000"/>
            <a:headEnd/>
            <a:tailEnd/>
          </a:ln>
        </p:spPr>
      </p:pic>
      <p:pic>
        <p:nvPicPr>
          <p:cNvPr id="18437" name="Picture 29" descr="glasses_nocable">
            <a:hlinkClick r:id="rId6" action="ppaction://hlinksldjump"/>
          </p:cNvP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18438" name="Picture 31" descr="3sensors">
            <a:hlinkClick r:id="rId8" action="ppaction://hlinksldjump"/>
          </p:cNvPr>
          <p:cNvPicPr>
            <a:picLocks noChangeAspect="1" noChangeArrowheads="1"/>
          </p:cNvPicPr>
          <p:nvPr/>
        </p:nvPicPr>
        <p:blipFill>
          <a:blip r:embed="rId9"/>
          <a:srcRect/>
          <a:stretch>
            <a:fillRect/>
          </a:stretch>
        </p:blipFill>
        <p:spPr bwMode="auto">
          <a:xfrm>
            <a:off x="34925" y="3573463"/>
            <a:ext cx="1238250" cy="400050"/>
          </a:xfrm>
          <a:prstGeom prst="rect">
            <a:avLst/>
          </a:prstGeom>
          <a:noFill/>
          <a:ln w="9525">
            <a:noFill/>
            <a:miter lim="800000"/>
            <a:headEnd/>
            <a:tailEnd/>
          </a:ln>
        </p:spPr>
      </p:pic>
      <p:pic>
        <p:nvPicPr>
          <p:cNvPr id="18439" name="Picture 27" descr="bird1">
            <a:hlinkClick r:id="rId10" action="ppaction://hlinksldjump"/>
          </p:cNvPr>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sp>
        <p:nvSpPr>
          <p:cNvPr id="24" name="Szövegdoboz 23">
            <a:hlinkClick r:id="rId12"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25" name="Szövegdoboz 24">
            <a:hlinkClick r:id="rId13"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26" name="Szövegdoboz 25">
            <a:hlinkClick r:id="rId14"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27" name="Szövegdoboz 26">
            <a:hlinkClick r:id="rId15"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28" name="Egyenes összekötő 27"/>
          <p:cNvCxnSpPr/>
          <p:nvPr/>
        </p:nvCxnSpPr>
        <p:spPr>
          <a:xfrm>
            <a:off x="1331913" y="4797425"/>
            <a:ext cx="3603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Egyenes összekötő 28"/>
          <p:cNvCxnSpPr/>
          <p:nvPr/>
        </p:nvCxnSpPr>
        <p:spPr>
          <a:xfrm rot="16200000" flipV="1">
            <a:off x="-72231" y="3032919"/>
            <a:ext cx="3529012" cy="0"/>
          </a:xfrm>
          <a:prstGeom prst="line">
            <a:avLst/>
          </a:prstGeom>
        </p:spPr>
        <p:style>
          <a:lnRef idx="1">
            <a:schemeClr val="accent1"/>
          </a:lnRef>
          <a:fillRef idx="0">
            <a:schemeClr val="accent1"/>
          </a:fillRef>
          <a:effectRef idx="0">
            <a:schemeClr val="accent1"/>
          </a:effectRef>
          <a:fontRef idx="minor">
            <a:schemeClr val="tx1"/>
          </a:fontRef>
        </p:style>
      </p:cxnSp>
      <p:pic>
        <p:nvPicPr>
          <p:cNvPr id="18446" name="Picture 11" descr="T:\3D for All\Kommunikáció\Termékbemutató\LeoDobozFotoComplett_v5_transparent - Copy.png"/>
          <p:cNvPicPr>
            <a:picLocks noChangeAspect="1" noChangeArrowheads="1"/>
          </p:cNvPicPr>
          <p:nvPr/>
        </p:nvPicPr>
        <p:blipFill>
          <a:blip r:embed="rId4"/>
          <a:srcRect/>
          <a:stretch>
            <a:fillRect/>
          </a:stretch>
        </p:blipFill>
        <p:spPr bwMode="auto">
          <a:xfrm rot="474846">
            <a:off x="7237413" y="1084263"/>
            <a:ext cx="1620837" cy="1655762"/>
          </a:xfrm>
          <a:prstGeom prst="rect">
            <a:avLst/>
          </a:prstGeom>
          <a:noFill/>
          <a:ln w="9525">
            <a:noFill/>
            <a:miter lim="800000"/>
            <a:headEnd/>
            <a:tailEnd/>
          </a:ln>
        </p:spPr>
      </p:pic>
      <p:pic>
        <p:nvPicPr>
          <p:cNvPr id="18447" name="Picture 14" descr="T:\3D for All\Kommunikáció\Termékbemutató\LeoDobozFotoComplett_v6_transparent.png">
            <a:hlinkClick r:id="rId16" action="ppaction://hlinksldjump"/>
          </p:cNvPr>
          <p:cNvPicPr>
            <a:picLocks noChangeAspect="1" noChangeArrowheads="1"/>
          </p:cNvPicPr>
          <p:nvPr/>
        </p:nvPicPr>
        <p:blipFill>
          <a:blip r:embed="rId17"/>
          <a:srcRect l="3371" t="10699" r="5791" b="6273"/>
          <a:stretch>
            <a:fillRect/>
          </a:stretch>
        </p:blipFill>
        <p:spPr bwMode="auto">
          <a:xfrm>
            <a:off x="34925" y="5572125"/>
            <a:ext cx="1303338" cy="952500"/>
          </a:xfrm>
          <a:prstGeom prst="rect">
            <a:avLst/>
          </a:prstGeom>
          <a:noFill/>
          <a:ln w="9525">
            <a:noFill/>
            <a:miter lim="800000"/>
            <a:headEnd/>
            <a:tailEnd/>
          </a:ln>
        </p:spPr>
      </p:pic>
      <p:sp>
        <p:nvSpPr>
          <p:cNvPr id="22" name="Ellipszis 21">
            <a:hlinkClick r:id="rId3"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2" name="Ellipszis 31">
            <a:hlinkClick r:id="rId18"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3" name="Ellipszis 32">
            <a:hlinkClick r:id="rId19" action="ppaction://hlinksldjump"/>
          </p:cNvPr>
          <p:cNvSpPr/>
          <p:nvPr/>
        </p:nvSpPr>
        <p:spPr>
          <a:xfrm>
            <a:off x="1475656" y="191683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4" name="Ellipszis 33">
            <a:hlinkClick r:id="rId20" action="ppaction://hlinksldjump"/>
          </p:cNvPr>
          <p:cNvSpPr/>
          <p:nvPr/>
        </p:nvSpPr>
        <p:spPr>
          <a:xfrm>
            <a:off x="1475656" y="2204864"/>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0" name="Ellipszis 39">
            <a:hlinkClick r:id="rId21" action="ppaction://hlinksldjump"/>
          </p:cNvPr>
          <p:cNvSpPr/>
          <p:nvPr/>
        </p:nvSpPr>
        <p:spPr>
          <a:xfrm>
            <a:off x="1475656" y="249289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1" name="Ellipszis 40">
            <a:hlinkClick r:id="rId22" action="ppaction://hlinksldjump"/>
          </p:cNvPr>
          <p:cNvSpPr/>
          <p:nvPr/>
        </p:nvSpPr>
        <p:spPr>
          <a:xfrm>
            <a:off x="1475656" y="278092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3" name="Text Box 5"/>
          <p:cNvSpPr txBox="1">
            <a:spLocks noChangeArrowheads="1"/>
          </p:cNvSpPr>
          <p:nvPr/>
        </p:nvSpPr>
        <p:spPr bwMode="auto">
          <a:xfrm>
            <a:off x="2411413" y="1916113"/>
            <a:ext cx="4321175" cy="400050"/>
          </a:xfrm>
          <a:prstGeom prst="rect">
            <a:avLst/>
          </a:prstGeom>
          <a:solidFill>
            <a:schemeClr val="tx1"/>
          </a:solidFill>
          <a:ln w="9525">
            <a:noFill/>
            <a:miter lim="800000"/>
            <a:headEnd/>
            <a:tailEnd/>
          </a:ln>
        </p:spPr>
        <p:txBody>
          <a:bodyPr>
            <a:spAutoFit/>
          </a:bodyPr>
          <a:lstStyle/>
          <a:p>
            <a:pPr algn="ctr">
              <a:spcBef>
                <a:spcPct val="50000"/>
              </a:spcBef>
            </a:pPr>
            <a:r>
              <a:rPr lang="hu-HU" sz="2000">
                <a:solidFill>
                  <a:schemeClr val="bg1"/>
                </a:solidFill>
              </a:rPr>
              <a:t>LeoBrush</a:t>
            </a:r>
          </a:p>
        </p:txBody>
      </p:sp>
      <p:sp>
        <p:nvSpPr>
          <p:cNvPr id="18467" name="Rectangle 3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hu-HU"/>
          </a:p>
        </p:txBody>
      </p:sp>
      <p:pic>
        <p:nvPicPr>
          <p:cNvPr id="2" name="Kép 0" descr="LeoPaintTimi3.jpg"/>
          <p:cNvPicPr>
            <a:picLocks noChangeAspect="1" noChangeArrowheads="1"/>
          </p:cNvPicPr>
          <p:nvPr/>
        </p:nvPicPr>
        <p:blipFill>
          <a:blip r:embed="rId23"/>
          <a:srcRect/>
          <a:stretch>
            <a:fillRect/>
          </a:stretch>
        </p:blipFill>
        <p:spPr bwMode="auto">
          <a:xfrm>
            <a:off x="2662238" y="2565400"/>
            <a:ext cx="3925887" cy="2447925"/>
          </a:xfrm>
          <a:prstGeom prst="rect">
            <a:avLst/>
          </a:prstGeom>
          <a:noFill/>
          <a:ln w="9525">
            <a:noFill/>
            <a:miter lim="800000"/>
            <a:headEnd/>
            <a:tailEnd/>
          </a:ln>
        </p:spPr>
      </p:pic>
      <p:sp>
        <p:nvSpPr>
          <p:cNvPr id="18469" name="Rectangle 37"/>
          <p:cNvSpPr>
            <a:spLocks noChangeArrowheads="1"/>
          </p:cNvSpPr>
          <p:nvPr/>
        </p:nvSpPr>
        <p:spPr bwMode="auto">
          <a:xfrm>
            <a:off x="2268538" y="5394325"/>
            <a:ext cx="6048375" cy="646113"/>
          </a:xfrm>
          <a:prstGeom prst="rect">
            <a:avLst/>
          </a:prstGeom>
          <a:noFill/>
          <a:ln w="9525">
            <a:noFill/>
            <a:miter lim="800000"/>
            <a:headEnd/>
            <a:tailEnd/>
          </a:ln>
        </p:spPr>
        <p:txBody>
          <a:bodyPr anchor="ctr">
            <a:spAutoFit/>
          </a:bodyPr>
          <a:lstStyle/>
          <a:p>
            <a:pPr eaLnBrk="0" hangingPunct="0"/>
            <a:r>
              <a:rPr lang="en-US" sz="1200">
                <a:solidFill>
                  <a:srgbClr val="FFFFFF"/>
                </a:solidFill>
                <a:latin typeface="Calibri" pitchFamily="34" charset="0"/>
                <a:cs typeface="Times New Roman" pitchFamily="18" charset="0"/>
              </a:rPr>
              <a:t>2D and 3D together in an orgy of colors.</a:t>
            </a:r>
            <a:endParaRPr lang="hu-HU" sz="600"/>
          </a:p>
          <a:p>
            <a:pPr eaLnBrk="0" hangingPunct="0"/>
            <a:r>
              <a:rPr lang="en-US" sz="1200">
                <a:solidFill>
                  <a:srgbClr val="FFFFFF"/>
                </a:solidFill>
                <a:latin typeface="Calibri" pitchFamily="34" charset="0"/>
                <a:cs typeface="Times New Roman" pitchFamily="18" charset="0"/>
              </a:rPr>
              <a:t>The monitor here represents a canvas (2D), for which you can use the bird as an air-brush (3D). Everyone has an artist inside, you just have to find the appropriate tool to express yourself.</a:t>
            </a: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40"/>
                                        </p:tgtEl>
                                        <p:attrNameLst>
                                          <p:attrName>fillcolor</p:attrName>
                                        </p:attrNameLst>
                                      </p:cBhvr>
                                      <p:to>
                                        <a:schemeClr val="bg1"/>
                                      </p:to>
                                    </p:animClr>
                                    <p:set>
                                      <p:cBhvr>
                                        <p:cTn id="7" dur="1000" fill="hold"/>
                                        <p:tgtEl>
                                          <p:spTgt spid="40"/>
                                        </p:tgtEl>
                                        <p:attrNameLst>
                                          <p:attrName>fill.type</p:attrName>
                                        </p:attrNameLst>
                                      </p:cBhvr>
                                      <p:to>
                                        <p:strVal val="solid"/>
                                      </p:to>
                                    </p:set>
                                    <p:set>
                                      <p:cBhvr>
                                        <p:cTn id="8" dur="1000" fill="hold"/>
                                        <p:tgtEl>
                                          <p:spTgt spid="40"/>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469"/>
                                        </p:tgtEl>
                                        <p:attrNameLst>
                                          <p:attrName>style.visibility</p:attrName>
                                        </p:attrNameLst>
                                      </p:cBhvr>
                                      <p:to>
                                        <p:strVal val="visible"/>
                                      </p:to>
                                    </p:set>
                                    <p:animEffect transition="in" filter="fade">
                                      <p:cBhvr>
                                        <p:cTn id="19" dur="500"/>
                                        <p:tgtEl>
                                          <p:spTgt spid="18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utoUpdateAnimBg="0"/>
      <p:bldP spid="184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p:cNvSpPr txBox="1">
            <a:spLocks noChangeArrowheads="1"/>
          </p:cNvSpPr>
          <p:nvPr/>
        </p:nvSpPr>
        <p:spPr bwMode="auto">
          <a:xfrm>
            <a:off x="1835150" y="1341438"/>
            <a:ext cx="1728788" cy="523220"/>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Szoftver</a:t>
            </a:r>
            <a:endParaRPr lang="hu-HU" sz="2800" dirty="0">
              <a:solidFill>
                <a:schemeClr val="bg1"/>
              </a:solidFill>
            </a:endParaRPr>
          </a:p>
        </p:txBody>
      </p:sp>
      <p:pic>
        <p:nvPicPr>
          <p:cNvPr id="4107" name="Picture 11" descr="T:\3D for All\Kommunikáció\Termékbemutató\LeoDobozFotoComplett_v5_transparent - Copy.png">
            <a:hlinkClick r:id="rId3" action="ppaction://hlinksldjump"/>
          </p:cNvPr>
          <p:cNvPicPr>
            <a:picLocks noChangeAspect="1" noChangeArrowheads="1"/>
          </p:cNvPicPr>
          <p:nvPr/>
        </p:nvPicPr>
        <p:blipFill>
          <a:blip r:embed="rId4"/>
          <a:srcRect/>
          <a:stretch>
            <a:fillRect/>
          </a:stretch>
        </p:blipFill>
        <p:spPr bwMode="auto">
          <a:xfrm>
            <a:off x="204936" y="4221088"/>
            <a:ext cx="1107838" cy="1132301"/>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19460" name="Picture 4" descr="Michelangelo_wideV2"/>
          <p:cNvPicPr>
            <a:picLocks noChangeAspect="1" noChangeArrowheads="1"/>
          </p:cNvPicPr>
          <p:nvPr/>
        </p:nvPicPr>
        <p:blipFill>
          <a:blip r:embed="rId5"/>
          <a:srcRect/>
          <a:stretch>
            <a:fillRect/>
          </a:stretch>
        </p:blipFill>
        <p:spPr bwMode="auto">
          <a:xfrm>
            <a:off x="1692275" y="0"/>
            <a:ext cx="5761038" cy="806450"/>
          </a:xfrm>
          <a:prstGeom prst="rect">
            <a:avLst/>
          </a:prstGeom>
          <a:noFill/>
          <a:ln w="9525">
            <a:noFill/>
            <a:miter lim="800000"/>
            <a:headEnd/>
            <a:tailEnd/>
          </a:ln>
        </p:spPr>
      </p:pic>
      <p:pic>
        <p:nvPicPr>
          <p:cNvPr id="19461" name="Picture 29" descr="glasses_nocable">
            <a:hlinkClick r:id="rId6" action="ppaction://hlinksldjump"/>
          </p:cNvP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19462" name="Picture 31" descr="3sensors">
            <a:hlinkClick r:id="rId8" action="ppaction://hlinksldjump"/>
          </p:cNvPr>
          <p:cNvPicPr>
            <a:picLocks noChangeAspect="1" noChangeArrowheads="1"/>
          </p:cNvPicPr>
          <p:nvPr/>
        </p:nvPicPr>
        <p:blipFill>
          <a:blip r:embed="rId9"/>
          <a:srcRect/>
          <a:stretch>
            <a:fillRect/>
          </a:stretch>
        </p:blipFill>
        <p:spPr bwMode="auto">
          <a:xfrm>
            <a:off x="34925" y="3573463"/>
            <a:ext cx="1238250" cy="400050"/>
          </a:xfrm>
          <a:prstGeom prst="rect">
            <a:avLst/>
          </a:prstGeom>
          <a:noFill/>
          <a:ln w="9525">
            <a:noFill/>
            <a:miter lim="800000"/>
            <a:headEnd/>
            <a:tailEnd/>
          </a:ln>
        </p:spPr>
      </p:pic>
      <p:pic>
        <p:nvPicPr>
          <p:cNvPr id="19463" name="Picture 27" descr="bird1">
            <a:hlinkClick r:id="rId10" action="ppaction://hlinksldjump"/>
          </p:cNvPr>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sp>
        <p:nvSpPr>
          <p:cNvPr id="24" name="Szövegdoboz 23">
            <a:hlinkClick r:id="rId12"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25" name="Szövegdoboz 24">
            <a:hlinkClick r:id="rId13"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26" name="Szövegdoboz 25">
            <a:hlinkClick r:id="rId14"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27" name="Szövegdoboz 26">
            <a:hlinkClick r:id="rId15"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28" name="Egyenes összekötő 27"/>
          <p:cNvCxnSpPr/>
          <p:nvPr/>
        </p:nvCxnSpPr>
        <p:spPr>
          <a:xfrm>
            <a:off x="1331913" y="4797425"/>
            <a:ext cx="3603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Egyenes összekötő 28"/>
          <p:cNvCxnSpPr/>
          <p:nvPr/>
        </p:nvCxnSpPr>
        <p:spPr>
          <a:xfrm rot="16200000" flipV="1">
            <a:off x="-72231" y="3032919"/>
            <a:ext cx="3529012" cy="0"/>
          </a:xfrm>
          <a:prstGeom prst="line">
            <a:avLst/>
          </a:prstGeom>
        </p:spPr>
        <p:style>
          <a:lnRef idx="1">
            <a:schemeClr val="accent1"/>
          </a:lnRef>
          <a:fillRef idx="0">
            <a:schemeClr val="accent1"/>
          </a:fillRef>
          <a:effectRef idx="0">
            <a:schemeClr val="accent1"/>
          </a:effectRef>
          <a:fontRef idx="minor">
            <a:schemeClr val="tx1"/>
          </a:fontRef>
        </p:style>
      </p:cxnSp>
      <p:pic>
        <p:nvPicPr>
          <p:cNvPr id="19470" name="Picture 11" descr="T:\3D for All\Kommunikáció\Termékbemutató\LeoDobozFotoComplett_v5_transparent - Copy.png"/>
          <p:cNvPicPr>
            <a:picLocks noChangeAspect="1" noChangeArrowheads="1"/>
          </p:cNvPicPr>
          <p:nvPr/>
        </p:nvPicPr>
        <p:blipFill>
          <a:blip r:embed="rId4"/>
          <a:srcRect/>
          <a:stretch>
            <a:fillRect/>
          </a:stretch>
        </p:blipFill>
        <p:spPr bwMode="auto">
          <a:xfrm rot="474846">
            <a:off x="7237413" y="1084263"/>
            <a:ext cx="1620837" cy="1655762"/>
          </a:xfrm>
          <a:prstGeom prst="rect">
            <a:avLst/>
          </a:prstGeom>
          <a:noFill/>
          <a:ln w="9525">
            <a:noFill/>
            <a:miter lim="800000"/>
            <a:headEnd/>
            <a:tailEnd/>
          </a:ln>
        </p:spPr>
      </p:pic>
      <p:pic>
        <p:nvPicPr>
          <p:cNvPr id="19471" name="Picture 14" descr="T:\3D for All\Kommunikáció\Termékbemutató\LeoDobozFotoComplett_v6_transparent.png">
            <a:hlinkClick r:id="rId16" action="ppaction://hlinksldjump"/>
          </p:cNvPr>
          <p:cNvPicPr>
            <a:picLocks noChangeAspect="1" noChangeArrowheads="1"/>
          </p:cNvPicPr>
          <p:nvPr/>
        </p:nvPicPr>
        <p:blipFill>
          <a:blip r:embed="rId17"/>
          <a:srcRect l="3371" t="10699" r="5791" b="6273"/>
          <a:stretch>
            <a:fillRect/>
          </a:stretch>
        </p:blipFill>
        <p:spPr bwMode="auto">
          <a:xfrm>
            <a:off x="34925" y="5572125"/>
            <a:ext cx="1303338" cy="952500"/>
          </a:xfrm>
          <a:prstGeom prst="rect">
            <a:avLst/>
          </a:prstGeom>
          <a:noFill/>
          <a:ln w="9525">
            <a:noFill/>
            <a:miter lim="800000"/>
            <a:headEnd/>
            <a:tailEnd/>
          </a:ln>
        </p:spPr>
      </p:pic>
      <p:sp>
        <p:nvSpPr>
          <p:cNvPr id="22" name="Ellipszis 21">
            <a:hlinkClick r:id="rId3"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2" name="Ellipszis 31">
            <a:hlinkClick r:id="rId18"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3" name="Ellipszis 32">
            <a:hlinkClick r:id="rId19" action="ppaction://hlinksldjump"/>
          </p:cNvPr>
          <p:cNvSpPr/>
          <p:nvPr/>
        </p:nvSpPr>
        <p:spPr>
          <a:xfrm>
            <a:off x="1475656" y="191683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34" name="Ellipszis 33">
            <a:hlinkClick r:id="rId20" action="ppaction://hlinksldjump"/>
          </p:cNvPr>
          <p:cNvSpPr/>
          <p:nvPr/>
        </p:nvSpPr>
        <p:spPr>
          <a:xfrm>
            <a:off x="1475656" y="2204864"/>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0" name="Ellipszis 39">
            <a:hlinkClick r:id="rId21" action="ppaction://hlinksldjump"/>
          </p:cNvPr>
          <p:cNvSpPr/>
          <p:nvPr/>
        </p:nvSpPr>
        <p:spPr>
          <a:xfrm>
            <a:off x="1475656" y="249289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1" name="Ellipszis 40">
            <a:hlinkClick r:id="rId22" action="ppaction://hlinksldjump"/>
          </p:cNvPr>
          <p:cNvSpPr/>
          <p:nvPr/>
        </p:nvSpPr>
        <p:spPr>
          <a:xfrm>
            <a:off x="1475656" y="278092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43" name="Text Box 5"/>
          <p:cNvSpPr txBox="1">
            <a:spLocks noChangeArrowheads="1"/>
          </p:cNvSpPr>
          <p:nvPr/>
        </p:nvSpPr>
        <p:spPr bwMode="auto">
          <a:xfrm>
            <a:off x="2411413" y="1916113"/>
            <a:ext cx="4321175" cy="400050"/>
          </a:xfrm>
          <a:prstGeom prst="rect">
            <a:avLst/>
          </a:prstGeom>
          <a:solidFill>
            <a:schemeClr val="tx1"/>
          </a:solidFill>
          <a:ln w="9525">
            <a:noFill/>
            <a:miter lim="800000"/>
            <a:headEnd/>
            <a:tailEnd/>
          </a:ln>
        </p:spPr>
        <p:txBody>
          <a:bodyPr>
            <a:spAutoFit/>
          </a:bodyPr>
          <a:lstStyle/>
          <a:p>
            <a:pPr algn="ctr">
              <a:spcBef>
                <a:spcPct val="50000"/>
              </a:spcBef>
            </a:pPr>
            <a:r>
              <a:rPr lang="hu-HU" sz="2000">
                <a:solidFill>
                  <a:schemeClr val="bg1"/>
                </a:solidFill>
              </a:rPr>
              <a:t>LeoCapture</a:t>
            </a:r>
          </a:p>
        </p:txBody>
      </p:sp>
      <p:sp>
        <p:nvSpPr>
          <p:cNvPr id="30" name="Téglalap 29"/>
          <p:cNvSpPr>
            <a:spLocks noChangeArrowheads="1"/>
          </p:cNvSpPr>
          <p:nvPr/>
        </p:nvSpPr>
        <p:spPr bwMode="auto">
          <a:xfrm>
            <a:off x="1763713" y="2546350"/>
            <a:ext cx="7272337" cy="1508125"/>
          </a:xfrm>
          <a:prstGeom prst="rect">
            <a:avLst/>
          </a:prstGeom>
          <a:noFill/>
          <a:ln w="9525">
            <a:noFill/>
            <a:miter lim="800000"/>
            <a:headEnd/>
            <a:tailEnd/>
          </a:ln>
        </p:spPr>
        <p:txBody>
          <a:bodyPr>
            <a:spAutoFit/>
          </a:bodyPr>
          <a:lstStyle/>
          <a:p>
            <a:pPr algn="just">
              <a:spcBef>
                <a:spcPts val="1200"/>
              </a:spcBef>
            </a:pPr>
            <a:r>
              <a:rPr lang="en-US" sz="1200" dirty="0">
                <a:solidFill>
                  <a:schemeClr val="bg1"/>
                </a:solidFill>
              </a:rPr>
              <a:t>A major problem for VR authors is the difficulty presenting their work using traditional 2D devices as virtual reality creations cannot be perceived by camera lens.</a:t>
            </a:r>
            <a:endParaRPr lang="hu-HU" sz="1200" b="1" dirty="0">
              <a:solidFill>
                <a:schemeClr val="bg1"/>
              </a:solidFill>
            </a:endParaRPr>
          </a:p>
          <a:p>
            <a:pPr algn="just">
              <a:spcBef>
                <a:spcPts val="1200"/>
              </a:spcBef>
            </a:pPr>
            <a:r>
              <a:rPr lang="en-US" sz="1200" b="1" dirty="0">
                <a:solidFill>
                  <a:schemeClr val="bg1"/>
                </a:solidFill>
              </a:rPr>
              <a:t>Using </a:t>
            </a:r>
            <a:r>
              <a:rPr lang="en-US" sz="1200" b="1" dirty="0" err="1">
                <a:solidFill>
                  <a:schemeClr val="bg1"/>
                </a:solidFill>
              </a:rPr>
              <a:t>LeoCapture</a:t>
            </a:r>
            <a:r>
              <a:rPr lang="en-US" sz="1200" b="1" dirty="0">
                <a:solidFill>
                  <a:schemeClr val="bg1"/>
                </a:solidFill>
              </a:rPr>
              <a:t>, you can create accurate video clips montaged in real time about the use of Leonar3Do and the results of your work.</a:t>
            </a:r>
            <a:endParaRPr lang="hu-HU" sz="1200" b="1" dirty="0">
              <a:solidFill>
                <a:schemeClr val="bg1"/>
              </a:solidFill>
            </a:endParaRPr>
          </a:p>
          <a:p>
            <a:pPr algn="just">
              <a:spcBef>
                <a:spcPts val="1200"/>
              </a:spcBef>
            </a:pPr>
            <a:r>
              <a:rPr lang="hu-HU" sz="1200" dirty="0">
                <a:solidFill>
                  <a:schemeClr val="bg1"/>
                </a:solidFill>
              </a:rPr>
              <a:t>T</a:t>
            </a:r>
            <a:r>
              <a:rPr lang="en-US" sz="1200" dirty="0">
                <a:solidFill>
                  <a:schemeClr val="bg1"/>
                </a:solidFill>
              </a:rPr>
              <a:t>he video recording allows the viewer to perceive exactly the same image that the Leonar3Do user is encountering.</a:t>
            </a:r>
            <a:r>
              <a:rPr lang="hu-HU" sz="1200" dirty="0">
                <a:solidFill>
                  <a:schemeClr val="bg1"/>
                </a:solidFill>
              </a:rPr>
              <a:t> </a:t>
            </a:r>
          </a:p>
        </p:txBody>
      </p:sp>
      <p:pic>
        <p:nvPicPr>
          <p:cNvPr id="19496" name="Picture 40" descr="Z:\Leonar3Do_DVD_1.0.2_10_06_28\AutorunDatas\InfoLeoCapture_elemei\image003.jpg"/>
          <p:cNvPicPr>
            <a:picLocks noChangeAspect="1" noChangeArrowheads="1"/>
          </p:cNvPicPr>
          <p:nvPr/>
        </p:nvPicPr>
        <p:blipFill>
          <a:blip r:embed="rId23"/>
          <a:srcRect/>
          <a:stretch>
            <a:fillRect/>
          </a:stretch>
        </p:blipFill>
        <p:spPr bwMode="auto">
          <a:xfrm>
            <a:off x="5135563" y="4292600"/>
            <a:ext cx="3829050" cy="2160588"/>
          </a:xfrm>
          <a:prstGeom prst="rect">
            <a:avLst/>
          </a:prstGeom>
          <a:noFill/>
          <a:ln w="9525">
            <a:noFill/>
            <a:miter lim="800000"/>
            <a:headEnd/>
            <a:tailEnd/>
          </a:ln>
        </p:spPr>
      </p:pic>
      <p:sp>
        <p:nvSpPr>
          <p:cNvPr id="31" name="Téglalap 30"/>
          <p:cNvSpPr>
            <a:spLocks noChangeArrowheads="1"/>
          </p:cNvSpPr>
          <p:nvPr/>
        </p:nvSpPr>
        <p:spPr bwMode="auto">
          <a:xfrm>
            <a:off x="1763713" y="4059238"/>
            <a:ext cx="3240087" cy="2646362"/>
          </a:xfrm>
          <a:prstGeom prst="rect">
            <a:avLst/>
          </a:prstGeom>
          <a:noFill/>
          <a:ln w="9525">
            <a:noFill/>
            <a:miter lim="800000"/>
            <a:headEnd/>
            <a:tailEnd/>
          </a:ln>
        </p:spPr>
        <p:txBody>
          <a:bodyPr>
            <a:spAutoFit/>
          </a:bodyPr>
          <a:lstStyle/>
          <a:p>
            <a:pPr algn="just">
              <a:spcBef>
                <a:spcPts val="1200"/>
              </a:spcBef>
            </a:pPr>
            <a:r>
              <a:rPr lang="en-US" sz="1200">
                <a:solidFill>
                  <a:schemeClr val="bg1"/>
                </a:solidFill>
              </a:rPr>
              <a:t>To capture videos, you need a computer configuration with Leonar3Do, and a standard video capturing device connected to the computer. Such a device can be a simple </a:t>
            </a:r>
            <a:r>
              <a:rPr lang="en-US" sz="1200" u="sng">
                <a:solidFill>
                  <a:schemeClr val="bg1"/>
                </a:solidFill>
              </a:rPr>
              <a:t>USB webcam</a:t>
            </a:r>
            <a:r>
              <a:rPr lang="en-US" sz="1200">
                <a:solidFill>
                  <a:schemeClr val="bg1"/>
                </a:solidFill>
              </a:rPr>
              <a:t>, or a streaming </a:t>
            </a:r>
            <a:r>
              <a:rPr lang="en-US" sz="1200" u="sng">
                <a:solidFill>
                  <a:schemeClr val="bg1"/>
                </a:solidFill>
              </a:rPr>
              <a:t>video camera</a:t>
            </a:r>
            <a:r>
              <a:rPr lang="en-US" sz="1200">
                <a:solidFill>
                  <a:schemeClr val="bg1"/>
                </a:solidFill>
              </a:rPr>
              <a:t> connected through FireWire or USB.</a:t>
            </a:r>
          </a:p>
          <a:p>
            <a:pPr algn="just">
              <a:spcBef>
                <a:spcPts val="1200"/>
              </a:spcBef>
            </a:pPr>
            <a:r>
              <a:rPr lang="en-US" sz="1200">
                <a:solidFill>
                  <a:schemeClr val="bg1"/>
                </a:solidFill>
              </a:rPr>
              <a:t>Video capturing requires running three applications simultaneously: 1. the Leonar3Do system software with the basic Leonar3Do features; 2. LeoCapture for creating montaged videos; 3. an application using Leonar3Do, about the use of which the videos will be created.</a:t>
            </a:r>
            <a:endParaRPr lang="hu-HU" sz="120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41"/>
                                        </p:tgtEl>
                                        <p:attrNameLst>
                                          <p:attrName>fillcolor</p:attrName>
                                        </p:attrNameLst>
                                      </p:cBhvr>
                                      <p:to>
                                        <a:schemeClr val="bg1"/>
                                      </p:to>
                                    </p:animClr>
                                    <p:set>
                                      <p:cBhvr>
                                        <p:cTn id="7" dur="1000" fill="hold"/>
                                        <p:tgtEl>
                                          <p:spTgt spid="41"/>
                                        </p:tgtEl>
                                        <p:attrNameLst>
                                          <p:attrName>fill.type</p:attrName>
                                        </p:attrNameLst>
                                      </p:cBhvr>
                                      <p:to>
                                        <p:strVal val="solid"/>
                                      </p:to>
                                    </p:set>
                                    <p:set>
                                      <p:cBhvr>
                                        <p:cTn id="8" dur="1000" fill="hold"/>
                                        <p:tgtEl>
                                          <p:spTgt spid="41"/>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19496"/>
                                        </p:tgtEl>
                                        <p:attrNameLst>
                                          <p:attrName>style.visibility</p:attrName>
                                        </p:attrNameLst>
                                      </p:cBhvr>
                                      <p:to>
                                        <p:strVal val="visible"/>
                                      </p:to>
                                    </p:set>
                                    <p:animEffect transition="in" filter="fade">
                                      <p:cBhvr>
                                        <p:cTn id="22" dur="500"/>
                                        <p:tgtEl>
                                          <p:spTgt spid="19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1835150" y="1341438"/>
            <a:ext cx="3025775" cy="522287"/>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A termék</a:t>
            </a:r>
            <a:endParaRPr lang="hu-HU" sz="2800" dirty="0">
              <a:solidFill>
                <a:schemeClr val="bg1"/>
              </a:solidFill>
            </a:endParaRPr>
          </a:p>
        </p:txBody>
      </p:sp>
      <p:pic>
        <p:nvPicPr>
          <p:cNvPr id="20483" name="Picture 29" descr="glasses_nocable">
            <a:hlinkClick r:id="rId3" action="ppaction://hlinksldjump"/>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20484" name="Picture 31" descr="3sensors">
            <a:hlinkClick r:id="rId5" action="ppaction://hlinksldjump"/>
          </p:cNvPr>
          <p:cNvPicPr>
            <a:picLocks noChangeAspect="1" noChangeArrowheads="1"/>
          </p:cNvPicPr>
          <p:nvPr/>
        </p:nvPicPr>
        <p:blipFill>
          <a:blip r:embed="rId6"/>
          <a:srcRect/>
          <a:stretch>
            <a:fillRect/>
          </a:stretch>
        </p:blipFill>
        <p:spPr bwMode="auto">
          <a:xfrm>
            <a:off x="34925" y="3573463"/>
            <a:ext cx="1238250" cy="400050"/>
          </a:xfrm>
          <a:prstGeom prst="rect">
            <a:avLst/>
          </a:prstGeom>
          <a:noFill/>
          <a:ln w="9525">
            <a:noFill/>
            <a:miter lim="800000"/>
            <a:headEnd/>
            <a:tailEnd/>
          </a:ln>
        </p:spPr>
      </p:pic>
      <p:pic>
        <p:nvPicPr>
          <p:cNvPr id="20485" name="Picture 11" descr="T:\3D for All\Kommunikáció\Termékbemutató\LeoDobozFotoComplett_v5_transparent - Copy.png">
            <a:hlinkClick r:id="rId7" action="ppaction://hlinksldjump"/>
          </p:cNvPr>
          <p:cNvPicPr>
            <a:picLocks noChangeAspect="1" noChangeArrowheads="1"/>
          </p:cNvPicPr>
          <p:nvPr/>
        </p:nvPicPr>
        <p:blipFill>
          <a:blip r:embed="rId8"/>
          <a:srcRect/>
          <a:stretch>
            <a:fillRect/>
          </a:stretch>
        </p:blipFill>
        <p:spPr bwMode="auto">
          <a:xfrm>
            <a:off x="107950" y="4221163"/>
            <a:ext cx="1108075" cy="1131887"/>
          </a:xfrm>
          <a:prstGeom prst="rect">
            <a:avLst/>
          </a:prstGeom>
          <a:noFill/>
          <a:ln w="9525">
            <a:noFill/>
            <a:miter lim="800000"/>
            <a:headEnd/>
            <a:tailEnd/>
          </a:ln>
        </p:spPr>
      </p:pic>
      <p:pic>
        <p:nvPicPr>
          <p:cNvPr id="20486" name="Picture 4" descr="Michelangelo_wideV2"/>
          <p:cNvPicPr>
            <a:picLocks noChangeAspect="1" noChangeArrowheads="1"/>
          </p:cNvPicPr>
          <p:nvPr/>
        </p:nvPicPr>
        <p:blipFill>
          <a:blip r:embed="rId9"/>
          <a:srcRect/>
          <a:stretch>
            <a:fillRect/>
          </a:stretch>
        </p:blipFill>
        <p:spPr bwMode="auto">
          <a:xfrm>
            <a:off x="1692275" y="0"/>
            <a:ext cx="5761038" cy="806450"/>
          </a:xfrm>
          <a:prstGeom prst="rect">
            <a:avLst/>
          </a:prstGeom>
          <a:noFill/>
          <a:ln w="9525">
            <a:noFill/>
            <a:miter lim="800000"/>
            <a:headEnd/>
            <a:tailEnd/>
          </a:ln>
        </p:spPr>
      </p:pic>
      <p:sp>
        <p:nvSpPr>
          <p:cNvPr id="9" name="Szövegdoboz 8">
            <a:hlinkClick r:id="rId10"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10" name="Szövegdoboz 9">
            <a:hlinkClick r:id="rId11"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11" name="Szövegdoboz 10">
            <a:hlinkClick r:id="rId12"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12" name="Szövegdoboz 11">
            <a:hlinkClick r:id="rId13"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20491" name="Picture 27" descr="bird1">
            <a:hlinkClick r:id="rId14" action="ppaction://hlinksldjump"/>
          </p:cNvPr>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pic>
        <p:nvPicPr>
          <p:cNvPr id="15" name="Picture 14" descr="T:\3D for All\Kommunikáció\Termékbemutató\LeoDobozFotoComplett_v6_transparent.png"/>
          <p:cNvPicPr>
            <a:picLocks noChangeAspect="1" noChangeArrowheads="1"/>
          </p:cNvPicPr>
          <p:nvPr/>
        </p:nvPicPr>
        <p:blipFill>
          <a:blip r:embed="rId16"/>
          <a:srcRect l="3371" t="10699" r="5791" b="6273"/>
          <a:stretch>
            <a:fillRect/>
          </a:stretch>
        </p:blipFill>
        <p:spPr bwMode="auto">
          <a:xfrm>
            <a:off x="7092950" y="1349375"/>
            <a:ext cx="1858963" cy="1358900"/>
          </a:xfrm>
          <a:prstGeom prst="rect">
            <a:avLst/>
          </a:prstGeom>
          <a:noFill/>
          <a:ln w="9525">
            <a:noFill/>
            <a:miter lim="800000"/>
            <a:headEnd/>
            <a:tailEnd/>
          </a:ln>
        </p:spPr>
      </p:pic>
      <p:pic>
        <p:nvPicPr>
          <p:cNvPr id="16" name="Picture 14" descr="T:\3D for All\Kommunikáció\Termékbemutató\LeoDobozFotoComplett_v6_transparent.png">
            <a:hlinkClick r:id="rId17" action="ppaction://hlinksldjump"/>
          </p:cNvPr>
          <p:cNvPicPr>
            <a:picLocks noChangeAspect="1" noChangeArrowheads="1"/>
          </p:cNvPicPr>
          <p:nvPr/>
        </p:nvPicPr>
        <p:blipFill>
          <a:blip r:embed="rId16" cstate="print"/>
          <a:srcRect l="3370" t="10700" r="5791" b="6273"/>
          <a:stretch>
            <a:fillRect/>
          </a:stretch>
        </p:blipFill>
        <p:spPr bwMode="auto">
          <a:xfrm>
            <a:off x="35496" y="5572301"/>
            <a:ext cx="1303128" cy="953043"/>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cxnSp>
        <p:nvCxnSpPr>
          <p:cNvPr id="17" name="Egyenes összekötő 16"/>
          <p:cNvCxnSpPr/>
          <p:nvPr/>
        </p:nvCxnSpPr>
        <p:spPr>
          <a:xfrm>
            <a:off x="1363663" y="6021388"/>
            <a:ext cx="328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Egyenes összekötő 17"/>
          <p:cNvCxnSpPr/>
          <p:nvPr/>
        </p:nvCxnSpPr>
        <p:spPr>
          <a:xfrm rot="5400000" flipH="1" flipV="1">
            <a:off x="-684213" y="3644901"/>
            <a:ext cx="475297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Ellipszis 18">
            <a:hlinkClick r:id="rId17"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0" name="Ellipszis 19">
            <a:hlinkClick r:id="rId18"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6" name="Ellipszis 25">
            <a:hlinkClick r:id="rId19" action="ppaction://hlinksldjump"/>
          </p:cNvPr>
          <p:cNvSpPr/>
          <p:nvPr/>
        </p:nvSpPr>
        <p:spPr>
          <a:xfrm>
            <a:off x="1475656" y="191683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pic>
        <p:nvPicPr>
          <p:cNvPr id="27" name="Picture 6" descr="négy elem copy"/>
          <p:cNvPicPr>
            <a:picLocks noChangeAspect="1" noChangeArrowheads="1"/>
          </p:cNvPicPr>
          <p:nvPr/>
        </p:nvPicPr>
        <p:blipFill>
          <a:blip r:embed="rId20">
            <a:clrChange>
              <a:clrFrom>
                <a:srgbClr val="000000"/>
              </a:clrFrom>
              <a:clrTo>
                <a:srgbClr val="000000">
                  <a:alpha val="0"/>
                </a:srgbClr>
              </a:clrTo>
            </a:clrChange>
            <a:lum bright="20000"/>
          </a:blip>
          <a:srcRect/>
          <a:stretch>
            <a:fillRect/>
          </a:stretch>
        </p:blipFill>
        <p:spPr bwMode="auto">
          <a:xfrm>
            <a:off x="3059113" y="2060575"/>
            <a:ext cx="3600450" cy="2881313"/>
          </a:xfrm>
          <a:prstGeom prst="rect">
            <a:avLst/>
          </a:prstGeom>
          <a:noFill/>
          <a:ln w="9525">
            <a:noFill/>
            <a:miter lim="800000"/>
            <a:headEnd/>
            <a:tailEnd/>
          </a:ln>
        </p:spPr>
      </p:pic>
      <p:sp>
        <p:nvSpPr>
          <p:cNvPr id="21" name="Szövegdoboz 20"/>
          <p:cNvSpPr txBox="1">
            <a:spLocks noChangeArrowheads="1"/>
          </p:cNvSpPr>
          <p:nvPr/>
        </p:nvSpPr>
        <p:spPr bwMode="auto">
          <a:xfrm>
            <a:off x="1763713" y="5013325"/>
            <a:ext cx="7380287" cy="1662113"/>
          </a:xfrm>
          <a:prstGeom prst="rect">
            <a:avLst/>
          </a:prstGeom>
          <a:noFill/>
          <a:ln w="9525">
            <a:noFill/>
            <a:miter lim="800000"/>
            <a:headEnd/>
            <a:tailEnd/>
          </a:ln>
        </p:spPr>
        <p:txBody>
          <a:bodyPr>
            <a:spAutoFit/>
          </a:bodyPr>
          <a:lstStyle/>
          <a:p>
            <a:pPr algn="ctr">
              <a:spcBef>
                <a:spcPts val="1200"/>
              </a:spcBef>
            </a:pPr>
            <a:r>
              <a:rPr lang="hu-HU" b="1">
                <a:solidFill>
                  <a:schemeClr val="bg1"/>
                </a:solidFill>
              </a:rPr>
              <a:t>Leonar3Do: teljes VR környezet a személyi számítógéphez.</a:t>
            </a:r>
          </a:p>
          <a:p>
            <a:pPr algn="ctr">
              <a:spcBef>
                <a:spcPts val="1200"/>
              </a:spcBef>
            </a:pPr>
            <a:r>
              <a:rPr lang="hu-HU" sz="1600">
                <a:solidFill>
                  <a:schemeClr val="bg1"/>
                </a:solidFill>
              </a:rPr>
              <a:t>A virtuális objektumokat valóságként érzékelhetjük a térben,</a:t>
            </a:r>
            <a:br>
              <a:rPr lang="hu-HU" sz="1600">
                <a:solidFill>
                  <a:schemeClr val="bg1"/>
                </a:solidFill>
              </a:rPr>
            </a:br>
            <a:r>
              <a:rPr lang="hu-HU" sz="1600">
                <a:solidFill>
                  <a:schemeClr val="bg1"/>
                </a:solidFill>
              </a:rPr>
              <a:t>és valós helyükön léphetünk velük interakcióba.</a:t>
            </a:r>
          </a:p>
          <a:p>
            <a:pPr algn="ctr">
              <a:spcBef>
                <a:spcPts val="1200"/>
              </a:spcBef>
            </a:pPr>
            <a:r>
              <a:rPr lang="hu-HU" sz="1600">
                <a:solidFill>
                  <a:schemeClr val="bg1"/>
                </a:solidFill>
              </a:rPr>
              <a:t>A Leonar3Do platformja lehetőséget nyit</a:t>
            </a:r>
            <a:br>
              <a:rPr lang="hu-HU" sz="1600">
                <a:solidFill>
                  <a:schemeClr val="bg1"/>
                </a:solidFill>
              </a:rPr>
            </a:br>
            <a:r>
              <a:rPr lang="hu-HU" sz="1600">
                <a:solidFill>
                  <a:schemeClr val="bg1"/>
                </a:solidFill>
              </a:rPr>
              <a:t> a VR  alkalmazások generációinak megszületéséhez.</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200"/>
                                        <p:tgtEl>
                                          <p:spTgt spid="17"/>
                                        </p:tgtEl>
                                      </p:cBhvr>
                                    </p:animEffect>
                                  </p:childTnLst>
                                </p:cTn>
                              </p:par>
                            </p:childTnLst>
                          </p:cTn>
                        </p:par>
                        <p:par>
                          <p:cTn id="15" fill="hold">
                            <p:stCondLst>
                              <p:cond delay="1200"/>
                            </p:stCondLst>
                            <p:childTnLst>
                              <p:par>
                                <p:cTn id="16" presetID="22"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1700"/>
                            </p:stCondLst>
                            <p:childTnLst>
                              <p:par>
                                <p:cTn id="20" presetID="53"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200" fill="hold"/>
                                        <p:tgtEl>
                                          <p:spTgt spid="19"/>
                                        </p:tgtEl>
                                        <p:attrNameLst>
                                          <p:attrName>ppt_w</p:attrName>
                                        </p:attrNameLst>
                                      </p:cBhvr>
                                      <p:tavLst>
                                        <p:tav tm="0">
                                          <p:val>
                                            <p:fltVal val="0"/>
                                          </p:val>
                                        </p:tav>
                                        <p:tav tm="100000">
                                          <p:val>
                                            <p:strVal val="#ppt_w"/>
                                          </p:val>
                                        </p:tav>
                                      </p:tavLst>
                                    </p:anim>
                                    <p:anim calcmode="lin" valueType="num">
                                      <p:cBhvr>
                                        <p:cTn id="23" dur="200" fill="hold"/>
                                        <p:tgtEl>
                                          <p:spTgt spid="19"/>
                                        </p:tgtEl>
                                        <p:attrNameLst>
                                          <p:attrName>ppt_h</p:attrName>
                                        </p:attrNameLst>
                                      </p:cBhvr>
                                      <p:tavLst>
                                        <p:tav tm="0">
                                          <p:val>
                                            <p:fltVal val="0"/>
                                          </p:val>
                                        </p:tav>
                                        <p:tav tm="100000">
                                          <p:val>
                                            <p:strVal val="#ppt_h"/>
                                          </p:val>
                                        </p:tav>
                                      </p:tavLst>
                                    </p:anim>
                                    <p:animEffect transition="in" filter="fade">
                                      <p:cBhvr>
                                        <p:cTn id="24" dur="200"/>
                                        <p:tgtEl>
                                          <p:spTgt spid="19"/>
                                        </p:tgtEl>
                                      </p:cBhvr>
                                    </p:animEffect>
                                  </p:childTnLst>
                                </p:cTn>
                              </p:par>
                            </p:childTnLst>
                          </p:cTn>
                        </p:par>
                        <p:par>
                          <p:cTn id="25" fill="hold">
                            <p:stCondLst>
                              <p:cond delay="1900"/>
                            </p:stCondLst>
                            <p:childTnLst>
                              <p:par>
                                <p:cTn id="26" presetID="53"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200" fill="hold"/>
                                        <p:tgtEl>
                                          <p:spTgt spid="20"/>
                                        </p:tgtEl>
                                        <p:attrNameLst>
                                          <p:attrName>ppt_w</p:attrName>
                                        </p:attrNameLst>
                                      </p:cBhvr>
                                      <p:tavLst>
                                        <p:tav tm="0">
                                          <p:val>
                                            <p:fltVal val="0"/>
                                          </p:val>
                                        </p:tav>
                                        <p:tav tm="100000">
                                          <p:val>
                                            <p:strVal val="#ppt_w"/>
                                          </p:val>
                                        </p:tav>
                                      </p:tavLst>
                                    </p:anim>
                                    <p:anim calcmode="lin" valueType="num">
                                      <p:cBhvr>
                                        <p:cTn id="29" dur="200" fill="hold"/>
                                        <p:tgtEl>
                                          <p:spTgt spid="20"/>
                                        </p:tgtEl>
                                        <p:attrNameLst>
                                          <p:attrName>ppt_h</p:attrName>
                                        </p:attrNameLst>
                                      </p:cBhvr>
                                      <p:tavLst>
                                        <p:tav tm="0">
                                          <p:val>
                                            <p:fltVal val="0"/>
                                          </p:val>
                                        </p:tav>
                                        <p:tav tm="100000">
                                          <p:val>
                                            <p:strVal val="#ppt_h"/>
                                          </p:val>
                                        </p:tav>
                                      </p:tavLst>
                                    </p:anim>
                                    <p:animEffect transition="in" filter="fade">
                                      <p:cBhvr>
                                        <p:cTn id="30" dur="200"/>
                                        <p:tgtEl>
                                          <p:spTgt spid="20"/>
                                        </p:tgtEl>
                                      </p:cBhvr>
                                    </p:animEffect>
                                  </p:childTnLst>
                                </p:cTn>
                              </p:par>
                            </p:childTnLst>
                          </p:cTn>
                        </p:par>
                        <p:par>
                          <p:cTn id="31" fill="hold">
                            <p:stCondLst>
                              <p:cond delay="2100"/>
                            </p:stCondLst>
                            <p:childTnLst>
                              <p:par>
                                <p:cTn id="32" presetID="53"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200" fill="hold"/>
                                        <p:tgtEl>
                                          <p:spTgt spid="26"/>
                                        </p:tgtEl>
                                        <p:attrNameLst>
                                          <p:attrName>ppt_w</p:attrName>
                                        </p:attrNameLst>
                                      </p:cBhvr>
                                      <p:tavLst>
                                        <p:tav tm="0">
                                          <p:val>
                                            <p:fltVal val="0"/>
                                          </p:val>
                                        </p:tav>
                                        <p:tav tm="100000">
                                          <p:val>
                                            <p:strVal val="#ppt_w"/>
                                          </p:val>
                                        </p:tav>
                                      </p:tavLst>
                                    </p:anim>
                                    <p:anim calcmode="lin" valueType="num">
                                      <p:cBhvr>
                                        <p:cTn id="35" dur="200" fill="hold"/>
                                        <p:tgtEl>
                                          <p:spTgt spid="26"/>
                                        </p:tgtEl>
                                        <p:attrNameLst>
                                          <p:attrName>ppt_h</p:attrName>
                                        </p:attrNameLst>
                                      </p:cBhvr>
                                      <p:tavLst>
                                        <p:tav tm="0">
                                          <p:val>
                                            <p:fltVal val="0"/>
                                          </p:val>
                                        </p:tav>
                                        <p:tav tm="100000">
                                          <p:val>
                                            <p:strVal val="#ppt_h"/>
                                          </p:val>
                                        </p:tav>
                                      </p:tavLst>
                                    </p:anim>
                                    <p:animEffect transition="in" filter="fade">
                                      <p:cBhvr>
                                        <p:cTn id="36" dur="200"/>
                                        <p:tgtEl>
                                          <p:spTgt spid="26"/>
                                        </p:tgtEl>
                                      </p:cBhvr>
                                    </p:animEffect>
                                  </p:childTnLst>
                                </p:cTn>
                              </p:par>
                            </p:childTnLst>
                          </p:cTn>
                        </p:par>
                        <p:par>
                          <p:cTn id="37" fill="hold">
                            <p:stCondLst>
                              <p:cond delay="2300"/>
                            </p:stCondLst>
                            <p:childTnLst>
                              <p:par>
                                <p:cTn id="38" presetID="1" presetClass="emph" presetSubtype="2" fill="hold" nodeType="afterEffect">
                                  <p:stCondLst>
                                    <p:cond delay="0"/>
                                  </p:stCondLst>
                                  <p:childTnLst>
                                    <p:animClr clrSpc="rgb" dir="cw">
                                      <p:cBhvr>
                                        <p:cTn id="39" dur="1000" fill="hold"/>
                                        <p:tgtEl>
                                          <p:spTgt spid="19"/>
                                        </p:tgtEl>
                                        <p:attrNameLst>
                                          <p:attrName>fillcolor</p:attrName>
                                        </p:attrNameLst>
                                      </p:cBhvr>
                                      <p:to>
                                        <a:schemeClr val="bg1"/>
                                      </p:to>
                                    </p:animClr>
                                    <p:set>
                                      <p:cBhvr>
                                        <p:cTn id="40" dur="1000" fill="hold"/>
                                        <p:tgtEl>
                                          <p:spTgt spid="19"/>
                                        </p:tgtEl>
                                        <p:attrNameLst>
                                          <p:attrName>fill.type</p:attrName>
                                        </p:attrNameLst>
                                      </p:cBhvr>
                                      <p:to>
                                        <p:strVal val="solid"/>
                                      </p:to>
                                    </p:set>
                                    <p:set>
                                      <p:cBhvr>
                                        <p:cTn id="41" dur="1000" fill="hold"/>
                                        <p:tgtEl>
                                          <p:spTgt spid="19"/>
                                        </p:tgtEl>
                                        <p:attrNameLst>
                                          <p:attrName>fill.on</p:attrName>
                                        </p:attrNameLst>
                                      </p:cBhvr>
                                      <p:to>
                                        <p:strVal val="true"/>
                                      </p:to>
                                    </p:set>
                                  </p:childTnLst>
                                </p:cTn>
                              </p:par>
                            </p:childTnLst>
                          </p:cTn>
                        </p:par>
                        <p:par>
                          <p:cTn id="42" fill="hold">
                            <p:stCondLst>
                              <p:cond delay="33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3800"/>
                            </p:stCondLst>
                            <p:childTnLst>
                              <p:par>
                                <p:cTn id="47" presetID="10"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19" grpId="0" animBg="1"/>
      <p:bldP spid="20" grpId="0" animBg="1"/>
      <p:bldP spid="26"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Michelangelo_wideV2"/>
          <p:cNvPicPr>
            <a:picLocks noChangeAspect="1" noChangeArrowheads="1"/>
          </p:cNvPicPr>
          <p:nvPr/>
        </p:nvPicPr>
        <p:blipFill>
          <a:blip r:embed="rId3"/>
          <a:srcRect/>
          <a:stretch>
            <a:fillRect/>
          </a:stretch>
        </p:blipFill>
        <p:spPr bwMode="auto">
          <a:xfrm>
            <a:off x="1692275" y="0"/>
            <a:ext cx="5761038" cy="806450"/>
          </a:xfrm>
          <a:prstGeom prst="rect">
            <a:avLst/>
          </a:prstGeom>
          <a:noFill/>
          <a:ln w="9525">
            <a:noFill/>
            <a:miter lim="800000"/>
            <a:headEnd/>
            <a:tailEnd/>
          </a:ln>
        </p:spPr>
      </p:pic>
      <p:sp>
        <p:nvSpPr>
          <p:cNvPr id="7" name="Szövegdoboz 6"/>
          <p:cNvSpPr txBox="1"/>
          <p:nvPr/>
        </p:nvSpPr>
        <p:spPr>
          <a:xfrm>
            <a:off x="1403648" y="792000"/>
            <a:ext cx="1440160" cy="338554"/>
          </a:xfrm>
          <a:prstGeom prst="rect">
            <a:avLst/>
          </a:prstGeom>
          <a:noFill/>
        </p:spPr>
        <p:txBody>
          <a:bodyPr>
            <a:spAutoFit/>
          </a:bodyPr>
          <a:lstStyle/>
          <a:p>
            <a:pPr algn="ctr">
              <a:defRPr/>
            </a:pPr>
            <a:r>
              <a:rPr lang="hu-HU" sz="1600" dirty="0" smtClean="0">
                <a:solidFill>
                  <a:srgbClr val="00B0F0"/>
                </a:solidFill>
                <a:effectLst>
                  <a:reflection blurRad="6350" stA="50000" endA="300" endPos="50000" dist="29997" dir="5400000" sy="-100000" algn="bl" rotWithShape="0"/>
                </a:effectLst>
              </a:rPr>
              <a:t>Mi a </a:t>
            </a:r>
            <a:r>
              <a:rPr lang="hu-HU" sz="1600" dirty="0">
                <a:solidFill>
                  <a:srgbClr val="00B0F0"/>
                </a:solidFill>
                <a:effectLst>
                  <a:reflection blurRad="6350" stA="50000" endA="300" endPos="50000" dist="29997" dir="5400000" sy="-100000" algn="bl" rotWithShape="0"/>
                </a:effectLst>
              </a:rPr>
              <a:t>VR?</a:t>
            </a:r>
          </a:p>
        </p:txBody>
      </p:sp>
      <p:sp>
        <p:nvSpPr>
          <p:cNvPr id="9" name="Szövegdoboz 8"/>
          <p:cNvSpPr txBox="1"/>
          <p:nvPr/>
        </p:nvSpPr>
        <p:spPr>
          <a:xfrm>
            <a:off x="2987824" y="792000"/>
            <a:ext cx="1440160" cy="338554"/>
          </a:xfrm>
          <a:prstGeom prst="rect">
            <a:avLst/>
          </a:prstGeom>
          <a:noFill/>
        </p:spPr>
        <p:txBody>
          <a:bodyPr>
            <a:spAutoFit/>
          </a:bodyPr>
          <a:lstStyle/>
          <a:p>
            <a:pPr algn="ctr">
              <a:defRPr/>
            </a:pPr>
            <a:r>
              <a:rPr lang="hu-HU" sz="1600" dirty="0">
                <a:solidFill>
                  <a:srgbClr val="00B0F0"/>
                </a:solidFill>
                <a:effectLst>
                  <a:reflection blurRad="6350" stA="50000" endA="300" endPos="50000" dist="29997" dir="5400000" sy="-100000" algn="bl" rotWithShape="0"/>
                </a:effectLst>
              </a:rPr>
              <a:t>A Termék</a:t>
            </a:r>
          </a:p>
        </p:txBody>
      </p:sp>
      <p:sp>
        <p:nvSpPr>
          <p:cNvPr id="10" name="Szövegdoboz 9"/>
          <p:cNvSpPr txBox="1"/>
          <p:nvPr/>
        </p:nvSpPr>
        <p:spPr>
          <a:xfrm>
            <a:off x="4572000" y="792000"/>
            <a:ext cx="1440160" cy="338554"/>
          </a:xfrm>
          <a:prstGeom prst="rect">
            <a:avLst/>
          </a:prstGeom>
          <a:noFill/>
        </p:spPr>
        <p:txBody>
          <a:bodyPr>
            <a:spAutoFit/>
          </a:bodyPr>
          <a:lstStyle/>
          <a:p>
            <a:pPr algn="ctr">
              <a:defRPr/>
            </a:pPr>
            <a:r>
              <a:rPr lang="hu-HU" sz="1600" dirty="0">
                <a:solidFill>
                  <a:srgbClr val="00B0F0"/>
                </a:solidFill>
                <a:effectLst>
                  <a:reflection blurRad="6350" stA="50000" endA="300" endPos="50000" dist="29997" dir="5400000" sy="-100000" algn="bl" rotWithShape="0"/>
                </a:effectLst>
              </a:rPr>
              <a:t>Rólunk</a:t>
            </a:r>
          </a:p>
        </p:txBody>
      </p:sp>
      <p:sp>
        <p:nvSpPr>
          <p:cNvPr id="11" name="Szövegdoboz 10"/>
          <p:cNvSpPr txBox="1"/>
          <p:nvPr/>
        </p:nvSpPr>
        <p:spPr>
          <a:xfrm>
            <a:off x="6156176" y="792000"/>
            <a:ext cx="1440160" cy="338554"/>
          </a:xfrm>
          <a:prstGeom prst="rect">
            <a:avLst/>
          </a:prstGeom>
          <a:noFill/>
        </p:spPr>
        <p:txBody>
          <a:bodyPr>
            <a:spAutoFit/>
          </a:bodyPr>
          <a:lstStyle/>
          <a:p>
            <a:pPr algn="ctr">
              <a:defRPr/>
            </a:pPr>
            <a:r>
              <a:rPr lang="hu-HU" sz="1600" dirty="0">
                <a:solidFill>
                  <a:srgbClr val="00B0F0"/>
                </a:solidFill>
                <a:effectLst>
                  <a:reflection blurRad="6350" stA="50000" endA="300" endPos="50000" dist="29997" dir="5400000" sy="-100000" algn="bl" rotWithShape="0"/>
                </a:effectLst>
              </a:rPr>
              <a:t>Kapcsolat</a:t>
            </a:r>
          </a:p>
        </p:txBody>
      </p:sp>
    </p:spTree>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1"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1" nodeType="afterEffect">
                                  <p:stCondLst>
                                    <p:cond delay="0"/>
                                  </p:stCondLst>
                                  <p:iterate type="lt">
                                    <p:tmPct val="0"/>
                                  </p:iterate>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1" nodeType="after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3" presetClass="emph" presetSubtype="2" fill="hold" grpId="0" nodeType="afterEffect">
                                  <p:stCondLst>
                                    <p:cond delay="0"/>
                                  </p:stCondLst>
                                  <p:iterate type="lt">
                                    <p:tmPct val="0"/>
                                  </p:iterate>
                                  <p:childTnLst>
                                    <p:animClr clrSpc="rgb" dir="cw">
                                      <p:cBhvr override="childStyle">
                                        <p:cTn id="22" dur="200" fill="hold"/>
                                        <p:tgtEl>
                                          <p:spTgt spid="7"/>
                                        </p:tgtEl>
                                        <p:attrNameLst>
                                          <p:attrName>style.color</p:attrName>
                                        </p:attrNameLst>
                                      </p:cBhvr>
                                      <p:to>
                                        <a:schemeClr val="bg1"/>
                                      </p:to>
                                    </p:animClr>
                                  </p:childTnLst>
                                </p:cTn>
                              </p:par>
                            </p:childTnLst>
                          </p:cTn>
                        </p:par>
                        <p:par>
                          <p:cTn id="23" fill="hold">
                            <p:stCondLst>
                              <p:cond delay="2200"/>
                            </p:stCondLst>
                            <p:childTnLst>
                              <p:par>
                                <p:cTn id="24" presetID="3" presetClass="emph" presetSubtype="2" fill="hold" grpId="0" nodeType="afterEffect">
                                  <p:stCondLst>
                                    <p:cond delay="0"/>
                                  </p:stCondLst>
                                  <p:iterate type="lt">
                                    <p:tmPct val="0"/>
                                  </p:iterate>
                                  <p:childTnLst>
                                    <p:animClr clrSpc="rgb" dir="cw">
                                      <p:cBhvr override="childStyle">
                                        <p:cTn id="25" dur="200" fill="hold"/>
                                        <p:tgtEl>
                                          <p:spTgt spid="9"/>
                                        </p:tgtEl>
                                        <p:attrNameLst>
                                          <p:attrName>style.color</p:attrName>
                                        </p:attrNameLst>
                                      </p:cBhvr>
                                      <p:to>
                                        <a:schemeClr val="bg1"/>
                                      </p:to>
                                    </p:animClr>
                                  </p:childTnLst>
                                </p:cTn>
                              </p:par>
                            </p:childTnLst>
                          </p:cTn>
                        </p:par>
                        <p:par>
                          <p:cTn id="26" fill="hold">
                            <p:stCondLst>
                              <p:cond delay="2400"/>
                            </p:stCondLst>
                            <p:childTnLst>
                              <p:par>
                                <p:cTn id="27" presetID="3" presetClass="emph" presetSubtype="2" fill="hold" grpId="0" nodeType="afterEffect">
                                  <p:stCondLst>
                                    <p:cond delay="0"/>
                                  </p:stCondLst>
                                  <p:iterate type="lt">
                                    <p:tmPct val="0"/>
                                  </p:iterate>
                                  <p:childTnLst>
                                    <p:animClr clrSpc="rgb" dir="cw">
                                      <p:cBhvr override="childStyle">
                                        <p:cTn id="28" dur="200" fill="hold"/>
                                        <p:tgtEl>
                                          <p:spTgt spid="10"/>
                                        </p:tgtEl>
                                        <p:attrNameLst>
                                          <p:attrName>style.color</p:attrName>
                                        </p:attrNameLst>
                                      </p:cBhvr>
                                      <p:to>
                                        <a:schemeClr val="bg1"/>
                                      </p:to>
                                    </p:animClr>
                                  </p:childTnLst>
                                </p:cTn>
                              </p:par>
                            </p:childTnLst>
                          </p:cTn>
                        </p:par>
                        <p:par>
                          <p:cTn id="29" fill="hold">
                            <p:stCondLst>
                              <p:cond delay="2600"/>
                            </p:stCondLst>
                            <p:childTnLst>
                              <p:par>
                                <p:cTn id="30" presetID="3" presetClass="emph" presetSubtype="2" fill="hold" grpId="0" nodeType="afterEffect">
                                  <p:stCondLst>
                                    <p:cond delay="0"/>
                                  </p:stCondLst>
                                  <p:iterate type="lt">
                                    <p:tmPct val="0"/>
                                  </p:iterate>
                                  <p:childTnLst>
                                    <p:animClr clrSpc="rgb" dir="cw">
                                      <p:cBhvr override="childStyle">
                                        <p:cTn id="31" dur="200" fill="hold"/>
                                        <p:tgtEl>
                                          <p:spTgt spid="11"/>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P spid="10" grpId="1"/>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1835150" y="1341438"/>
            <a:ext cx="3025775" cy="522287"/>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A termék</a:t>
            </a:r>
            <a:endParaRPr lang="hu-HU" sz="2800" dirty="0">
              <a:solidFill>
                <a:schemeClr val="bg1"/>
              </a:solidFill>
            </a:endParaRPr>
          </a:p>
        </p:txBody>
      </p:sp>
      <p:pic>
        <p:nvPicPr>
          <p:cNvPr id="21507" name="Picture 29" descr="glasses_nocable">
            <a:hlinkClick r:id="rId3" action="ppaction://hlinksldjump"/>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21508" name="Picture 31" descr="3sensors">
            <a:hlinkClick r:id="rId5" action="ppaction://hlinksldjump"/>
          </p:cNvPr>
          <p:cNvPicPr>
            <a:picLocks noChangeAspect="1" noChangeArrowheads="1"/>
          </p:cNvPicPr>
          <p:nvPr/>
        </p:nvPicPr>
        <p:blipFill>
          <a:blip r:embed="rId6"/>
          <a:srcRect/>
          <a:stretch>
            <a:fillRect/>
          </a:stretch>
        </p:blipFill>
        <p:spPr bwMode="auto">
          <a:xfrm>
            <a:off x="34925" y="3573463"/>
            <a:ext cx="1238250" cy="400050"/>
          </a:xfrm>
          <a:prstGeom prst="rect">
            <a:avLst/>
          </a:prstGeom>
          <a:noFill/>
          <a:ln w="9525">
            <a:noFill/>
            <a:miter lim="800000"/>
            <a:headEnd/>
            <a:tailEnd/>
          </a:ln>
        </p:spPr>
      </p:pic>
      <p:pic>
        <p:nvPicPr>
          <p:cNvPr id="21509" name="Picture 11" descr="T:\3D for All\Kommunikáció\Termékbemutató\LeoDobozFotoComplett_v5_transparent - Copy.png">
            <a:hlinkClick r:id="rId7" action="ppaction://hlinksldjump"/>
          </p:cNvPr>
          <p:cNvPicPr>
            <a:picLocks noChangeAspect="1" noChangeArrowheads="1"/>
          </p:cNvPicPr>
          <p:nvPr/>
        </p:nvPicPr>
        <p:blipFill>
          <a:blip r:embed="rId8"/>
          <a:srcRect/>
          <a:stretch>
            <a:fillRect/>
          </a:stretch>
        </p:blipFill>
        <p:spPr bwMode="auto">
          <a:xfrm>
            <a:off x="107950" y="4221163"/>
            <a:ext cx="1108075" cy="1131887"/>
          </a:xfrm>
          <a:prstGeom prst="rect">
            <a:avLst/>
          </a:prstGeom>
          <a:noFill/>
          <a:ln w="9525">
            <a:noFill/>
            <a:miter lim="800000"/>
            <a:headEnd/>
            <a:tailEnd/>
          </a:ln>
        </p:spPr>
      </p:pic>
      <p:pic>
        <p:nvPicPr>
          <p:cNvPr id="21510" name="Picture 4" descr="Michelangelo_wideV2"/>
          <p:cNvPicPr>
            <a:picLocks noChangeAspect="1" noChangeArrowheads="1"/>
          </p:cNvPicPr>
          <p:nvPr/>
        </p:nvPicPr>
        <p:blipFill>
          <a:blip r:embed="rId9"/>
          <a:srcRect/>
          <a:stretch>
            <a:fillRect/>
          </a:stretch>
        </p:blipFill>
        <p:spPr bwMode="auto">
          <a:xfrm>
            <a:off x="1692275" y="0"/>
            <a:ext cx="5761038" cy="806450"/>
          </a:xfrm>
          <a:prstGeom prst="rect">
            <a:avLst/>
          </a:prstGeom>
          <a:noFill/>
          <a:ln w="9525">
            <a:noFill/>
            <a:miter lim="800000"/>
            <a:headEnd/>
            <a:tailEnd/>
          </a:ln>
        </p:spPr>
      </p:pic>
      <p:sp>
        <p:nvSpPr>
          <p:cNvPr id="9" name="Szövegdoboz 8">
            <a:hlinkClick r:id="rId10"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10" name="Szövegdoboz 9">
            <a:hlinkClick r:id="rId11"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11" name="Szövegdoboz 10">
            <a:hlinkClick r:id="rId12"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12" name="Szövegdoboz 11">
            <a:hlinkClick r:id="rId13"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21515" name="Picture 27" descr="bird1">
            <a:hlinkClick r:id="rId14" action="ppaction://hlinksldjump"/>
          </p:cNvPr>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pic>
        <p:nvPicPr>
          <p:cNvPr id="16" name="Picture 14" descr="T:\3D for All\Kommunikáció\Termékbemutató\LeoDobozFotoComplett_v6_transparent.png">
            <a:hlinkClick r:id="rId16" action="ppaction://hlinksldjump"/>
          </p:cNvPr>
          <p:cNvPicPr>
            <a:picLocks noChangeAspect="1" noChangeArrowheads="1"/>
          </p:cNvPicPr>
          <p:nvPr/>
        </p:nvPicPr>
        <p:blipFill>
          <a:blip r:embed="rId17" cstate="print"/>
          <a:srcRect l="3370" t="10700" r="5791" b="6273"/>
          <a:stretch>
            <a:fillRect/>
          </a:stretch>
        </p:blipFill>
        <p:spPr bwMode="auto">
          <a:xfrm>
            <a:off x="35496" y="5572301"/>
            <a:ext cx="1303128" cy="953043"/>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cxnSp>
        <p:nvCxnSpPr>
          <p:cNvPr id="17" name="Egyenes összekötő 16"/>
          <p:cNvCxnSpPr/>
          <p:nvPr/>
        </p:nvCxnSpPr>
        <p:spPr>
          <a:xfrm>
            <a:off x="1363663" y="6021388"/>
            <a:ext cx="328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Egyenes összekötő 17"/>
          <p:cNvCxnSpPr/>
          <p:nvPr/>
        </p:nvCxnSpPr>
        <p:spPr>
          <a:xfrm rot="5400000" flipH="1" flipV="1">
            <a:off x="-684213" y="3644901"/>
            <a:ext cx="475297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Ellipszis 18">
            <a:hlinkClick r:id="rId16"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0" name="Ellipszis 19">
            <a:hlinkClick r:id="rId18"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6" name="Ellipszis 25">
            <a:hlinkClick r:id="rId19" action="ppaction://hlinksldjump"/>
          </p:cNvPr>
          <p:cNvSpPr/>
          <p:nvPr/>
        </p:nvSpPr>
        <p:spPr>
          <a:xfrm>
            <a:off x="1475656" y="191683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1" name="Text Box 5"/>
          <p:cNvSpPr txBox="1">
            <a:spLocks noChangeArrowheads="1"/>
          </p:cNvSpPr>
          <p:nvPr/>
        </p:nvSpPr>
        <p:spPr bwMode="auto">
          <a:xfrm>
            <a:off x="2268538" y="1916113"/>
            <a:ext cx="4321175" cy="400050"/>
          </a:xfrm>
          <a:prstGeom prst="rect">
            <a:avLst/>
          </a:prstGeom>
          <a:solidFill>
            <a:schemeClr val="tx1"/>
          </a:solidFill>
          <a:ln w="9525">
            <a:noFill/>
            <a:miter lim="800000"/>
            <a:headEnd/>
            <a:tailEnd/>
          </a:ln>
        </p:spPr>
        <p:txBody>
          <a:bodyPr>
            <a:spAutoFit/>
          </a:bodyPr>
          <a:lstStyle/>
          <a:p>
            <a:pPr algn="ctr">
              <a:spcBef>
                <a:spcPct val="50000"/>
              </a:spcBef>
            </a:pPr>
            <a:r>
              <a:rPr lang="hu-HU" sz="2000" dirty="0" smtClean="0">
                <a:solidFill>
                  <a:schemeClr val="bg1"/>
                </a:solidFill>
              </a:rPr>
              <a:t>Rendszerkövetelmények</a:t>
            </a:r>
            <a:endParaRPr lang="hu-HU" sz="2000" dirty="0">
              <a:solidFill>
                <a:schemeClr val="bg1"/>
              </a:solidFill>
            </a:endParaRPr>
          </a:p>
        </p:txBody>
      </p:sp>
      <p:sp>
        <p:nvSpPr>
          <p:cNvPr id="21531" name="Rectangle 27"/>
          <p:cNvSpPr>
            <a:spLocks noChangeArrowheads="1"/>
          </p:cNvSpPr>
          <p:nvPr/>
        </p:nvSpPr>
        <p:spPr bwMode="auto">
          <a:xfrm>
            <a:off x="2484438" y="3206750"/>
            <a:ext cx="5975350" cy="2892425"/>
          </a:xfrm>
          <a:prstGeom prst="rect">
            <a:avLst/>
          </a:prstGeom>
          <a:noFill/>
          <a:ln w="9525">
            <a:noFill/>
            <a:miter lim="800000"/>
            <a:headEnd/>
            <a:tailEnd/>
          </a:ln>
        </p:spPr>
        <p:txBody>
          <a:bodyPr anchor="ctr">
            <a:spAutoFit/>
          </a:bodyPr>
          <a:lstStyle/>
          <a:p>
            <a:pPr marL="228600" indent="-228600" eaLnBrk="0" hangingPunct="0">
              <a:spcBef>
                <a:spcPts val="1200"/>
              </a:spcBef>
              <a:buFont typeface="Wingdings" pitchFamily="2" charset="2"/>
              <a:buChar char="§"/>
            </a:pPr>
            <a:r>
              <a:rPr lang="en-US" sz="1400">
                <a:solidFill>
                  <a:schemeClr val="bg1"/>
                </a:solidFill>
              </a:rPr>
              <a:t>Operating system: Windows XP SP3</a:t>
            </a:r>
            <a:r>
              <a:rPr lang="hu-HU" sz="1400">
                <a:solidFill>
                  <a:schemeClr val="bg1"/>
                </a:solidFill>
              </a:rPr>
              <a:t>,</a:t>
            </a:r>
            <a:r>
              <a:rPr lang="en-US" sz="1400">
                <a:solidFill>
                  <a:schemeClr val="bg1"/>
                </a:solidFill>
              </a:rPr>
              <a:t> Windows Vista, Windows 7</a:t>
            </a:r>
            <a:endParaRPr lang="hu-HU" sz="1400">
              <a:solidFill>
                <a:schemeClr val="bg1"/>
              </a:solidFill>
            </a:endParaRPr>
          </a:p>
          <a:p>
            <a:pPr marL="228600" indent="-228600" eaLnBrk="0" hangingPunct="0">
              <a:spcBef>
                <a:spcPts val="1200"/>
              </a:spcBef>
              <a:buFont typeface="Wingdings" pitchFamily="2" charset="2"/>
              <a:buChar char="§"/>
            </a:pPr>
            <a:r>
              <a:rPr lang="en-US" sz="1400">
                <a:solidFill>
                  <a:schemeClr val="bg1"/>
                </a:solidFill>
              </a:rPr>
              <a:t>Processor: Intel Core 2 Duo or AMD Athlon X2 CPU or larger</a:t>
            </a:r>
            <a:endParaRPr lang="hu-HU" sz="1400">
              <a:solidFill>
                <a:schemeClr val="bg1"/>
              </a:solidFill>
            </a:endParaRPr>
          </a:p>
          <a:p>
            <a:pPr marL="228600" indent="-228600" eaLnBrk="0" hangingPunct="0">
              <a:spcBef>
                <a:spcPts val="1200"/>
              </a:spcBef>
              <a:buFont typeface="Wingdings" pitchFamily="2" charset="2"/>
              <a:buChar char="§"/>
            </a:pPr>
            <a:r>
              <a:rPr lang="en-GB" sz="1400">
                <a:solidFill>
                  <a:schemeClr val="bg1"/>
                </a:solidFill>
              </a:rPr>
              <a:t>Video card: NVIDIA 8 series or ATI HD 2400 series or better</a:t>
            </a:r>
            <a:endParaRPr lang="hu-HU" sz="1400">
              <a:solidFill>
                <a:schemeClr val="bg1"/>
              </a:solidFill>
            </a:endParaRPr>
          </a:p>
          <a:p>
            <a:pPr marL="228600" indent="-228600" eaLnBrk="0" hangingPunct="0">
              <a:spcBef>
                <a:spcPts val="1200"/>
              </a:spcBef>
              <a:buFont typeface="Wingdings" pitchFamily="2" charset="2"/>
              <a:buChar char="§"/>
            </a:pPr>
            <a:r>
              <a:rPr lang="en-US" sz="1400">
                <a:solidFill>
                  <a:schemeClr val="bg1"/>
                </a:solidFill>
              </a:rPr>
              <a:t>OpenGL 3.0 support </a:t>
            </a:r>
            <a:endParaRPr lang="hu-HU" sz="1400">
              <a:solidFill>
                <a:schemeClr val="bg1"/>
              </a:solidFill>
            </a:endParaRPr>
          </a:p>
          <a:p>
            <a:pPr marL="228600" indent="-228600" eaLnBrk="0" hangingPunct="0">
              <a:spcBef>
                <a:spcPts val="1200"/>
              </a:spcBef>
              <a:buFont typeface="Wingdings" pitchFamily="2" charset="2"/>
              <a:buChar char="§"/>
            </a:pPr>
            <a:r>
              <a:rPr lang="en-US" sz="1400">
                <a:solidFill>
                  <a:schemeClr val="bg1"/>
                </a:solidFill>
              </a:rPr>
              <a:t>2 GB</a:t>
            </a:r>
            <a:r>
              <a:rPr lang="hu-HU" sz="1400">
                <a:solidFill>
                  <a:schemeClr val="bg1"/>
                </a:solidFill>
              </a:rPr>
              <a:t> RAM</a:t>
            </a:r>
            <a:r>
              <a:rPr lang="en-US" sz="1400">
                <a:solidFill>
                  <a:schemeClr val="bg1"/>
                </a:solidFill>
              </a:rPr>
              <a:t> or more</a:t>
            </a:r>
            <a:endParaRPr lang="hu-HU" sz="1400">
              <a:solidFill>
                <a:schemeClr val="bg1"/>
              </a:solidFill>
            </a:endParaRPr>
          </a:p>
          <a:p>
            <a:pPr marL="228600" indent="-228600" eaLnBrk="0" hangingPunct="0">
              <a:spcBef>
                <a:spcPts val="1200"/>
              </a:spcBef>
              <a:buFont typeface="Wingdings" pitchFamily="2" charset="2"/>
              <a:buChar char="§"/>
            </a:pPr>
            <a:r>
              <a:rPr lang="en-US" sz="1400">
                <a:solidFill>
                  <a:schemeClr val="bg1"/>
                </a:solidFill>
              </a:rPr>
              <a:t>500 MByte free hard disc space</a:t>
            </a:r>
            <a:endParaRPr lang="hu-HU" sz="1400">
              <a:solidFill>
                <a:schemeClr val="bg1"/>
              </a:solidFill>
            </a:endParaRPr>
          </a:p>
          <a:p>
            <a:pPr marL="228600" indent="-228600" eaLnBrk="0" hangingPunct="0">
              <a:spcBef>
                <a:spcPts val="1200"/>
              </a:spcBef>
              <a:buFont typeface="Wingdings" pitchFamily="2" charset="2"/>
              <a:buChar char="§"/>
            </a:pPr>
            <a:r>
              <a:rPr lang="en-US" sz="1400">
                <a:solidFill>
                  <a:schemeClr val="bg1"/>
                </a:solidFill>
              </a:rPr>
              <a:t>DVD-ROM reader (for the installation)</a:t>
            </a:r>
            <a:endParaRPr lang="hu-HU" sz="1400">
              <a:solidFill>
                <a:schemeClr val="bg1"/>
              </a:solidFill>
            </a:endParaRPr>
          </a:p>
          <a:p>
            <a:pPr marL="228600" indent="-228600" eaLnBrk="0" hangingPunct="0">
              <a:spcBef>
                <a:spcPts val="1200"/>
              </a:spcBef>
              <a:buFont typeface="Wingdings" pitchFamily="2" charset="2"/>
              <a:buChar char="§"/>
            </a:pPr>
            <a:r>
              <a:rPr lang="en-US" sz="1400">
                <a:solidFill>
                  <a:schemeClr val="bg1"/>
                </a:solidFill>
              </a:rPr>
              <a:t>Monitor: 75-85Hz TFT monitor, </a:t>
            </a:r>
            <a:r>
              <a:rPr lang="en-US" sz="1400" b="1">
                <a:solidFill>
                  <a:schemeClr val="bg1"/>
                </a:solidFill>
              </a:rPr>
              <a:t>120 Hz TFT monitor recommended</a:t>
            </a:r>
          </a:p>
        </p:txBody>
      </p:sp>
      <p:pic>
        <p:nvPicPr>
          <p:cNvPr id="21530" name="Picture 14" descr="T:\3D for All\Kommunikáció\Termékbemutató\LeoDobozFotoComplett_v6_transparent.png"/>
          <p:cNvPicPr>
            <a:picLocks noChangeAspect="1" noChangeArrowheads="1"/>
          </p:cNvPicPr>
          <p:nvPr/>
        </p:nvPicPr>
        <p:blipFill>
          <a:blip r:embed="rId17"/>
          <a:srcRect l="3371" t="10699" r="5791" b="6273"/>
          <a:stretch>
            <a:fillRect/>
          </a:stretch>
        </p:blipFill>
        <p:spPr bwMode="auto">
          <a:xfrm>
            <a:off x="7092950" y="1349375"/>
            <a:ext cx="1858963" cy="13589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20"/>
                                        </p:tgtEl>
                                        <p:attrNameLst>
                                          <p:attrName>fillcolor</p:attrName>
                                        </p:attrNameLst>
                                      </p:cBhvr>
                                      <p:to>
                                        <a:schemeClr val="bg1"/>
                                      </p:to>
                                    </p:animClr>
                                    <p:set>
                                      <p:cBhvr>
                                        <p:cTn id="7" dur="1000" fill="hold"/>
                                        <p:tgtEl>
                                          <p:spTgt spid="20"/>
                                        </p:tgtEl>
                                        <p:attrNameLst>
                                          <p:attrName>fill.type</p:attrName>
                                        </p:attrNameLst>
                                      </p:cBhvr>
                                      <p:to>
                                        <p:strVal val="solid"/>
                                      </p:to>
                                    </p:set>
                                    <p:set>
                                      <p:cBhvr>
                                        <p:cTn id="8" dur="1000" fill="hold"/>
                                        <p:tgtEl>
                                          <p:spTgt spid="20"/>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21531"/>
                                        </p:tgtEl>
                                        <p:attrNameLst>
                                          <p:attrName>style.visibility</p:attrName>
                                        </p:attrNameLst>
                                      </p:cBhvr>
                                      <p:to>
                                        <p:strVal val="visible"/>
                                      </p:to>
                                    </p:set>
                                    <p:animEffect transition="in" filter="fade">
                                      <p:cBhvr>
                                        <p:cTn id="16" dur="500"/>
                                        <p:tgtEl>
                                          <p:spTgt spid="21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5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zövegdoboz 45"/>
          <p:cNvSpPr txBox="1">
            <a:spLocks noChangeArrowheads="1"/>
          </p:cNvSpPr>
          <p:nvPr/>
        </p:nvSpPr>
        <p:spPr bwMode="auto">
          <a:xfrm>
            <a:off x="2195513" y="6884988"/>
            <a:ext cx="6557962" cy="20343812"/>
          </a:xfrm>
          <a:prstGeom prst="rect">
            <a:avLst/>
          </a:prstGeom>
          <a:noFill/>
          <a:ln w="9525">
            <a:noFill/>
            <a:miter lim="800000"/>
            <a:headEnd/>
            <a:tailEnd/>
          </a:ln>
        </p:spPr>
        <p:txBody>
          <a:bodyPr wrap="none">
            <a:spAutoFit/>
          </a:bodyPr>
          <a:lstStyle/>
          <a:p>
            <a:pPr marL="342900" indent="-342900">
              <a:spcBef>
                <a:spcPct val="50000"/>
              </a:spcBef>
            </a:pPr>
            <a:r>
              <a:rPr lang="hu-HU" sz="2000" b="1" dirty="0" smtClean="0">
                <a:solidFill>
                  <a:schemeClr val="bg1"/>
                </a:solidFill>
              </a:rPr>
              <a:t>Például:</a:t>
            </a:r>
            <a:endParaRPr lang="hu-HU" sz="2000" b="1" dirty="0">
              <a:solidFill>
                <a:schemeClr val="bg1"/>
              </a:solidFill>
            </a:endParaRPr>
          </a:p>
          <a:p>
            <a:pPr marL="342900" indent="-342900">
              <a:spcBef>
                <a:spcPct val="50000"/>
              </a:spcBef>
            </a:pPr>
            <a:r>
              <a:rPr lang="en-US" dirty="0">
                <a:solidFill>
                  <a:schemeClr val="bg1"/>
                </a:solidFill>
              </a:rPr>
              <a:t>Chemistry education at universities</a:t>
            </a:r>
          </a:p>
          <a:p>
            <a:pPr marL="342900" indent="-342900">
              <a:spcBef>
                <a:spcPct val="50000"/>
              </a:spcBef>
            </a:pPr>
            <a:r>
              <a:rPr lang="en-US" dirty="0">
                <a:solidFill>
                  <a:schemeClr val="bg1"/>
                </a:solidFill>
              </a:rPr>
              <a:t>Computer aided molecular modeling</a:t>
            </a:r>
          </a:p>
          <a:p>
            <a:pPr marL="342900" indent="-342900">
              <a:spcBef>
                <a:spcPct val="50000"/>
              </a:spcBef>
            </a:pPr>
            <a:r>
              <a:rPr lang="en-US" dirty="0">
                <a:solidFill>
                  <a:schemeClr val="bg1"/>
                </a:solidFill>
              </a:rPr>
              <a:t>Computing education</a:t>
            </a:r>
          </a:p>
          <a:p>
            <a:pPr marL="342900" indent="-342900">
              <a:spcBef>
                <a:spcPct val="50000"/>
              </a:spcBef>
            </a:pPr>
            <a:r>
              <a:rPr lang="en-US" dirty="0">
                <a:solidFill>
                  <a:schemeClr val="bg1"/>
                </a:solidFill>
              </a:rPr>
              <a:t>Professional chef education</a:t>
            </a:r>
          </a:p>
          <a:p>
            <a:pPr marL="342900" indent="-342900">
              <a:spcBef>
                <a:spcPct val="50000"/>
              </a:spcBef>
            </a:pPr>
            <a:r>
              <a:rPr lang="en-US" dirty="0">
                <a:solidFill>
                  <a:schemeClr val="bg1"/>
                </a:solidFill>
              </a:rPr>
              <a:t>Professional aviator education</a:t>
            </a:r>
          </a:p>
          <a:p>
            <a:pPr marL="342900" indent="-342900">
              <a:spcBef>
                <a:spcPct val="50000"/>
              </a:spcBef>
            </a:pPr>
            <a:r>
              <a:rPr lang="en-US" dirty="0">
                <a:solidFill>
                  <a:schemeClr val="bg1"/>
                </a:solidFill>
              </a:rPr>
              <a:t>Professional education of motorcycle mounting</a:t>
            </a:r>
          </a:p>
          <a:p>
            <a:pPr marL="342900" indent="-342900">
              <a:spcBef>
                <a:spcPct val="50000"/>
              </a:spcBef>
            </a:pPr>
            <a:r>
              <a:rPr lang="en-US" dirty="0">
                <a:solidFill>
                  <a:schemeClr val="bg1"/>
                </a:solidFill>
              </a:rPr>
              <a:t>Chemistry education at secondary schools</a:t>
            </a:r>
          </a:p>
          <a:p>
            <a:pPr marL="342900" indent="-342900">
              <a:spcBef>
                <a:spcPct val="50000"/>
              </a:spcBef>
            </a:pPr>
            <a:r>
              <a:rPr lang="en-US" dirty="0">
                <a:solidFill>
                  <a:schemeClr val="bg1"/>
                </a:solidFill>
              </a:rPr>
              <a:t>Physics education</a:t>
            </a:r>
          </a:p>
          <a:p>
            <a:pPr marL="342900" indent="-342900">
              <a:spcBef>
                <a:spcPct val="50000"/>
              </a:spcBef>
            </a:pPr>
            <a:r>
              <a:rPr lang="en-US" dirty="0">
                <a:solidFill>
                  <a:schemeClr val="bg1"/>
                </a:solidFill>
              </a:rPr>
              <a:t>Biology education</a:t>
            </a:r>
          </a:p>
          <a:p>
            <a:pPr marL="342900" indent="-342900">
              <a:spcBef>
                <a:spcPct val="50000"/>
              </a:spcBef>
            </a:pPr>
            <a:r>
              <a:rPr lang="en-US" dirty="0">
                <a:solidFill>
                  <a:schemeClr val="bg1"/>
                </a:solidFill>
              </a:rPr>
              <a:t>Mathematics education</a:t>
            </a:r>
          </a:p>
          <a:p>
            <a:pPr marL="342900" indent="-342900">
              <a:spcBef>
                <a:spcPct val="50000"/>
              </a:spcBef>
            </a:pPr>
            <a:r>
              <a:rPr lang="en-US" dirty="0">
                <a:solidFill>
                  <a:schemeClr val="bg1"/>
                </a:solidFill>
              </a:rPr>
              <a:t>Graphic art education at secondary schools</a:t>
            </a:r>
          </a:p>
          <a:p>
            <a:pPr marL="342900" indent="-342900">
              <a:spcBef>
                <a:spcPct val="50000"/>
              </a:spcBef>
            </a:pPr>
            <a:r>
              <a:rPr lang="en-US" dirty="0">
                <a:solidFill>
                  <a:schemeClr val="bg1"/>
                </a:solidFill>
              </a:rPr>
              <a:t>Education for educationally disadvantaged students</a:t>
            </a:r>
          </a:p>
          <a:p>
            <a:pPr marL="342900" indent="-342900">
              <a:spcBef>
                <a:spcPct val="50000"/>
              </a:spcBef>
            </a:pPr>
            <a:r>
              <a:rPr lang="en-US" dirty="0">
                <a:solidFill>
                  <a:schemeClr val="bg1"/>
                </a:solidFill>
              </a:rPr>
              <a:t>Education of Virtual Reality at universities</a:t>
            </a:r>
          </a:p>
          <a:p>
            <a:pPr marL="342900" indent="-342900">
              <a:spcBef>
                <a:spcPct val="50000"/>
              </a:spcBef>
            </a:pPr>
            <a:r>
              <a:rPr lang="en-US" dirty="0">
                <a:solidFill>
                  <a:schemeClr val="bg1"/>
                </a:solidFill>
              </a:rPr>
              <a:t>Elementary school education</a:t>
            </a:r>
          </a:p>
          <a:p>
            <a:pPr marL="342900" indent="-342900">
              <a:spcBef>
                <a:spcPct val="50000"/>
              </a:spcBef>
            </a:pPr>
            <a:r>
              <a:rPr lang="en-US" dirty="0">
                <a:solidFill>
                  <a:schemeClr val="bg1"/>
                </a:solidFill>
              </a:rPr>
              <a:t>Architectural design</a:t>
            </a:r>
          </a:p>
          <a:p>
            <a:pPr marL="342900" indent="-342900">
              <a:spcBef>
                <a:spcPct val="50000"/>
              </a:spcBef>
            </a:pPr>
            <a:r>
              <a:rPr lang="en-US" dirty="0">
                <a:solidFill>
                  <a:schemeClr val="bg1"/>
                </a:solidFill>
              </a:rPr>
              <a:t>Interior design</a:t>
            </a:r>
          </a:p>
          <a:p>
            <a:pPr marL="342900" indent="-342900">
              <a:spcBef>
                <a:spcPct val="50000"/>
              </a:spcBef>
            </a:pPr>
            <a:r>
              <a:rPr lang="en-US" dirty="0">
                <a:solidFill>
                  <a:schemeClr val="bg1"/>
                </a:solidFill>
              </a:rPr>
              <a:t>Pharmacology, molecule docking</a:t>
            </a:r>
          </a:p>
          <a:p>
            <a:pPr marL="342900" indent="-342900">
              <a:spcBef>
                <a:spcPct val="50000"/>
              </a:spcBef>
            </a:pPr>
            <a:r>
              <a:rPr lang="en-US" dirty="0">
                <a:solidFill>
                  <a:schemeClr val="bg1"/>
                </a:solidFill>
              </a:rPr>
              <a:t>Car &amp; airplane design at PCs</a:t>
            </a:r>
          </a:p>
          <a:p>
            <a:pPr marL="342900" indent="-342900">
              <a:spcBef>
                <a:spcPct val="50000"/>
              </a:spcBef>
            </a:pPr>
            <a:r>
              <a:rPr lang="en-US" dirty="0">
                <a:solidFill>
                  <a:schemeClr val="bg1"/>
                </a:solidFill>
              </a:rPr>
              <a:t>Constructing advertising stands</a:t>
            </a:r>
          </a:p>
          <a:p>
            <a:pPr marL="342900" indent="-342900">
              <a:spcBef>
                <a:spcPct val="50000"/>
              </a:spcBef>
            </a:pPr>
            <a:r>
              <a:rPr lang="en-US" dirty="0">
                <a:solidFill>
                  <a:schemeClr val="bg1"/>
                </a:solidFill>
              </a:rPr>
              <a:t>Controlling 3D laser scanning microscopes</a:t>
            </a:r>
          </a:p>
          <a:p>
            <a:pPr marL="342900" indent="-342900">
              <a:spcBef>
                <a:spcPct val="50000"/>
              </a:spcBef>
            </a:pPr>
            <a:r>
              <a:rPr lang="en-US" dirty="0">
                <a:solidFill>
                  <a:schemeClr val="bg1"/>
                </a:solidFill>
              </a:rPr>
              <a:t>Planning and modeling of surgery operations</a:t>
            </a:r>
          </a:p>
          <a:p>
            <a:pPr marL="342900" indent="-342900">
              <a:spcBef>
                <a:spcPct val="50000"/>
              </a:spcBef>
            </a:pPr>
            <a:r>
              <a:rPr lang="en-US" dirty="0">
                <a:solidFill>
                  <a:schemeClr val="bg1"/>
                </a:solidFill>
              </a:rPr>
              <a:t>Rehabilitation of stroke patients</a:t>
            </a:r>
          </a:p>
          <a:p>
            <a:pPr marL="342900" indent="-342900">
              <a:spcBef>
                <a:spcPct val="50000"/>
              </a:spcBef>
            </a:pPr>
            <a:r>
              <a:rPr lang="en-US" dirty="0">
                <a:solidFill>
                  <a:schemeClr val="bg1"/>
                </a:solidFill>
              </a:rPr>
              <a:t>Control of GRID networks</a:t>
            </a:r>
          </a:p>
          <a:p>
            <a:pPr marL="342900" indent="-342900">
              <a:spcBef>
                <a:spcPct val="50000"/>
              </a:spcBef>
            </a:pPr>
            <a:r>
              <a:rPr lang="en-US" dirty="0">
                <a:solidFill>
                  <a:schemeClr val="bg1"/>
                </a:solidFill>
              </a:rPr>
              <a:t>Archaeology</a:t>
            </a:r>
          </a:p>
          <a:p>
            <a:pPr marL="342900" indent="-342900">
              <a:spcBef>
                <a:spcPct val="50000"/>
              </a:spcBef>
            </a:pPr>
            <a:r>
              <a:rPr lang="en-US" dirty="0">
                <a:solidFill>
                  <a:schemeClr val="bg1"/>
                </a:solidFill>
              </a:rPr>
              <a:t>Robotic radio surgery operation</a:t>
            </a:r>
          </a:p>
          <a:p>
            <a:pPr marL="342900" indent="-342900">
              <a:spcBef>
                <a:spcPct val="50000"/>
              </a:spcBef>
            </a:pPr>
            <a:r>
              <a:rPr lang="en-US" dirty="0">
                <a:solidFill>
                  <a:schemeClr val="bg1"/>
                </a:solidFill>
              </a:rPr>
              <a:t>Medical science</a:t>
            </a:r>
          </a:p>
          <a:p>
            <a:pPr marL="342900" indent="-342900">
              <a:spcBef>
                <a:spcPct val="50000"/>
              </a:spcBef>
            </a:pPr>
            <a:r>
              <a:rPr lang="en-US" dirty="0">
                <a:solidFill>
                  <a:schemeClr val="bg1"/>
                </a:solidFill>
              </a:rPr>
              <a:t>Dentistry</a:t>
            </a:r>
          </a:p>
          <a:p>
            <a:pPr marL="342900" indent="-342900">
              <a:spcBef>
                <a:spcPct val="50000"/>
              </a:spcBef>
            </a:pPr>
            <a:r>
              <a:rPr lang="en-US" dirty="0">
                <a:solidFill>
                  <a:schemeClr val="bg1"/>
                </a:solidFill>
              </a:rPr>
              <a:t>Orthodontia</a:t>
            </a:r>
          </a:p>
          <a:p>
            <a:pPr marL="342900" indent="-342900">
              <a:spcBef>
                <a:spcPct val="50000"/>
              </a:spcBef>
            </a:pPr>
            <a:r>
              <a:rPr lang="en-US" dirty="0">
                <a:solidFill>
                  <a:schemeClr val="bg1"/>
                </a:solidFill>
              </a:rPr>
              <a:t>Education of dental surgery</a:t>
            </a:r>
          </a:p>
          <a:p>
            <a:pPr marL="342900" indent="-342900">
              <a:spcBef>
                <a:spcPct val="50000"/>
              </a:spcBef>
            </a:pPr>
            <a:r>
              <a:rPr lang="en-US" dirty="0">
                <a:solidFill>
                  <a:schemeClr val="bg1"/>
                </a:solidFill>
              </a:rPr>
              <a:t>Education of </a:t>
            </a:r>
            <a:r>
              <a:rPr lang="en-US" dirty="0" err="1">
                <a:solidFill>
                  <a:schemeClr val="bg1"/>
                </a:solidFill>
              </a:rPr>
              <a:t>implantology</a:t>
            </a:r>
            <a:endParaRPr lang="en-US" dirty="0">
              <a:solidFill>
                <a:schemeClr val="bg1"/>
              </a:solidFill>
            </a:endParaRPr>
          </a:p>
          <a:p>
            <a:pPr marL="342900" indent="-342900">
              <a:spcBef>
                <a:spcPct val="50000"/>
              </a:spcBef>
            </a:pPr>
            <a:r>
              <a:rPr lang="en-US" dirty="0">
                <a:solidFill>
                  <a:schemeClr val="bg1"/>
                </a:solidFill>
              </a:rPr>
              <a:t>Analyze structure of paper</a:t>
            </a:r>
          </a:p>
          <a:p>
            <a:pPr marL="342900" indent="-342900">
              <a:spcBef>
                <a:spcPct val="50000"/>
              </a:spcBef>
            </a:pPr>
            <a:r>
              <a:rPr lang="en-US" dirty="0">
                <a:solidFill>
                  <a:schemeClr val="bg1"/>
                </a:solidFill>
              </a:rPr>
              <a:t>GIS, geology, geophysics</a:t>
            </a:r>
          </a:p>
          <a:p>
            <a:pPr marL="342900" indent="-342900">
              <a:spcBef>
                <a:spcPct val="50000"/>
              </a:spcBef>
            </a:pPr>
            <a:r>
              <a:rPr lang="en-US" dirty="0">
                <a:solidFill>
                  <a:schemeClr val="bg1"/>
                </a:solidFill>
              </a:rPr>
              <a:t>Military engineering defense technology</a:t>
            </a:r>
          </a:p>
          <a:p>
            <a:pPr marL="342900" indent="-342900">
              <a:spcBef>
                <a:spcPct val="50000"/>
              </a:spcBef>
            </a:pPr>
            <a:r>
              <a:rPr lang="en-US" dirty="0">
                <a:solidFill>
                  <a:schemeClr val="bg1"/>
                </a:solidFill>
              </a:rPr>
              <a:t>Manage music in virtual reality</a:t>
            </a:r>
          </a:p>
          <a:p>
            <a:pPr marL="342900" indent="-342900">
              <a:spcBef>
                <a:spcPct val="50000"/>
              </a:spcBef>
            </a:pPr>
            <a:r>
              <a:rPr lang="en-US" dirty="0">
                <a:solidFill>
                  <a:schemeClr val="bg1"/>
                </a:solidFill>
              </a:rPr>
              <a:t>Navigation</a:t>
            </a:r>
          </a:p>
          <a:p>
            <a:pPr marL="342900" indent="-342900">
              <a:spcBef>
                <a:spcPct val="50000"/>
              </a:spcBef>
            </a:pPr>
            <a:r>
              <a:rPr lang="en-US" dirty="0">
                <a:solidFill>
                  <a:schemeClr val="bg1"/>
                </a:solidFill>
              </a:rPr>
              <a:t>Development of medical instruments</a:t>
            </a:r>
          </a:p>
          <a:p>
            <a:pPr marL="342900" indent="-342900">
              <a:spcBef>
                <a:spcPct val="50000"/>
              </a:spcBef>
            </a:pPr>
            <a:r>
              <a:rPr lang="en-US" dirty="0">
                <a:solidFill>
                  <a:schemeClr val="bg1"/>
                </a:solidFill>
              </a:rPr>
              <a:t>Control of ERP (Enterprise Resource Planning) systems</a:t>
            </a:r>
          </a:p>
          <a:p>
            <a:pPr marL="342900" indent="-342900">
              <a:spcBef>
                <a:spcPct val="50000"/>
              </a:spcBef>
            </a:pPr>
            <a:r>
              <a:rPr lang="en-US" dirty="0">
                <a:solidFill>
                  <a:schemeClr val="bg1"/>
                </a:solidFill>
              </a:rPr>
              <a:t>Correction of 3D viewing</a:t>
            </a:r>
          </a:p>
          <a:p>
            <a:pPr marL="342900" indent="-342900">
              <a:spcBef>
                <a:spcPct val="50000"/>
              </a:spcBef>
            </a:pPr>
            <a:r>
              <a:rPr lang="en-US" dirty="0">
                <a:solidFill>
                  <a:schemeClr val="bg1"/>
                </a:solidFill>
              </a:rPr>
              <a:t>sculptor, freehand drawing, freeform-modeling</a:t>
            </a:r>
          </a:p>
          <a:p>
            <a:pPr marL="342900" indent="-342900">
              <a:spcBef>
                <a:spcPct val="50000"/>
              </a:spcBef>
            </a:pPr>
            <a:r>
              <a:rPr lang="en-US" dirty="0">
                <a:solidFill>
                  <a:schemeClr val="bg1"/>
                </a:solidFill>
              </a:rPr>
              <a:t>Educating non Euclidean geometry</a:t>
            </a:r>
          </a:p>
          <a:p>
            <a:pPr marL="342900" indent="-342900">
              <a:spcBef>
                <a:spcPct val="50000"/>
              </a:spcBef>
            </a:pPr>
            <a:r>
              <a:rPr lang="en-US" dirty="0">
                <a:solidFill>
                  <a:schemeClr val="bg1"/>
                </a:solidFill>
              </a:rPr>
              <a:t>Technology of 3D projection</a:t>
            </a:r>
          </a:p>
          <a:p>
            <a:pPr marL="342900" indent="-342900">
              <a:spcBef>
                <a:spcPct val="50000"/>
              </a:spcBef>
            </a:pPr>
            <a:r>
              <a:rPr lang="en-US" dirty="0">
                <a:solidFill>
                  <a:schemeClr val="bg1"/>
                </a:solidFill>
              </a:rPr>
              <a:t>Manage of computer data transfer, computer communication</a:t>
            </a:r>
          </a:p>
          <a:p>
            <a:pPr marL="342900" indent="-342900">
              <a:spcBef>
                <a:spcPct val="50000"/>
              </a:spcBef>
            </a:pPr>
            <a:r>
              <a:rPr lang="en-US" dirty="0">
                <a:solidFill>
                  <a:schemeClr val="bg1"/>
                </a:solidFill>
              </a:rPr>
              <a:t>Manage of internet</a:t>
            </a:r>
          </a:p>
          <a:p>
            <a:pPr marL="342900" indent="-342900">
              <a:spcBef>
                <a:spcPct val="50000"/>
              </a:spcBef>
            </a:pPr>
            <a:r>
              <a:rPr lang="en-US" dirty="0">
                <a:solidFill>
                  <a:schemeClr val="bg1"/>
                </a:solidFill>
              </a:rPr>
              <a:t>Data management (Management of 3D data network systems)</a:t>
            </a:r>
            <a:endParaRPr lang="hu-HU" dirty="0">
              <a:solidFill>
                <a:schemeClr val="bg1"/>
              </a:solidFill>
            </a:endParaRPr>
          </a:p>
          <a:p>
            <a:pPr marL="342900" indent="-342900">
              <a:spcBef>
                <a:spcPct val="50000"/>
              </a:spcBef>
            </a:pPr>
            <a:r>
              <a:rPr lang="en-US" dirty="0">
                <a:solidFill>
                  <a:schemeClr val="bg1"/>
                </a:solidFill>
              </a:rPr>
              <a:t>3D software design</a:t>
            </a:r>
            <a:r>
              <a:rPr lang="hu-HU" dirty="0">
                <a:solidFill>
                  <a:schemeClr val="bg1"/>
                </a:solidFill>
              </a:rPr>
              <a:t> ...</a:t>
            </a:r>
            <a:endParaRPr lang="en-US" dirty="0">
              <a:solidFill>
                <a:schemeClr val="bg1"/>
              </a:solidFill>
            </a:endParaRPr>
          </a:p>
          <a:p>
            <a:pPr marL="342900" indent="-342900">
              <a:spcBef>
                <a:spcPct val="50000"/>
              </a:spcBef>
            </a:pPr>
            <a:r>
              <a:rPr lang="hu-HU" dirty="0" smtClean="0">
                <a:solidFill>
                  <a:schemeClr val="bg1"/>
                </a:solidFill>
              </a:rPr>
              <a:t>Stb</a:t>
            </a:r>
            <a:r>
              <a:rPr lang="hu-HU" dirty="0" smtClean="0">
                <a:solidFill>
                  <a:schemeClr val="bg1"/>
                </a:solidFill>
              </a:rPr>
              <a:t>.</a:t>
            </a:r>
            <a:endParaRPr lang="hu-HU" dirty="0">
              <a:solidFill>
                <a:schemeClr val="bg1"/>
              </a:solidFill>
            </a:endParaRPr>
          </a:p>
          <a:p>
            <a:pPr marL="342900" indent="-342900">
              <a:spcBef>
                <a:spcPct val="50000"/>
              </a:spcBef>
            </a:pPr>
            <a:r>
              <a:rPr lang="hu-HU" dirty="0" smtClean="0">
                <a:solidFill>
                  <a:schemeClr val="bg1"/>
                </a:solidFill>
              </a:rPr>
              <a:t>Stb</a:t>
            </a:r>
            <a:r>
              <a:rPr lang="hu-HU" dirty="0" smtClean="0">
                <a:solidFill>
                  <a:schemeClr val="bg1"/>
                </a:solidFill>
              </a:rPr>
              <a:t>.</a:t>
            </a:r>
            <a:endParaRPr lang="hu-HU" dirty="0">
              <a:solidFill>
                <a:schemeClr val="bg1"/>
              </a:solidFill>
            </a:endParaRPr>
          </a:p>
          <a:p>
            <a:pPr marL="342900" indent="-342900">
              <a:spcBef>
                <a:spcPct val="50000"/>
              </a:spcBef>
            </a:pPr>
            <a:r>
              <a:rPr lang="hu-HU" dirty="0" smtClean="0">
                <a:solidFill>
                  <a:schemeClr val="bg1"/>
                </a:solidFill>
              </a:rPr>
              <a:t>Stb</a:t>
            </a:r>
            <a:r>
              <a:rPr lang="hu-HU" dirty="0" smtClean="0">
                <a:solidFill>
                  <a:schemeClr val="bg1"/>
                </a:solidFill>
              </a:rPr>
              <a:t>.</a:t>
            </a:r>
            <a:endParaRPr lang="hu-HU" dirty="0">
              <a:solidFill>
                <a:schemeClr val="bg1"/>
              </a:solidFill>
            </a:endParaRPr>
          </a:p>
        </p:txBody>
      </p:sp>
      <p:sp>
        <p:nvSpPr>
          <p:cNvPr id="47" name="Téglalap 46"/>
          <p:cNvSpPr/>
          <p:nvPr/>
        </p:nvSpPr>
        <p:spPr>
          <a:xfrm>
            <a:off x="1835696" y="0"/>
            <a:ext cx="7308304" cy="2348880"/>
          </a:xfrm>
          <a:prstGeom prst="rect">
            <a:avLst/>
          </a:prstGeom>
          <a:solidFill>
            <a:schemeClr val="tx1"/>
          </a:solidFill>
          <a:ln>
            <a:solidFill>
              <a:schemeClr val="tx1"/>
            </a:solidFill>
          </a:ln>
          <a:effectLst>
            <a:glow rad="228600">
              <a:schemeClr val="tx1">
                <a:alpha val="40000"/>
              </a:schemeClr>
            </a:glow>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22532" name="Text Box 5"/>
          <p:cNvSpPr txBox="1">
            <a:spLocks noChangeArrowheads="1"/>
          </p:cNvSpPr>
          <p:nvPr/>
        </p:nvSpPr>
        <p:spPr bwMode="auto">
          <a:xfrm>
            <a:off x="1835150" y="1341438"/>
            <a:ext cx="3025775" cy="522287"/>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A termék</a:t>
            </a:r>
            <a:endParaRPr lang="hu-HU" sz="2800" dirty="0">
              <a:solidFill>
                <a:schemeClr val="bg1"/>
              </a:solidFill>
            </a:endParaRPr>
          </a:p>
        </p:txBody>
      </p:sp>
      <p:pic>
        <p:nvPicPr>
          <p:cNvPr id="22533" name="Picture 29" descr="glasses_nocable">
            <a:hlinkClick r:id="rId3" action="ppaction://hlinksldjump"/>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22534" name="Picture 31" descr="3sensors">
            <a:hlinkClick r:id="rId5" action="ppaction://hlinksldjump"/>
          </p:cNvPr>
          <p:cNvPicPr>
            <a:picLocks noChangeAspect="1" noChangeArrowheads="1"/>
          </p:cNvPicPr>
          <p:nvPr/>
        </p:nvPicPr>
        <p:blipFill>
          <a:blip r:embed="rId6"/>
          <a:srcRect/>
          <a:stretch>
            <a:fillRect/>
          </a:stretch>
        </p:blipFill>
        <p:spPr bwMode="auto">
          <a:xfrm>
            <a:off x="34925" y="3573463"/>
            <a:ext cx="1238250" cy="400050"/>
          </a:xfrm>
          <a:prstGeom prst="rect">
            <a:avLst/>
          </a:prstGeom>
          <a:noFill/>
          <a:ln w="9525">
            <a:noFill/>
            <a:miter lim="800000"/>
            <a:headEnd/>
            <a:tailEnd/>
          </a:ln>
        </p:spPr>
      </p:pic>
      <p:pic>
        <p:nvPicPr>
          <p:cNvPr id="22535" name="Picture 11" descr="T:\3D for All\Kommunikáció\Termékbemutató\LeoDobozFotoComplett_v5_transparent - Copy.png">
            <a:hlinkClick r:id="rId7" action="ppaction://hlinksldjump"/>
          </p:cNvPr>
          <p:cNvPicPr>
            <a:picLocks noChangeAspect="1" noChangeArrowheads="1"/>
          </p:cNvPicPr>
          <p:nvPr/>
        </p:nvPicPr>
        <p:blipFill>
          <a:blip r:embed="rId8"/>
          <a:srcRect/>
          <a:stretch>
            <a:fillRect/>
          </a:stretch>
        </p:blipFill>
        <p:spPr bwMode="auto">
          <a:xfrm>
            <a:off x="107950" y="4221163"/>
            <a:ext cx="1108075" cy="1131887"/>
          </a:xfrm>
          <a:prstGeom prst="rect">
            <a:avLst/>
          </a:prstGeom>
          <a:noFill/>
          <a:ln w="9525">
            <a:noFill/>
            <a:miter lim="800000"/>
            <a:headEnd/>
            <a:tailEnd/>
          </a:ln>
        </p:spPr>
      </p:pic>
      <p:pic>
        <p:nvPicPr>
          <p:cNvPr id="22536" name="Picture 4" descr="Michelangelo_wideV2"/>
          <p:cNvPicPr>
            <a:picLocks noChangeAspect="1" noChangeArrowheads="1"/>
          </p:cNvPicPr>
          <p:nvPr/>
        </p:nvPicPr>
        <p:blipFill>
          <a:blip r:embed="rId9"/>
          <a:srcRect/>
          <a:stretch>
            <a:fillRect/>
          </a:stretch>
        </p:blipFill>
        <p:spPr bwMode="auto">
          <a:xfrm>
            <a:off x="1692275" y="0"/>
            <a:ext cx="5761038" cy="806450"/>
          </a:xfrm>
          <a:prstGeom prst="rect">
            <a:avLst/>
          </a:prstGeom>
          <a:noFill/>
          <a:ln w="9525">
            <a:noFill/>
            <a:miter lim="800000"/>
            <a:headEnd/>
            <a:tailEnd/>
          </a:ln>
        </p:spPr>
      </p:pic>
      <p:sp>
        <p:nvSpPr>
          <p:cNvPr id="9" name="Szövegdoboz 8">
            <a:hlinkClick r:id="rId10"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10" name="Szövegdoboz 9">
            <a:hlinkClick r:id="rId11"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11" name="Szövegdoboz 10">
            <a:hlinkClick r:id="rId12"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12" name="Szövegdoboz 11">
            <a:hlinkClick r:id="rId13"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22541" name="Picture 27" descr="bird1">
            <a:hlinkClick r:id="rId14" action="ppaction://hlinksldjump"/>
          </p:cNvPr>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pic>
        <p:nvPicPr>
          <p:cNvPr id="16" name="Picture 14" descr="T:\3D for All\Kommunikáció\Termékbemutató\LeoDobozFotoComplett_v6_transparent.png">
            <a:hlinkClick r:id="rId16" action="ppaction://hlinksldjump"/>
          </p:cNvPr>
          <p:cNvPicPr>
            <a:picLocks noChangeAspect="1" noChangeArrowheads="1"/>
          </p:cNvPicPr>
          <p:nvPr/>
        </p:nvPicPr>
        <p:blipFill>
          <a:blip r:embed="rId17" cstate="print"/>
          <a:srcRect l="3370" t="10700" r="5791" b="6273"/>
          <a:stretch>
            <a:fillRect/>
          </a:stretch>
        </p:blipFill>
        <p:spPr bwMode="auto">
          <a:xfrm>
            <a:off x="35496" y="5572301"/>
            <a:ext cx="1303128" cy="953043"/>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cxnSp>
        <p:nvCxnSpPr>
          <p:cNvPr id="17" name="Egyenes összekötő 16"/>
          <p:cNvCxnSpPr/>
          <p:nvPr/>
        </p:nvCxnSpPr>
        <p:spPr>
          <a:xfrm>
            <a:off x="1363663" y="6021388"/>
            <a:ext cx="328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Egyenes összekötő 17"/>
          <p:cNvCxnSpPr/>
          <p:nvPr/>
        </p:nvCxnSpPr>
        <p:spPr>
          <a:xfrm rot="5400000" flipH="1" flipV="1">
            <a:off x="-684213" y="3644901"/>
            <a:ext cx="475297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Ellipszis 18">
            <a:hlinkClick r:id="rId16"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0" name="Ellipszis 19">
            <a:hlinkClick r:id="rId18"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6" name="Ellipszis 25">
            <a:hlinkClick r:id="rId19" action="ppaction://hlinksldjump"/>
          </p:cNvPr>
          <p:cNvSpPr/>
          <p:nvPr/>
        </p:nvSpPr>
        <p:spPr>
          <a:xfrm>
            <a:off x="1475656" y="191683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1" name="Text Box 5"/>
          <p:cNvSpPr txBox="1">
            <a:spLocks noChangeArrowheads="1"/>
          </p:cNvSpPr>
          <p:nvPr/>
        </p:nvSpPr>
        <p:spPr bwMode="auto">
          <a:xfrm>
            <a:off x="2268538" y="1916113"/>
            <a:ext cx="4321175" cy="400050"/>
          </a:xfrm>
          <a:prstGeom prst="rect">
            <a:avLst/>
          </a:prstGeom>
          <a:solidFill>
            <a:schemeClr val="tx1"/>
          </a:solidFill>
          <a:ln w="9525">
            <a:noFill/>
            <a:miter lim="800000"/>
            <a:headEnd/>
            <a:tailEnd/>
          </a:ln>
        </p:spPr>
        <p:txBody>
          <a:bodyPr>
            <a:spAutoFit/>
          </a:bodyPr>
          <a:lstStyle/>
          <a:p>
            <a:pPr algn="ctr">
              <a:spcBef>
                <a:spcPct val="50000"/>
              </a:spcBef>
            </a:pPr>
            <a:r>
              <a:rPr lang="hu-HU" sz="2000" dirty="0" smtClean="0">
                <a:solidFill>
                  <a:schemeClr val="bg1"/>
                </a:solidFill>
              </a:rPr>
              <a:t>Felhasználási területek</a:t>
            </a:r>
            <a:endParaRPr lang="hu-HU" sz="2000" dirty="0">
              <a:solidFill>
                <a:schemeClr val="bg1"/>
              </a:solidFill>
            </a:endParaRPr>
          </a:p>
        </p:txBody>
      </p:sp>
      <p:sp>
        <p:nvSpPr>
          <p:cNvPr id="51" name="Ellipszis 50"/>
          <p:cNvSpPr/>
          <p:nvPr/>
        </p:nvSpPr>
        <p:spPr>
          <a:xfrm>
            <a:off x="4572000" y="3933825"/>
            <a:ext cx="2736850" cy="2303463"/>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216000" rIns="0" anchor="ctr"/>
          <a:lstStyle/>
          <a:p>
            <a:pPr algn="ctr">
              <a:defRPr/>
            </a:pPr>
            <a:endParaRPr lang="hu-HU" dirty="0"/>
          </a:p>
          <a:p>
            <a:pPr algn="ctr">
              <a:defRPr/>
            </a:pPr>
            <a:endParaRPr lang="hu-HU" dirty="0"/>
          </a:p>
          <a:p>
            <a:pPr marL="180975" algn="ctr">
              <a:defRPr/>
            </a:pPr>
            <a:r>
              <a:rPr lang="hu-HU" dirty="0" smtClean="0"/>
              <a:t>Professzionális felhasználás</a:t>
            </a:r>
            <a:endParaRPr lang="en-US" dirty="0"/>
          </a:p>
        </p:txBody>
      </p:sp>
      <p:sp>
        <p:nvSpPr>
          <p:cNvPr id="50" name="Ellipszis 49"/>
          <p:cNvSpPr/>
          <p:nvPr/>
        </p:nvSpPr>
        <p:spPr>
          <a:xfrm>
            <a:off x="2484438" y="3933825"/>
            <a:ext cx="2735262" cy="2303463"/>
          </a:xfrm>
          <a:prstGeom prst="ellipse">
            <a:avLst/>
          </a:prstGeom>
          <a:solidFill>
            <a:srgbClr val="00FF00">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p>
          <a:p>
            <a:pPr algn="ctr">
              <a:defRPr/>
            </a:pPr>
            <a:endParaRPr lang="hu-HU" dirty="0"/>
          </a:p>
          <a:p>
            <a:pPr marL="176213">
              <a:defRPr/>
            </a:pPr>
            <a:r>
              <a:rPr lang="hu-HU" dirty="0" smtClean="0"/>
              <a:t>Oktatás</a:t>
            </a:r>
            <a:endParaRPr lang="hu-HU" dirty="0"/>
          </a:p>
        </p:txBody>
      </p:sp>
      <p:sp>
        <p:nvSpPr>
          <p:cNvPr id="49" name="Ellipszis 48"/>
          <p:cNvSpPr/>
          <p:nvPr/>
        </p:nvSpPr>
        <p:spPr>
          <a:xfrm>
            <a:off x="3492500" y="2781300"/>
            <a:ext cx="2735263" cy="2303463"/>
          </a:xfrm>
          <a:prstGeom prst="ellipse">
            <a:avLst/>
          </a:prstGeom>
          <a:solidFill>
            <a:srgbClr val="FF0000">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smtClean="0"/>
              <a:t>Lakossági felhasználás</a:t>
            </a:r>
            <a:endParaRPr lang="en-US" dirty="0"/>
          </a:p>
          <a:p>
            <a:pPr algn="ctr">
              <a:defRPr/>
            </a:pPr>
            <a:endParaRPr lang="hu-HU" dirty="0"/>
          </a:p>
          <a:p>
            <a:pPr algn="ctr">
              <a:defRPr/>
            </a:pPr>
            <a:endParaRPr lang="hu-HU" dirty="0"/>
          </a:p>
          <a:p>
            <a:pPr algn="ctr">
              <a:defRPr/>
            </a:pPr>
            <a:endParaRPr lang="hu-HU" dirty="0"/>
          </a:p>
        </p:txBody>
      </p:sp>
      <p:pic>
        <p:nvPicPr>
          <p:cNvPr id="22558" name="Picture 14" descr="T:\3D for All\Kommunikáció\Termékbemutató\LeoDobozFotoComplett_v6_transparent.png"/>
          <p:cNvPicPr>
            <a:picLocks noChangeAspect="1" noChangeArrowheads="1"/>
          </p:cNvPicPr>
          <p:nvPr/>
        </p:nvPicPr>
        <p:blipFill>
          <a:blip r:embed="rId17"/>
          <a:srcRect l="3371" t="10699" r="5791" b="6273"/>
          <a:stretch>
            <a:fillRect/>
          </a:stretch>
        </p:blipFill>
        <p:spPr bwMode="auto">
          <a:xfrm>
            <a:off x="7092950" y="1349375"/>
            <a:ext cx="1858963" cy="13589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26"/>
                                        </p:tgtEl>
                                        <p:attrNameLst>
                                          <p:attrName>fillcolor</p:attrName>
                                        </p:attrNameLst>
                                      </p:cBhvr>
                                      <p:to>
                                        <a:schemeClr val="bg1"/>
                                      </p:to>
                                    </p:animClr>
                                    <p:set>
                                      <p:cBhvr>
                                        <p:cTn id="7" dur="1000" fill="hold"/>
                                        <p:tgtEl>
                                          <p:spTgt spid="26"/>
                                        </p:tgtEl>
                                        <p:attrNameLst>
                                          <p:attrName>fill.type</p:attrName>
                                        </p:attrNameLst>
                                      </p:cBhvr>
                                      <p:to>
                                        <p:strVal val="solid"/>
                                      </p:to>
                                    </p:set>
                                    <p:set>
                                      <p:cBhvr>
                                        <p:cTn id="8" dur="1000" fill="hold"/>
                                        <p:tgtEl>
                                          <p:spTgt spid="26"/>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500"/>
                            </p:stCondLst>
                            <p:childTnLst>
                              <p:par>
                                <p:cTn id="14" presetID="64" presetClass="path" presetSubtype="0" fill="hold" grpId="0" nodeType="afterEffect">
                                  <p:stCondLst>
                                    <p:cond delay="0"/>
                                  </p:stCondLst>
                                  <p:childTnLst>
                                    <p:animMotion origin="layout" path="M -0.00173 0.12083 L -0.00173 -3.3757 " pathEditMode="relative" rAng="0" ptsTypes="AA">
                                      <p:cBhvr>
                                        <p:cTn id="15" dur="15000" fill="hold"/>
                                        <p:tgtEl>
                                          <p:spTgt spid="46"/>
                                        </p:tgtEl>
                                        <p:attrNameLst>
                                          <p:attrName>ppt_x</p:attrName>
                                          <p:attrName>ppt_y</p:attrName>
                                        </p:attrNameLst>
                                      </p:cBhvr>
                                      <p:rCtr x="0" y="-1748"/>
                                    </p:animMotion>
                                  </p:childTnLst>
                                </p:cTn>
                              </p:par>
                              <p:par>
                                <p:cTn id="16" presetID="10" presetClass="exit" presetSubtype="0" fill="hold" grpId="1" nodeType="withEffect">
                                  <p:stCondLst>
                                    <p:cond delay="11000"/>
                                  </p:stCondLst>
                                  <p:childTnLst>
                                    <p:animEffect transition="out" filter="fade">
                                      <p:cBhvr>
                                        <p:cTn id="17" dur="3000"/>
                                        <p:tgtEl>
                                          <p:spTgt spid="46"/>
                                        </p:tgtEl>
                                      </p:cBhvr>
                                    </p:animEffect>
                                    <p:set>
                                      <p:cBhvr>
                                        <p:cTn id="18" dur="1" fill="hold">
                                          <p:stCondLst>
                                            <p:cond delay="2999"/>
                                          </p:stCondLst>
                                        </p:cTn>
                                        <p:tgtEl>
                                          <p:spTgt spid="46"/>
                                        </p:tgtEl>
                                        <p:attrNameLst>
                                          <p:attrName>style.visibility</p:attrName>
                                        </p:attrNameLst>
                                      </p:cBhvr>
                                      <p:to>
                                        <p:strVal val="hidden"/>
                                      </p:to>
                                    </p:set>
                                  </p:childTnLst>
                                </p:cTn>
                              </p:par>
                            </p:childTnLst>
                          </p:cTn>
                        </p:par>
                        <p:par>
                          <p:cTn id="19" fill="hold">
                            <p:stCondLst>
                              <p:cond delay="16500"/>
                            </p:stCondLst>
                            <p:childTnLst>
                              <p:par>
                                <p:cTn id="20" presetID="10" presetClass="entr" presetSubtype="0"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1000"/>
                                        <p:tgtEl>
                                          <p:spTgt spid="49"/>
                                        </p:tgtEl>
                                      </p:cBhvr>
                                    </p:animEffect>
                                  </p:childTnLst>
                                </p:cTn>
                              </p:par>
                            </p:childTnLst>
                          </p:cTn>
                        </p:par>
                        <p:par>
                          <p:cTn id="23" fill="hold">
                            <p:stCondLst>
                              <p:cond delay="17500"/>
                            </p:stCondLst>
                            <p:childTnLst>
                              <p:par>
                                <p:cTn id="24" presetID="10"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childTnLst>
                                </p:cTn>
                              </p:par>
                            </p:childTnLst>
                          </p:cTn>
                        </p:par>
                        <p:par>
                          <p:cTn id="27" fill="hold">
                            <p:stCondLst>
                              <p:cond delay="18500"/>
                            </p:stCondLst>
                            <p:childTnLst>
                              <p:par>
                                <p:cTn id="28" presetID="10" presetClass="entr" presetSubtype="0"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21" grpId="0" animBg="1"/>
      <p:bldP spid="51" grpId="0" animBg="1"/>
      <p:bldP spid="50" grpId="0"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2555875" y="1268413"/>
            <a:ext cx="4321175" cy="523875"/>
          </a:xfrm>
          <a:prstGeom prst="rect">
            <a:avLst/>
          </a:prstGeom>
          <a:solidFill>
            <a:schemeClr val="tx1"/>
          </a:solidFill>
          <a:ln w="9525">
            <a:noFill/>
            <a:miter lim="800000"/>
            <a:headEnd/>
            <a:tailEnd/>
          </a:ln>
        </p:spPr>
        <p:txBody>
          <a:bodyPr>
            <a:spAutoFit/>
          </a:bodyPr>
          <a:lstStyle/>
          <a:p>
            <a:pPr algn="ctr">
              <a:spcBef>
                <a:spcPct val="50000"/>
              </a:spcBef>
            </a:pPr>
            <a:r>
              <a:rPr lang="hu-HU" sz="2800" dirty="0" smtClean="0">
                <a:solidFill>
                  <a:schemeClr val="bg1"/>
                </a:solidFill>
              </a:rPr>
              <a:t>A kezdetek</a:t>
            </a:r>
            <a:endParaRPr lang="en-US" sz="2800" dirty="0">
              <a:solidFill>
                <a:schemeClr val="bg1"/>
              </a:solidFill>
            </a:endParaRPr>
          </a:p>
        </p:txBody>
      </p:sp>
      <p:sp>
        <p:nvSpPr>
          <p:cNvPr id="3076" name="Szövegdoboz 8"/>
          <p:cNvSpPr txBox="1">
            <a:spLocks noChangeArrowheads="1"/>
          </p:cNvSpPr>
          <p:nvPr/>
        </p:nvSpPr>
        <p:spPr bwMode="auto">
          <a:xfrm>
            <a:off x="468313" y="2049463"/>
            <a:ext cx="8496300" cy="1477328"/>
          </a:xfrm>
          <a:prstGeom prst="rect">
            <a:avLst/>
          </a:prstGeom>
          <a:noFill/>
          <a:ln w="9525">
            <a:noFill/>
            <a:miter lim="800000"/>
            <a:headEnd/>
            <a:tailEnd/>
          </a:ln>
        </p:spPr>
        <p:txBody>
          <a:bodyPr>
            <a:spAutoFit/>
          </a:bodyPr>
          <a:lstStyle/>
          <a:p>
            <a:pPr algn="just"/>
            <a:r>
              <a:rPr lang="hu-HU" dirty="0" smtClean="0">
                <a:solidFill>
                  <a:schemeClr val="bg1"/>
                </a:solidFill>
              </a:rPr>
              <a:t>2005. május, Phoenix, Arizona</a:t>
            </a:r>
            <a:r>
              <a:rPr lang="hu-HU" dirty="0">
                <a:solidFill>
                  <a:schemeClr val="bg1"/>
                </a:solidFill>
              </a:rPr>
              <a:t>. A 21 éven aluli fiatal tudósok és feltalálók világdöntőjén, az Intel </a:t>
            </a:r>
            <a:r>
              <a:rPr lang="hu-HU" dirty="0" err="1" smtClean="0">
                <a:solidFill>
                  <a:schemeClr val="bg1"/>
                </a:solidFill>
              </a:rPr>
              <a:t>ISEF-en</a:t>
            </a:r>
            <a:r>
              <a:rPr lang="hu-HU" dirty="0" smtClean="0">
                <a:solidFill>
                  <a:schemeClr val="bg1"/>
                </a:solidFill>
              </a:rPr>
              <a:t> Rátai Dániel </a:t>
            </a:r>
            <a:r>
              <a:rPr lang="hu-HU" dirty="0">
                <a:solidFill>
                  <a:schemeClr val="bg1"/>
                </a:solidFill>
              </a:rPr>
              <a:t>hat első </a:t>
            </a:r>
            <a:r>
              <a:rPr lang="hu-HU" dirty="0" smtClean="0">
                <a:solidFill>
                  <a:schemeClr val="bg1"/>
                </a:solidFill>
              </a:rPr>
              <a:t>díjat söpör be a világ legolcsóbb Virtuális Valóság rendszerének létrehozásáért </a:t>
            </a:r>
            <a:r>
              <a:rPr lang="en-US" dirty="0" smtClean="0">
                <a:solidFill>
                  <a:schemeClr val="bg1"/>
                </a:solidFill>
              </a:rPr>
              <a:t>(</a:t>
            </a:r>
            <a:r>
              <a:rPr lang="hu-HU" dirty="0" smtClean="0">
                <a:solidFill>
                  <a:schemeClr val="bg1"/>
                </a:solidFill>
              </a:rPr>
              <a:t>karácsonyfa izzókból, napfogyatkozás szemüvegből, kerítésdrótból, </a:t>
            </a:r>
            <a:r>
              <a:rPr lang="hu-HU" dirty="0" err="1" smtClean="0">
                <a:solidFill>
                  <a:schemeClr val="bg1"/>
                </a:solidFill>
              </a:rPr>
              <a:t>webkamerákból</a:t>
            </a:r>
            <a:r>
              <a:rPr lang="hu-HU" dirty="0" smtClean="0">
                <a:solidFill>
                  <a:schemeClr val="bg1"/>
                </a:solidFill>
              </a:rPr>
              <a:t>, </a:t>
            </a:r>
            <a:r>
              <a:rPr lang="hu-HU" dirty="0" err="1" smtClean="0">
                <a:solidFill>
                  <a:schemeClr val="bg1"/>
                </a:solidFill>
              </a:rPr>
              <a:t>napszemüve-gekből</a:t>
            </a:r>
            <a:r>
              <a:rPr lang="hu-HU" dirty="0" smtClean="0">
                <a:solidFill>
                  <a:schemeClr val="bg1"/>
                </a:solidFill>
              </a:rPr>
              <a:t>…)</a:t>
            </a:r>
            <a:r>
              <a:rPr lang="en-US" dirty="0" smtClean="0">
                <a:solidFill>
                  <a:schemeClr val="bg1"/>
                </a:solidFill>
              </a:rPr>
              <a:t>. </a:t>
            </a:r>
            <a:r>
              <a:rPr lang="hu-HU" dirty="0" smtClean="0">
                <a:solidFill>
                  <a:schemeClr val="bg1"/>
                </a:solidFill>
              </a:rPr>
              <a:t>Ez volt a Leonar3Do első prototípusa.</a:t>
            </a:r>
            <a:endParaRPr lang="en-US" dirty="0">
              <a:solidFill>
                <a:schemeClr val="bg1"/>
              </a:solidFill>
            </a:endParaRPr>
          </a:p>
        </p:txBody>
      </p:sp>
      <p:pic>
        <p:nvPicPr>
          <p:cNvPr id="23556" name="Picture 4" descr="Michelangelo_wideV2"/>
          <p:cNvPicPr>
            <a:picLocks noChangeAspect="1" noChangeArrowheads="1"/>
          </p:cNvPicPr>
          <p:nvPr/>
        </p:nvPicPr>
        <p:blipFill>
          <a:blip r:embed="rId3"/>
          <a:srcRect/>
          <a:stretch>
            <a:fillRect/>
          </a:stretch>
        </p:blipFill>
        <p:spPr bwMode="auto">
          <a:xfrm>
            <a:off x="1692275" y="0"/>
            <a:ext cx="5761038" cy="806450"/>
          </a:xfrm>
          <a:prstGeom prst="rect">
            <a:avLst/>
          </a:prstGeom>
          <a:noFill/>
          <a:ln w="9525">
            <a:noFill/>
            <a:miter lim="800000"/>
            <a:headEnd/>
            <a:tailEnd/>
          </a:ln>
        </p:spPr>
      </p:pic>
      <p:sp>
        <p:nvSpPr>
          <p:cNvPr id="7" name="Szövegdoboz 6">
            <a:hlinkClick r:id="rId4"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9" name="Szövegdoboz 8">
            <a:hlinkClick r:id="rId5" action="ppaction://hlinksldjump"/>
          </p:cNvPr>
          <p:cNvSpPr txBox="1"/>
          <p:nvPr/>
        </p:nvSpPr>
        <p:spPr>
          <a:xfrm>
            <a:off x="2987824"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A Termék</a:t>
            </a:r>
          </a:p>
        </p:txBody>
      </p:sp>
      <p:sp>
        <p:nvSpPr>
          <p:cNvPr id="10" name="Szövegdoboz 9">
            <a:hlinkClick r:id="rId6"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smtClean="0">
                <a:solidFill>
                  <a:schemeClr val="bg1"/>
                </a:solidFill>
                <a:effectLst>
                  <a:reflection blurRad="6350" stA="50000" endA="300" endPos="50000" dist="29997" dir="5400000" sy="-100000" algn="bl" rotWithShape="0"/>
                </a:effectLst>
              </a:rPr>
              <a:t>Rólunk</a:t>
            </a:r>
          </a:p>
        </p:txBody>
      </p:sp>
      <p:sp>
        <p:nvSpPr>
          <p:cNvPr id="11" name="Szövegdoboz 10">
            <a:hlinkClick r:id="rId7"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12" name="Egyenes összekötő 11"/>
          <p:cNvCxnSpPr/>
          <p:nvPr/>
        </p:nvCxnSpPr>
        <p:spPr>
          <a:xfrm>
            <a:off x="395288" y="1052513"/>
            <a:ext cx="460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Egyenes összekötő 12"/>
          <p:cNvCxnSpPr/>
          <p:nvPr/>
        </p:nvCxnSpPr>
        <p:spPr>
          <a:xfrm rot="16200000" flipV="1">
            <a:off x="-253206" y="1701007"/>
            <a:ext cx="129698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llipszis 13">
            <a:hlinkClick r:id="rId6" action="ppaction://hlinksldjump"/>
          </p:cNvPr>
          <p:cNvSpPr/>
          <p:nvPr/>
        </p:nvSpPr>
        <p:spPr>
          <a:xfrm>
            <a:off x="179810" y="1196330"/>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15" name="Ellipszis 14">
            <a:hlinkClick r:id="rId8" action="ppaction://hlinksldjump"/>
          </p:cNvPr>
          <p:cNvSpPr/>
          <p:nvPr/>
        </p:nvSpPr>
        <p:spPr>
          <a:xfrm>
            <a:off x="179810" y="148436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19" name="Ellipszis 18">
            <a:hlinkClick r:id="rId9" action="ppaction://hlinksldjump"/>
          </p:cNvPr>
          <p:cNvSpPr/>
          <p:nvPr/>
        </p:nvSpPr>
        <p:spPr>
          <a:xfrm>
            <a:off x="179512" y="177281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pic>
        <p:nvPicPr>
          <p:cNvPr id="70658" name="Picture 2"/>
          <p:cNvPicPr>
            <a:picLocks noChangeAspect="1" noChangeArrowheads="1"/>
          </p:cNvPicPr>
          <p:nvPr/>
        </p:nvPicPr>
        <p:blipFill>
          <a:blip r:embed="rId10"/>
          <a:srcRect/>
          <a:stretch>
            <a:fillRect/>
          </a:stretch>
        </p:blipFill>
        <p:spPr bwMode="auto">
          <a:xfrm>
            <a:off x="3491880" y="3501008"/>
            <a:ext cx="2290063" cy="1004505"/>
          </a:xfrm>
          <a:prstGeom prst="rect">
            <a:avLst/>
          </a:prstGeom>
          <a:ln>
            <a:noFill/>
          </a:ln>
          <a:effectLst>
            <a:softEdge rad="112500"/>
          </a:effectLst>
        </p:spPr>
      </p:pic>
      <p:pic>
        <p:nvPicPr>
          <p:cNvPr id="70659" name="Picture 3"/>
          <p:cNvPicPr>
            <a:picLocks noChangeAspect="1" noChangeArrowheads="1"/>
          </p:cNvPicPr>
          <p:nvPr/>
        </p:nvPicPr>
        <p:blipFill>
          <a:blip r:embed="rId11"/>
          <a:srcRect/>
          <a:stretch>
            <a:fillRect/>
          </a:stretch>
        </p:blipFill>
        <p:spPr bwMode="auto">
          <a:xfrm flipH="1">
            <a:off x="453008" y="3573016"/>
            <a:ext cx="2822848" cy="1911838"/>
          </a:xfrm>
          <a:prstGeom prst="rect">
            <a:avLst/>
          </a:prstGeom>
          <a:ln>
            <a:noFill/>
          </a:ln>
          <a:effectLst>
            <a:softEdge rad="112500"/>
          </a:effectLst>
        </p:spPr>
      </p:pic>
      <p:pic>
        <p:nvPicPr>
          <p:cNvPr id="70660" name="Picture 4" descr="T:\3D for All\Archív\sajtó\Különös történetek\IMG_5992.JPG"/>
          <p:cNvPicPr>
            <a:picLocks noChangeAspect="1" noChangeArrowheads="1"/>
          </p:cNvPicPr>
          <p:nvPr/>
        </p:nvPicPr>
        <p:blipFill>
          <a:blip r:embed="rId12"/>
          <a:srcRect/>
          <a:stretch>
            <a:fillRect/>
          </a:stretch>
        </p:blipFill>
        <p:spPr bwMode="auto">
          <a:xfrm>
            <a:off x="6036180" y="3429000"/>
            <a:ext cx="2880056" cy="2160240"/>
          </a:xfrm>
          <a:prstGeom prst="rect">
            <a:avLst/>
          </a:prstGeom>
          <a:ln>
            <a:noFill/>
          </a:ln>
          <a:effectLst>
            <a:softEdge rad="112500"/>
          </a:effectLst>
        </p:spPr>
      </p:pic>
      <p:sp>
        <p:nvSpPr>
          <p:cNvPr id="24" name="Szövegdoboz 8"/>
          <p:cNvSpPr txBox="1">
            <a:spLocks noChangeArrowheads="1"/>
          </p:cNvSpPr>
          <p:nvPr/>
        </p:nvSpPr>
        <p:spPr bwMode="auto">
          <a:xfrm>
            <a:off x="468313" y="5694363"/>
            <a:ext cx="8496300" cy="830262"/>
          </a:xfrm>
          <a:prstGeom prst="rect">
            <a:avLst/>
          </a:prstGeom>
          <a:noFill/>
          <a:ln w="9525">
            <a:noFill/>
            <a:miter lim="800000"/>
            <a:headEnd/>
            <a:tailEnd/>
          </a:ln>
        </p:spPr>
        <p:txBody>
          <a:bodyPr>
            <a:spAutoFit/>
          </a:bodyPr>
          <a:lstStyle/>
          <a:p>
            <a:pPr algn="just"/>
            <a:r>
              <a:rPr lang="hu-HU" sz="1600" dirty="0">
                <a:solidFill>
                  <a:schemeClr val="bg1"/>
                </a:solidFill>
              </a:rPr>
              <a:t>Egy zsűritag Amerikából: </a:t>
            </a:r>
            <a:r>
              <a:rPr lang="hu-HU" sz="1600" i="1" dirty="0">
                <a:solidFill>
                  <a:schemeClr val="bg1"/>
                </a:solidFill>
              </a:rPr>
              <a:t>„A világ számos nagyvállalata és kutatóintézete évtizedek óta milliárdokat költ egy probléma megoldására, miközben egy tizenkilenc éves suhanc, szívószálakból, karácsonyfaizzókból és kerítésdrótokból összerakja a </a:t>
            </a:r>
            <a:r>
              <a:rPr lang="hu-HU" sz="1600" i="1" dirty="0" err="1">
                <a:solidFill>
                  <a:schemeClr val="bg1"/>
                </a:solidFill>
              </a:rPr>
              <a:t>ketyerét</a:t>
            </a:r>
            <a:r>
              <a:rPr lang="hu-HU" sz="1600" i="1" dirty="0">
                <a:solidFill>
                  <a:schemeClr val="bg1"/>
                </a:solidFill>
              </a:rPr>
              <a:t>.”</a:t>
            </a:r>
            <a:endParaRPr lang="en-US" sz="1600" i="1" dirty="0">
              <a:solidFill>
                <a:schemeClr val="bg1"/>
              </a:solidFill>
            </a:endParaRPr>
          </a:p>
        </p:txBody>
      </p:sp>
      <p:pic>
        <p:nvPicPr>
          <p:cNvPr id="70661" name="Picture 5" descr="T:\3D for All\Archív\szabadalom\Danubia\jelenlegi rendszer.jpg"/>
          <p:cNvPicPr>
            <a:picLocks noChangeAspect="1" noChangeArrowheads="1"/>
          </p:cNvPicPr>
          <p:nvPr/>
        </p:nvPicPr>
        <p:blipFill>
          <a:blip r:embed="rId13"/>
          <a:srcRect/>
          <a:stretch>
            <a:fillRect/>
          </a:stretch>
        </p:blipFill>
        <p:spPr bwMode="auto">
          <a:xfrm>
            <a:off x="3491880" y="4509120"/>
            <a:ext cx="2232248" cy="1050470"/>
          </a:xfrm>
          <a:prstGeom prst="rect">
            <a:avLst/>
          </a:prstGeom>
          <a:ln>
            <a:noFill/>
          </a:ln>
          <a:effectLst>
            <a:softEdge rad="112500"/>
          </a:effectLst>
        </p:spPr>
      </p:pic>
      <p:sp>
        <p:nvSpPr>
          <p:cNvPr id="26" name="Ellipszis 25">
            <a:hlinkClick r:id="rId14" action="ppaction://hlinksldjump"/>
          </p:cNvPr>
          <p:cNvSpPr/>
          <p:nvPr/>
        </p:nvSpPr>
        <p:spPr>
          <a:xfrm>
            <a:off x="179512" y="206084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200"/>
                                  </p:stCondLst>
                                  <p:iterate type="lt">
                                    <p:tmPct val="4000"/>
                                  </p:iterate>
                                  <p:childTnLst>
                                    <p:set>
                                      <p:cBhvr override="childStyle">
                                        <p:cTn id="6" dur="1000" fill="hold"/>
                                        <p:tgtEl>
                                          <p:spTgt spid="10"/>
                                        </p:tgtEl>
                                        <p:attrNameLst>
                                          <p:attrName>style.textDecorationUnderline</p:attrName>
                                        </p:attrNameLst>
                                      </p:cBhvr>
                                      <p:to>
                                        <p:strVal val="true"/>
                                      </p:to>
                                    </p:set>
                                  </p:childTnLst>
                                </p:cTn>
                              </p:par>
                            </p:childTnLst>
                          </p:cTn>
                        </p:par>
                        <p:par>
                          <p:cTn id="7" fill="hold">
                            <p:stCondLst>
                              <p:cond delay="1400"/>
                            </p:stCondLst>
                            <p:childTnLst>
                              <p:par>
                                <p:cTn id="8" presetID="22" presetClass="entr" presetSubtype="2"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par>
                          <p:cTn id="11" fill="hold">
                            <p:stCondLst>
                              <p:cond delay="19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2400"/>
                            </p:stCondLst>
                            <p:childTnLst>
                              <p:par>
                                <p:cTn id="16" presetID="53"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00" fill="hold"/>
                                        <p:tgtEl>
                                          <p:spTgt spid="14"/>
                                        </p:tgtEl>
                                        <p:attrNameLst>
                                          <p:attrName>ppt_w</p:attrName>
                                        </p:attrNameLst>
                                      </p:cBhvr>
                                      <p:tavLst>
                                        <p:tav tm="0">
                                          <p:val>
                                            <p:fltVal val="0"/>
                                          </p:val>
                                        </p:tav>
                                        <p:tav tm="100000">
                                          <p:val>
                                            <p:strVal val="#ppt_w"/>
                                          </p:val>
                                        </p:tav>
                                      </p:tavLst>
                                    </p:anim>
                                    <p:anim calcmode="lin" valueType="num">
                                      <p:cBhvr>
                                        <p:cTn id="19" dur="200" fill="hold"/>
                                        <p:tgtEl>
                                          <p:spTgt spid="14"/>
                                        </p:tgtEl>
                                        <p:attrNameLst>
                                          <p:attrName>ppt_h</p:attrName>
                                        </p:attrNameLst>
                                      </p:cBhvr>
                                      <p:tavLst>
                                        <p:tav tm="0">
                                          <p:val>
                                            <p:fltVal val="0"/>
                                          </p:val>
                                        </p:tav>
                                        <p:tav tm="100000">
                                          <p:val>
                                            <p:strVal val="#ppt_h"/>
                                          </p:val>
                                        </p:tav>
                                      </p:tavLst>
                                    </p:anim>
                                    <p:animEffect transition="in" filter="fade">
                                      <p:cBhvr>
                                        <p:cTn id="20" dur="200"/>
                                        <p:tgtEl>
                                          <p:spTgt spid="14"/>
                                        </p:tgtEl>
                                      </p:cBhvr>
                                    </p:animEffect>
                                  </p:childTnLst>
                                </p:cTn>
                              </p:par>
                            </p:childTnLst>
                          </p:cTn>
                        </p:par>
                        <p:par>
                          <p:cTn id="21" fill="hold">
                            <p:stCondLst>
                              <p:cond delay="2600"/>
                            </p:stCondLst>
                            <p:childTnLst>
                              <p:par>
                                <p:cTn id="22" presetID="53"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200" fill="hold"/>
                                        <p:tgtEl>
                                          <p:spTgt spid="15"/>
                                        </p:tgtEl>
                                        <p:attrNameLst>
                                          <p:attrName>ppt_w</p:attrName>
                                        </p:attrNameLst>
                                      </p:cBhvr>
                                      <p:tavLst>
                                        <p:tav tm="0">
                                          <p:val>
                                            <p:fltVal val="0"/>
                                          </p:val>
                                        </p:tav>
                                        <p:tav tm="100000">
                                          <p:val>
                                            <p:strVal val="#ppt_w"/>
                                          </p:val>
                                        </p:tav>
                                      </p:tavLst>
                                    </p:anim>
                                    <p:anim calcmode="lin" valueType="num">
                                      <p:cBhvr>
                                        <p:cTn id="25" dur="200" fill="hold"/>
                                        <p:tgtEl>
                                          <p:spTgt spid="15"/>
                                        </p:tgtEl>
                                        <p:attrNameLst>
                                          <p:attrName>ppt_h</p:attrName>
                                        </p:attrNameLst>
                                      </p:cBhvr>
                                      <p:tavLst>
                                        <p:tav tm="0">
                                          <p:val>
                                            <p:fltVal val="0"/>
                                          </p:val>
                                        </p:tav>
                                        <p:tav tm="100000">
                                          <p:val>
                                            <p:strVal val="#ppt_h"/>
                                          </p:val>
                                        </p:tav>
                                      </p:tavLst>
                                    </p:anim>
                                    <p:animEffect transition="in" filter="fade">
                                      <p:cBhvr>
                                        <p:cTn id="26" dur="200"/>
                                        <p:tgtEl>
                                          <p:spTgt spid="15"/>
                                        </p:tgtEl>
                                      </p:cBhvr>
                                    </p:animEffect>
                                  </p:childTnLst>
                                </p:cTn>
                              </p:par>
                            </p:childTnLst>
                          </p:cTn>
                        </p:par>
                        <p:par>
                          <p:cTn id="27" fill="hold">
                            <p:stCondLst>
                              <p:cond delay="2800"/>
                            </p:stCondLst>
                            <p:childTnLst>
                              <p:par>
                                <p:cTn id="28" presetID="53"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200" fill="hold"/>
                                        <p:tgtEl>
                                          <p:spTgt spid="19"/>
                                        </p:tgtEl>
                                        <p:attrNameLst>
                                          <p:attrName>ppt_w</p:attrName>
                                        </p:attrNameLst>
                                      </p:cBhvr>
                                      <p:tavLst>
                                        <p:tav tm="0">
                                          <p:val>
                                            <p:fltVal val="0"/>
                                          </p:val>
                                        </p:tav>
                                        <p:tav tm="100000">
                                          <p:val>
                                            <p:strVal val="#ppt_w"/>
                                          </p:val>
                                        </p:tav>
                                      </p:tavLst>
                                    </p:anim>
                                    <p:anim calcmode="lin" valueType="num">
                                      <p:cBhvr>
                                        <p:cTn id="31" dur="200" fill="hold"/>
                                        <p:tgtEl>
                                          <p:spTgt spid="19"/>
                                        </p:tgtEl>
                                        <p:attrNameLst>
                                          <p:attrName>ppt_h</p:attrName>
                                        </p:attrNameLst>
                                      </p:cBhvr>
                                      <p:tavLst>
                                        <p:tav tm="0">
                                          <p:val>
                                            <p:fltVal val="0"/>
                                          </p:val>
                                        </p:tav>
                                        <p:tav tm="100000">
                                          <p:val>
                                            <p:strVal val="#ppt_h"/>
                                          </p:val>
                                        </p:tav>
                                      </p:tavLst>
                                    </p:anim>
                                    <p:animEffect transition="in" filter="fade">
                                      <p:cBhvr>
                                        <p:cTn id="32" dur="200"/>
                                        <p:tgtEl>
                                          <p:spTgt spid="19"/>
                                        </p:tgtEl>
                                      </p:cBhvr>
                                    </p:animEffect>
                                  </p:childTnLst>
                                </p:cTn>
                              </p:par>
                            </p:childTnLst>
                          </p:cTn>
                        </p:par>
                        <p:par>
                          <p:cTn id="33" fill="hold">
                            <p:stCondLst>
                              <p:cond delay="3000"/>
                            </p:stCondLst>
                            <p:childTnLst>
                              <p:par>
                                <p:cTn id="34" presetID="53"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200" fill="hold"/>
                                        <p:tgtEl>
                                          <p:spTgt spid="26"/>
                                        </p:tgtEl>
                                        <p:attrNameLst>
                                          <p:attrName>ppt_w</p:attrName>
                                        </p:attrNameLst>
                                      </p:cBhvr>
                                      <p:tavLst>
                                        <p:tav tm="0">
                                          <p:val>
                                            <p:fltVal val="0"/>
                                          </p:val>
                                        </p:tav>
                                        <p:tav tm="100000">
                                          <p:val>
                                            <p:strVal val="#ppt_w"/>
                                          </p:val>
                                        </p:tav>
                                      </p:tavLst>
                                    </p:anim>
                                    <p:anim calcmode="lin" valueType="num">
                                      <p:cBhvr>
                                        <p:cTn id="37" dur="200" fill="hold"/>
                                        <p:tgtEl>
                                          <p:spTgt spid="26"/>
                                        </p:tgtEl>
                                        <p:attrNameLst>
                                          <p:attrName>ppt_h</p:attrName>
                                        </p:attrNameLst>
                                      </p:cBhvr>
                                      <p:tavLst>
                                        <p:tav tm="0">
                                          <p:val>
                                            <p:fltVal val="0"/>
                                          </p:val>
                                        </p:tav>
                                        <p:tav tm="100000">
                                          <p:val>
                                            <p:strVal val="#ppt_h"/>
                                          </p:val>
                                        </p:tav>
                                      </p:tavLst>
                                    </p:anim>
                                    <p:animEffect transition="in" filter="fade">
                                      <p:cBhvr>
                                        <p:cTn id="38" dur="200"/>
                                        <p:tgtEl>
                                          <p:spTgt spid="26"/>
                                        </p:tgtEl>
                                      </p:cBhvr>
                                    </p:animEffect>
                                  </p:childTnLst>
                                </p:cTn>
                              </p:par>
                            </p:childTnLst>
                          </p:cTn>
                        </p:par>
                        <p:par>
                          <p:cTn id="39" fill="hold">
                            <p:stCondLst>
                              <p:cond delay="3200"/>
                            </p:stCondLst>
                            <p:childTnLst>
                              <p:par>
                                <p:cTn id="40" presetID="22" presetClass="exit" presetSubtype="2" fill="hold" nodeType="afterEffect">
                                  <p:stCondLst>
                                    <p:cond delay="0"/>
                                  </p:stCondLst>
                                  <p:childTnLst>
                                    <p:animEffect transition="out" filter="wipe(right)">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par>
                          <p:cTn id="43" fill="hold">
                            <p:stCondLst>
                              <p:cond delay="3700"/>
                            </p:stCondLst>
                            <p:childTnLst>
                              <p:par>
                                <p:cTn id="44" presetID="1" presetClass="emph" presetSubtype="2" fill="hold" nodeType="afterEffect">
                                  <p:stCondLst>
                                    <p:cond delay="0"/>
                                  </p:stCondLst>
                                  <p:childTnLst>
                                    <p:animClr clrSpc="rgb" dir="cw">
                                      <p:cBhvr>
                                        <p:cTn id="45" dur="500" fill="hold"/>
                                        <p:tgtEl>
                                          <p:spTgt spid="14"/>
                                        </p:tgtEl>
                                        <p:attrNameLst>
                                          <p:attrName>fillcolor</p:attrName>
                                        </p:attrNameLst>
                                      </p:cBhvr>
                                      <p:to>
                                        <a:schemeClr val="bg1"/>
                                      </p:to>
                                    </p:animClr>
                                    <p:set>
                                      <p:cBhvr>
                                        <p:cTn id="46" dur="500" fill="hold"/>
                                        <p:tgtEl>
                                          <p:spTgt spid="14"/>
                                        </p:tgtEl>
                                        <p:attrNameLst>
                                          <p:attrName>fill.type</p:attrName>
                                        </p:attrNameLst>
                                      </p:cBhvr>
                                      <p:to>
                                        <p:strVal val="solid"/>
                                      </p:to>
                                    </p:set>
                                    <p:set>
                                      <p:cBhvr>
                                        <p:cTn id="47" dur="500" fill="hold"/>
                                        <p:tgtEl>
                                          <p:spTgt spid="14"/>
                                        </p:tgtEl>
                                        <p:attrNameLst>
                                          <p:attrName>fill.on</p:attrName>
                                        </p:attrNameLst>
                                      </p:cBhvr>
                                      <p:to>
                                        <p:strVal val="true"/>
                                      </p:to>
                                    </p:set>
                                  </p:childTnLst>
                                </p:cTn>
                              </p:par>
                            </p:childTnLst>
                          </p:cTn>
                        </p:par>
                        <p:par>
                          <p:cTn id="48" fill="hold">
                            <p:stCondLst>
                              <p:cond delay="4200"/>
                            </p:stCondLst>
                            <p:childTnLst>
                              <p:par>
                                <p:cTn id="49" presetID="10" presetClass="entr" presetSubtype="0" fill="hold" grpId="0" nodeType="after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fade">
                                      <p:cBhvr>
                                        <p:cTn id="51" dur="500"/>
                                        <p:tgtEl>
                                          <p:spTgt spid="3074"/>
                                        </p:tgtEl>
                                      </p:cBhvr>
                                    </p:animEffect>
                                  </p:childTnLst>
                                </p:cTn>
                              </p:par>
                            </p:childTnLst>
                          </p:cTn>
                        </p:par>
                        <p:par>
                          <p:cTn id="52" fill="hold">
                            <p:stCondLst>
                              <p:cond delay="4700"/>
                            </p:stCondLst>
                            <p:childTnLst>
                              <p:par>
                                <p:cTn id="53" presetID="10" presetClass="entr" presetSubtype="0" fill="hold" nodeType="afterEffect">
                                  <p:stCondLst>
                                    <p:cond delay="0"/>
                                  </p:stCondLst>
                                  <p:childTnLst>
                                    <p:set>
                                      <p:cBhvr>
                                        <p:cTn id="54" dur="1" fill="hold">
                                          <p:stCondLst>
                                            <p:cond delay="0"/>
                                          </p:stCondLst>
                                        </p:cTn>
                                        <p:tgtEl>
                                          <p:spTgt spid="3076"/>
                                        </p:tgtEl>
                                        <p:attrNameLst>
                                          <p:attrName>style.visibility</p:attrName>
                                        </p:attrNameLst>
                                      </p:cBhvr>
                                      <p:to>
                                        <p:strVal val="visible"/>
                                      </p:to>
                                    </p:set>
                                    <p:animEffect transition="in" filter="fade">
                                      <p:cBhvr>
                                        <p:cTn id="55" dur="500"/>
                                        <p:tgtEl>
                                          <p:spTgt spid="3076"/>
                                        </p:tgtEl>
                                      </p:cBhvr>
                                    </p:animEffect>
                                  </p:childTnLst>
                                </p:cTn>
                              </p:par>
                            </p:childTnLst>
                          </p:cTn>
                        </p:par>
                        <p:par>
                          <p:cTn id="56" fill="hold">
                            <p:stCondLst>
                              <p:cond delay="5200"/>
                            </p:stCondLst>
                            <p:childTnLst>
                              <p:par>
                                <p:cTn id="57" presetID="10" presetClass="entr" presetSubtype="0" fill="hold" nodeType="afterEffect">
                                  <p:stCondLst>
                                    <p:cond delay="0"/>
                                  </p:stCondLst>
                                  <p:childTnLst>
                                    <p:set>
                                      <p:cBhvr>
                                        <p:cTn id="58" dur="1" fill="hold">
                                          <p:stCondLst>
                                            <p:cond delay="0"/>
                                          </p:stCondLst>
                                        </p:cTn>
                                        <p:tgtEl>
                                          <p:spTgt spid="70659"/>
                                        </p:tgtEl>
                                        <p:attrNameLst>
                                          <p:attrName>style.visibility</p:attrName>
                                        </p:attrNameLst>
                                      </p:cBhvr>
                                      <p:to>
                                        <p:strVal val="visible"/>
                                      </p:to>
                                    </p:set>
                                    <p:animEffect transition="in" filter="fade">
                                      <p:cBhvr>
                                        <p:cTn id="59" dur="500"/>
                                        <p:tgtEl>
                                          <p:spTgt spid="70659"/>
                                        </p:tgtEl>
                                      </p:cBhvr>
                                    </p:animEffect>
                                  </p:childTnLst>
                                </p:cTn>
                              </p:par>
                              <p:par>
                                <p:cTn id="60" presetID="10" presetClass="entr" presetSubtype="0" fill="hold" nodeType="withEffect">
                                  <p:stCondLst>
                                    <p:cond delay="0"/>
                                  </p:stCondLst>
                                  <p:childTnLst>
                                    <p:set>
                                      <p:cBhvr>
                                        <p:cTn id="61" dur="1" fill="hold">
                                          <p:stCondLst>
                                            <p:cond delay="0"/>
                                          </p:stCondLst>
                                        </p:cTn>
                                        <p:tgtEl>
                                          <p:spTgt spid="70658"/>
                                        </p:tgtEl>
                                        <p:attrNameLst>
                                          <p:attrName>style.visibility</p:attrName>
                                        </p:attrNameLst>
                                      </p:cBhvr>
                                      <p:to>
                                        <p:strVal val="visible"/>
                                      </p:to>
                                    </p:set>
                                    <p:animEffect transition="in" filter="fade">
                                      <p:cBhvr>
                                        <p:cTn id="62" dur="500"/>
                                        <p:tgtEl>
                                          <p:spTgt spid="70658"/>
                                        </p:tgtEl>
                                      </p:cBhvr>
                                    </p:animEffect>
                                  </p:childTnLst>
                                </p:cTn>
                              </p:par>
                              <p:par>
                                <p:cTn id="63" presetID="10" presetClass="entr" presetSubtype="0" fill="hold" nodeType="withEffect">
                                  <p:stCondLst>
                                    <p:cond delay="0"/>
                                  </p:stCondLst>
                                  <p:childTnLst>
                                    <p:set>
                                      <p:cBhvr>
                                        <p:cTn id="64" dur="1" fill="hold">
                                          <p:stCondLst>
                                            <p:cond delay="0"/>
                                          </p:stCondLst>
                                        </p:cTn>
                                        <p:tgtEl>
                                          <p:spTgt spid="70660"/>
                                        </p:tgtEl>
                                        <p:attrNameLst>
                                          <p:attrName>style.visibility</p:attrName>
                                        </p:attrNameLst>
                                      </p:cBhvr>
                                      <p:to>
                                        <p:strVal val="visible"/>
                                      </p:to>
                                    </p:set>
                                    <p:animEffect transition="in" filter="fade">
                                      <p:cBhvr>
                                        <p:cTn id="65" dur="500"/>
                                        <p:tgtEl>
                                          <p:spTgt spid="70660"/>
                                        </p:tgtEl>
                                      </p:cBhvr>
                                    </p:animEffect>
                                  </p:childTnLst>
                                </p:cTn>
                              </p:par>
                              <p:par>
                                <p:cTn id="66" presetID="10" presetClass="entr" presetSubtype="0" fill="hold" nodeType="withEffect">
                                  <p:stCondLst>
                                    <p:cond delay="0"/>
                                  </p:stCondLst>
                                  <p:childTnLst>
                                    <p:set>
                                      <p:cBhvr>
                                        <p:cTn id="67" dur="1" fill="hold">
                                          <p:stCondLst>
                                            <p:cond delay="0"/>
                                          </p:stCondLst>
                                        </p:cTn>
                                        <p:tgtEl>
                                          <p:spTgt spid="70661"/>
                                        </p:tgtEl>
                                        <p:attrNameLst>
                                          <p:attrName>style.visibility</p:attrName>
                                        </p:attrNameLst>
                                      </p:cBhvr>
                                      <p:to>
                                        <p:strVal val="visible"/>
                                      </p:to>
                                    </p:set>
                                    <p:animEffect transition="in" filter="fade">
                                      <p:cBhvr>
                                        <p:cTn id="68" dur="500"/>
                                        <p:tgtEl>
                                          <p:spTgt spid="70661"/>
                                        </p:tgtEl>
                                      </p:cBhvr>
                                    </p:animEffect>
                                  </p:childTnLst>
                                </p:cTn>
                              </p:par>
                            </p:childTnLst>
                          </p:cTn>
                        </p:par>
                        <p:par>
                          <p:cTn id="69" fill="hold">
                            <p:stCondLst>
                              <p:cond delay="5700"/>
                            </p:stCondLst>
                            <p:childTnLst>
                              <p:par>
                                <p:cTn id="70" presetID="10" presetClass="entr" presetSubtype="0" fill="hold"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10" grpId="0"/>
      <p:bldP spid="14" grpId="0" animBg="1"/>
      <p:bldP spid="15" grpId="0" animBg="1"/>
      <p:bldP spid="19"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1908175" y="1268413"/>
            <a:ext cx="5616575" cy="523875"/>
          </a:xfrm>
          <a:prstGeom prst="rect">
            <a:avLst/>
          </a:prstGeom>
          <a:solidFill>
            <a:schemeClr val="tx1"/>
          </a:solidFill>
          <a:ln w="9525">
            <a:noFill/>
            <a:miter lim="800000"/>
            <a:headEnd/>
            <a:tailEnd/>
          </a:ln>
        </p:spPr>
        <p:txBody>
          <a:bodyPr>
            <a:spAutoFit/>
          </a:bodyPr>
          <a:lstStyle/>
          <a:p>
            <a:pPr algn="ctr">
              <a:spcBef>
                <a:spcPct val="50000"/>
              </a:spcBef>
            </a:pPr>
            <a:r>
              <a:rPr lang="hu-HU" sz="2800" dirty="0" smtClean="0">
                <a:solidFill>
                  <a:schemeClr val="bg1"/>
                </a:solidFill>
              </a:rPr>
              <a:t>A</a:t>
            </a:r>
            <a:r>
              <a:rPr lang="en-US" sz="2800" dirty="0" smtClean="0">
                <a:solidFill>
                  <a:schemeClr val="bg1"/>
                </a:solidFill>
              </a:rPr>
              <a:t> </a:t>
            </a:r>
            <a:r>
              <a:rPr lang="en-US" sz="2800" dirty="0">
                <a:solidFill>
                  <a:schemeClr val="bg1"/>
                </a:solidFill>
              </a:rPr>
              <a:t>3D for All </a:t>
            </a:r>
            <a:r>
              <a:rPr lang="hu-HU" sz="2800" dirty="0" smtClean="0">
                <a:solidFill>
                  <a:schemeClr val="bg1"/>
                </a:solidFill>
              </a:rPr>
              <a:t>Kft</a:t>
            </a:r>
            <a:r>
              <a:rPr lang="en-US" sz="2800" dirty="0" smtClean="0">
                <a:solidFill>
                  <a:schemeClr val="bg1"/>
                </a:solidFill>
              </a:rPr>
              <a:t>.</a:t>
            </a:r>
            <a:endParaRPr lang="en-US" sz="2800" dirty="0">
              <a:solidFill>
                <a:schemeClr val="bg1"/>
              </a:solidFill>
            </a:endParaRPr>
          </a:p>
        </p:txBody>
      </p:sp>
      <p:sp>
        <p:nvSpPr>
          <p:cNvPr id="3076" name="Szövegdoboz 8"/>
          <p:cNvSpPr txBox="1">
            <a:spLocks noChangeArrowheads="1"/>
          </p:cNvSpPr>
          <p:nvPr/>
        </p:nvSpPr>
        <p:spPr bwMode="auto">
          <a:xfrm>
            <a:off x="468313" y="1844824"/>
            <a:ext cx="8496300" cy="5016758"/>
          </a:xfrm>
          <a:prstGeom prst="rect">
            <a:avLst/>
          </a:prstGeom>
          <a:noFill/>
          <a:ln w="9525">
            <a:noFill/>
            <a:miter lim="800000"/>
            <a:headEnd/>
            <a:tailEnd/>
          </a:ln>
        </p:spPr>
        <p:txBody>
          <a:bodyPr>
            <a:spAutoFit/>
          </a:bodyPr>
          <a:lstStyle/>
          <a:p>
            <a:pPr algn="just">
              <a:spcBef>
                <a:spcPts val="1200"/>
              </a:spcBef>
            </a:pPr>
            <a:r>
              <a:rPr lang="hu-HU" sz="1400" dirty="0">
                <a:solidFill>
                  <a:schemeClr val="bg1"/>
                </a:solidFill>
              </a:rPr>
              <a:t>Amerikából hazatérve elemi erővel fogalmazódott meg Dániel számára a kívánság nemre, korra, kulturális és politikai hovatartozásra való tekintet nélkül, a médiában, a Parlamentben és a köznapi életben egyaránt, hogy képes legyen végigvinni a Leonar3Dót a siker útján az ötlettől a világpiacig. A cég ennek a szellemiségnek és indíttatásnak a jegyében alakult meg még a </a:t>
            </a:r>
            <a:r>
              <a:rPr lang="hu-HU" sz="1400" dirty="0" err="1">
                <a:solidFill>
                  <a:schemeClr val="bg1"/>
                </a:solidFill>
              </a:rPr>
              <a:t>phoenixi</a:t>
            </a:r>
            <a:r>
              <a:rPr lang="hu-HU" sz="1400" dirty="0">
                <a:solidFill>
                  <a:schemeClr val="bg1"/>
                </a:solidFill>
              </a:rPr>
              <a:t> tarolás évének őszén, családi vállalkozásként.</a:t>
            </a:r>
          </a:p>
          <a:p>
            <a:pPr algn="just">
              <a:spcBef>
                <a:spcPts val="1200"/>
              </a:spcBef>
            </a:pPr>
            <a:r>
              <a:rPr lang="hu-HU" sz="1400" dirty="0">
                <a:solidFill>
                  <a:schemeClr val="bg1"/>
                </a:solidFill>
              </a:rPr>
              <a:t>A 3D </a:t>
            </a:r>
            <a:r>
              <a:rPr lang="hu-HU" sz="1400" dirty="0" err="1">
                <a:solidFill>
                  <a:schemeClr val="bg1"/>
                </a:solidFill>
              </a:rPr>
              <a:t>for</a:t>
            </a:r>
            <a:r>
              <a:rPr lang="hu-HU" sz="1400" dirty="0">
                <a:solidFill>
                  <a:schemeClr val="bg1"/>
                </a:solidFill>
              </a:rPr>
              <a:t> </a:t>
            </a:r>
            <a:r>
              <a:rPr lang="hu-HU" sz="1400" dirty="0" err="1">
                <a:solidFill>
                  <a:schemeClr val="bg1"/>
                </a:solidFill>
              </a:rPr>
              <a:t>All</a:t>
            </a:r>
            <a:r>
              <a:rPr lang="hu-HU" sz="1400" dirty="0">
                <a:solidFill>
                  <a:schemeClr val="bg1"/>
                </a:solidFill>
              </a:rPr>
              <a:t> Kft. fejlesztői tevékenységének elindítását az állami forrásokból nyert támogatások tették </a:t>
            </a:r>
            <a:r>
              <a:rPr lang="hu-HU" sz="1400" dirty="0" smtClean="0">
                <a:solidFill>
                  <a:schemeClr val="bg1"/>
                </a:solidFill>
              </a:rPr>
              <a:t>lehetővé.</a:t>
            </a:r>
          </a:p>
          <a:p>
            <a:pPr algn="just">
              <a:spcBef>
                <a:spcPts val="1200"/>
              </a:spcBef>
            </a:pPr>
            <a:r>
              <a:rPr lang="hu-HU" sz="1400" dirty="0">
                <a:solidFill>
                  <a:schemeClr val="bg1"/>
                </a:solidFill>
              </a:rPr>
              <a:t>A szükséges infrastruktúra kialakítása és a fejlesztői alapstáb megszervezése után az érdemi fejlesztői munka 2006. májusában kezdődhetett meg. A feladatok ésszerű összehangolása, szükség szerinti átütemezése révén kialakult a cég 2006. áprilisától 2007. május végéig tartó K+F ciklusa, melynek első etapjában (Irinyi II) a kitűzött cél olyan deszkamodell elkészítése volt, amely kellőképpen demonstrálja a Leonar3Do képességeit, a második etapban pedig (elnöki támogatás) a csapat konkrét igényeket kielégítő Leonar3Do-alkalmazásokat állított elő, amelyekkel molekulák fehérjedokkolási kísérleteit lehet elvégezni a gyógyszerkutatásban, illetve modellezni az oktatásban</a:t>
            </a:r>
            <a:r>
              <a:rPr lang="hu-HU" sz="1400" dirty="0" smtClean="0">
                <a:solidFill>
                  <a:schemeClr val="bg1"/>
                </a:solidFill>
              </a:rPr>
              <a:t>.</a:t>
            </a:r>
          </a:p>
          <a:p>
            <a:pPr algn="just">
              <a:spcBef>
                <a:spcPts val="1200"/>
              </a:spcBef>
            </a:pPr>
            <a:r>
              <a:rPr lang="hu-HU" sz="1400" dirty="0">
                <a:solidFill>
                  <a:schemeClr val="bg1"/>
                </a:solidFill>
              </a:rPr>
              <a:t>A K+F szakasz akkor vett igazán markáns fordulatot, amikor a Magyar Tudományos Akadémia Kísérleti Orvostudományi Intézetével és a </a:t>
            </a:r>
            <a:r>
              <a:rPr lang="hu-HU" sz="1400" dirty="0" err="1">
                <a:solidFill>
                  <a:schemeClr val="bg1"/>
                </a:solidFill>
              </a:rPr>
              <a:t>Femtonics</a:t>
            </a:r>
            <a:r>
              <a:rPr lang="hu-HU" sz="1400" dirty="0">
                <a:solidFill>
                  <a:schemeClr val="bg1"/>
                </a:solidFill>
              </a:rPr>
              <a:t> </a:t>
            </a:r>
            <a:r>
              <a:rPr lang="hu-HU" sz="1400" dirty="0" err="1">
                <a:solidFill>
                  <a:schemeClr val="bg1"/>
                </a:solidFill>
              </a:rPr>
              <a:t>Kft.-vel</a:t>
            </a:r>
            <a:r>
              <a:rPr lang="hu-HU" sz="1400" dirty="0">
                <a:solidFill>
                  <a:schemeClr val="bg1"/>
                </a:solidFill>
              </a:rPr>
              <a:t> közösen benyújtott projektjavaslat alapján a 3D </a:t>
            </a:r>
            <a:r>
              <a:rPr lang="hu-HU" sz="1400" dirty="0" err="1">
                <a:solidFill>
                  <a:schemeClr val="bg1"/>
                </a:solidFill>
              </a:rPr>
              <a:t>for</a:t>
            </a:r>
            <a:r>
              <a:rPr lang="hu-HU" sz="1400" dirty="0">
                <a:solidFill>
                  <a:schemeClr val="bg1"/>
                </a:solidFill>
              </a:rPr>
              <a:t> </a:t>
            </a:r>
            <a:r>
              <a:rPr lang="hu-HU" sz="1400" dirty="0" err="1">
                <a:solidFill>
                  <a:schemeClr val="bg1"/>
                </a:solidFill>
              </a:rPr>
              <a:t>All</a:t>
            </a:r>
            <a:r>
              <a:rPr lang="hu-HU" sz="1400" dirty="0">
                <a:solidFill>
                  <a:schemeClr val="bg1"/>
                </a:solidFill>
              </a:rPr>
              <a:t> Kft., mint konzorciumvezető, 28 hónap munkájának költségeit 75%-ban fedező vissza nem térítendő támogatáshoz jutott. A 2007. október 1-én indult, három munkaszakaszra bontott projekt 2010. január 31-én lezárult, a beszámoló elfogadása megtörtént</a:t>
            </a:r>
            <a:r>
              <a:rPr lang="hu-HU" sz="1400" dirty="0" smtClean="0">
                <a:solidFill>
                  <a:schemeClr val="bg1"/>
                </a:solidFill>
              </a:rPr>
              <a:t>.</a:t>
            </a:r>
          </a:p>
          <a:p>
            <a:pPr algn="just">
              <a:spcBef>
                <a:spcPts val="1200"/>
              </a:spcBef>
            </a:pPr>
            <a:r>
              <a:rPr lang="hu-HU" sz="1400" dirty="0" smtClean="0">
                <a:solidFill>
                  <a:schemeClr val="bg1"/>
                </a:solidFill>
              </a:rPr>
              <a:t>A </a:t>
            </a:r>
            <a:r>
              <a:rPr lang="hu-HU" sz="1400" dirty="0">
                <a:solidFill>
                  <a:schemeClr val="bg1"/>
                </a:solidFill>
              </a:rPr>
              <a:t>Leonar3Do első termékszériája 2010 júniusában elkészült.</a:t>
            </a:r>
            <a:endParaRPr lang="en-US" sz="1400" dirty="0">
              <a:solidFill>
                <a:schemeClr val="bg1"/>
              </a:solidFill>
            </a:endParaRPr>
          </a:p>
        </p:txBody>
      </p:sp>
      <p:pic>
        <p:nvPicPr>
          <p:cNvPr id="24580" name="Picture 4" descr="Michelangelo_wideV2"/>
          <p:cNvPicPr>
            <a:picLocks noChangeAspect="1" noChangeArrowheads="1"/>
          </p:cNvPicPr>
          <p:nvPr/>
        </p:nvPicPr>
        <p:blipFill>
          <a:blip r:embed="rId3"/>
          <a:srcRect/>
          <a:stretch>
            <a:fillRect/>
          </a:stretch>
        </p:blipFill>
        <p:spPr bwMode="auto">
          <a:xfrm>
            <a:off x="1692275" y="0"/>
            <a:ext cx="5761038" cy="806450"/>
          </a:xfrm>
          <a:prstGeom prst="rect">
            <a:avLst/>
          </a:prstGeom>
          <a:noFill/>
          <a:ln w="9525">
            <a:noFill/>
            <a:miter lim="800000"/>
            <a:headEnd/>
            <a:tailEnd/>
          </a:ln>
        </p:spPr>
      </p:pic>
      <p:sp>
        <p:nvSpPr>
          <p:cNvPr id="7" name="Szövegdoboz 6">
            <a:hlinkClick r:id="rId4"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9" name="Szövegdoboz 8">
            <a:hlinkClick r:id="rId5" action="ppaction://hlinksldjump"/>
          </p:cNvPr>
          <p:cNvSpPr txBox="1"/>
          <p:nvPr/>
        </p:nvSpPr>
        <p:spPr>
          <a:xfrm>
            <a:off x="2987824"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A Termék</a:t>
            </a:r>
          </a:p>
        </p:txBody>
      </p:sp>
      <p:sp>
        <p:nvSpPr>
          <p:cNvPr id="10" name="Szövegdoboz 9">
            <a:hlinkClick r:id="rId6" action="ppaction://hlinksldjump"/>
          </p:cNvPr>
          <p:cNvSpPr txBox="1"/>
          <p:nvPr/>
        </p:nvSpPr>
        <p:spPr>
          <a:xfrm>
            <a:off x="4572000"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Rólunk</a:t>
            </a:r>
          </a:p>
        </p:txBody>
      </p:sp>
      <p:sp>
        <p:nvSpPr>
          <p:cNvPr id="11" name="Szövegdoboz 10">
            <a:hlinkClick r:id="rId7"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20" name="Egyenes összekötő 19"/>
          <p:cNvCxnSpPr/>
          <p:nvPr/>
        </p:nvCxnSpPr>
        <p:spPr>
          <a:xfrm rot="16200000" flipV="1">
            <a:off x="-253206" y="1701007"/>
            <a:ext cx="129698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Ellipszis 20">
            <a:hlinkClick r:id="rId6" action="ppaction://hlinksldjump"/>
          </p:cNvPr>
          <p:cNvSpPr/>
          <p:nvPr/>
        </p:nvSpPr>
        <p:spPr>
          <a:xfrm>
            <a:off x="179810" y="1196330"/>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2" name="Ellipszis 21">
            <a:hlinkClick r:id="rId8" action="ppaction://hlinksldjump"/>
          </p:cNvPr>
          <p:cNvSpPr/>
          <p:nvPr/>
        </p:nvSpPr>
        <p:spPr>
          <a:xfrm>
            <a:off x="179810" y="148436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3" name="Ellipszis 22">
            <a:hlinkClick r:id="rId9" action="ppaction://hlinksldjump"/>
          </p:cNvPr>
          <p:cNvSpPr/>
          <p:nvPr/>
        </p:nvSpPr>
        <p:spPr>
          <a:xfrm>
            <a:off x="179512" y="177281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5" name="Ellipszis 24">
            <a:hlinkClick r:id="rId10" action="ppaction://hlinksldjump"/>
          </p:cNvPr>
          <p:cNvSpPr/>
          <p:nvPr/>
        </p:nvSpPr>
        <p:spPr>
          <a:xfrm>
            <a:off x="179512" y="206084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22"/>
                                        </p:tgtEl>
                                        <p:attrNameLst>
                                          <p:attrName>fillcolor</p:attrName>
                                        </p:attrNameLst>
                                      </p:cBhvr>
                                      <p:to>
                                        <a:schemeClr val="bg1"/>
                                      </p:to>
                                    </p:animClr>
                                    <p:set>
                                      <p:cBhvr>
                                        <p:cTn id="7" dur="1000" fill="hold"/>
                                        <p:tgtEl>
                                          <p:spTgt spid="22"/>
                                        </p:tgtEl>
                                        <p:attrNameLst>
                                          <p:attrName>fill.type</p:attrName>
                                        </p:attrNameLst>
                                      </p:cBhvr>
                                      <p:to>
                                        <p:strVal val="solid"/>
                                      </p:to>
                                    </p:set>
                                    <p:set>
                                      <p:cBhvr>
                                        <p:cTn id="8" dur="1000" fill="hold"/>
                                        <p:tgtEl>
                                          <p:spTgt spid="22"/>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539750" y="1268413"/>
            <a:ext cx="8064500" cy="523875"/>
          </a:xfrm>
          <a:prstGeom prst="rect">
            <a:avLst/>
          </a:prstGeom>
          <a:solidFill>
            <a:schemeClr val="tx1"/>
          </a:solidFill>
          <a:ln w="9525">
            <a:noFill/>
            <a:miter lim="800000"/>
            <a:headEnd/>
            <a:tailEnd/>
          </a:ln>
        </p:spPr>
        <p:txBody>
          <a:bodyPr>
            <a:spAutoFit/>
          </a:bodyPr>
          <a:lstStyle/>
          <a:p>
            <a:pPr algn="ctr">
              <a:spcBef>
                <a:spcPct val="50000"/>
              </a:spcBef>
            </a:pPr>
            <a:r>
              <a:rPr lang="en-US" sz="2800" dirty="0" err="1">
                <a:solidFill>
                  <a:schemeClr val="bg1"/>
                </a:solidFill>
              </a:rPr>
              <a:t>Fontosabb</a:t>
            </a:r>
            <a:r>
              <a:rPr lang="en-US" sz="2800" dirty="0">
                <a:solidFill>
                  <a:schemeClr val="bg1"/>
                </a:solidFill>
              </a:rPr>
              <a:t> </a:t>
            </a:r>
            <a:r>
              <a:rPr lang="en-US" sz="2800" dirty="0" err="1">
                <a:solidFill>
                  <a:schemeClr val="bg1"/>
                </a:solidFill>
              </a:rPr>
              <a:t>kiállítások</a:t>
            </a:r>
            <a:r>
              <a:rPr lang="en-US" sz="2800" dirty="0" smtClean="0">
                <a:solidFill>
                  <a:schemeClr val="bg1"/>
                </a:solidFill>
              </a:rPr>
              <a:t>, </a:t>
            </a:r>
            <a:r>
              <a:rPr lang="en-US" sz="2800" dirty="0" err="1">
                <a:solidFill>
                  <a:schemeClr val="bg1"/>
                </a:solidFill>
              </a:rPr>
              <a:t>konferenciák</a:t>
            </a:r>
            <a:r>
              <a:rPr lang="en-US" sz="2800" dirty="0">
                <a:solidFill>
                  <a:schemeClr val="bg1"/>
                </a:solidFill>
              </a:rPr>
              <a:t> </a:t>
            </a:r>
            <a:endParaRPr lang="en-US" sz="2800" dirty="0">
              <a:solidFill>
                <a:schemeClr val="bg1"/>
              </a:solidFill>
            </a:endParaRPr>
          </a:p>
        </p:txBody>
      </p:sp>
      <p:sp>
        <p:nvSpPr>
          <p:cNvPr id="25604" name="Szövegdoboz 8"/>
          <p:cNvSpPr txBox="1">
            <a:spLocks noChangeArrowheads="1"/>
          </p:cNvSpPr>
          <p:nvPr/>
        </p:nvSpPr>
        <p:spPr bwMode="auto">
          <a:xfrm>
            <a:off x="539750" y="1919729"/>
            <a:ext cx="6769100" cy="4893647"/>
          </a:xfrm>
          <a:prstGeom prst="rect">
            <a:avLst/>
          </a:prstGeom>
          <a:noFill/>
          <a:ln w="9525">
            <a:noFill/>
            <a:miter lim="800000"/>
            <a:headEnd/>
            <a:tailEnd/>
          </a:ln>
        </p:spPr>
        <p:txBody>
          <a:bodyPr>
            <a:spAutoFit/>
          </a:bodyPr>
          <a:lstStyle/>
          <a:p>
            <a:pPr marL="285750" indent="-285750">
              <a:spcBef>
                <a:spcPts val="0"/>
              </a:spcBef>
              <a:spcAft>
                <a:spcPts val="600"/>
              </a:spcAft>
              <a:buFont typeface="Wingdings" pitchFamily="2" charset="2"/>
              <a:buChar char="Ø"/>
            </a:pPr>
            <a:r>
              <a:rPr lang="hu-HU" sz="1300" dirty="0" smtClean="0">
                <a:solidFill>
                  <a:schemeClr val="bg1"/>
                </a:solidFill>
              </a:rPr>
              <a:t>Didacta2007</a:t>
            </a:r>
            <a:r>
              <a:rPr lang="hu-HU" sz="1300" dirty="0">
                <a:solidFill>
                  <a:schemeClr val="bg1"/>
                </a:solidFill>
              </a:rPr>
              <a:t>, Köln</a:t>
            </a:r>
          </a:p>
          <a:p>
            <a:pPr marL="285750" indent="-285750">
              <a:spcBef>
                <a:spcPts val="0"/>
              </a:spcBef>
              <a:spcAft>
                <a:spcPts val="600"/>
              </a:spcAft>
              <a:buFont typeface="Wingdings" pitchFamily="2" charset="2"/>
              <a:buChar char="Ø"/>
            </a:pPr>
            <a:r>
              <a:rPr lang="hu-HU" sz="1300" dirty="0" smtClean="0">
                <a:solidFill>
                  <a:schemeClr val="bg1"/>
                </a:solidFill>
              </a:rPr>
              <a:t>SIGGRAPH </a:t>
            </a:r>
            <a:r>
              <a:rPr lang="hu-HU" sz="1300" dirty="0">
                <a:solidFill>
                  <a:schemeClr val="bg1"/>
                </a:solidFill>
              </a:rPr>
              <a:t>2008, USA, Los Angeles</a:t>
            </a:r>
          </a:p>
          <a:p>
            <a:pPr marL="285750" indent="-285750">
              <a:spcBef>
                <a:spcPts val="0"/>
              </a:spcBef>
              <a:spcAft>
                <a:spcPts val="600"/>
              </a:spcAft>
              <a:buFont typeface="Wingdings" pitchFamily="2" charset="2"/>
              <a:buChar char="Ø"/>
            </a:pPr>
            <a:r>
              <a:rPr lang="hu-HU" sz="1300" dirty="0" err="1" smtClean="0">
                <a:solidFill>
                  <a:schemeClr val="bg1"/>
                </a:solidFill>
              </a:rPr>
              <a:t>Tech</a:t>
            </a:r>
            <a:r>
              <a:rPr lang="hu-HU" sz="1300" dirty="0" smtClean="0">
                <a:solidFill>
                  <a:schemeClr val="bg1"/>
                </a:solidFill>
              </a:rPr>
              <a:t> </a:t>
            </a:r>
            <a:r>
              <a:rPr lang="hu-HU" sz="1300" dirty="0" err="1">
                <a:solidFill>
                  <a:schemeClr val="bg1"/>
                </a:solidFill>
              </a:rPr>
              <a:t>Awards</a:t>
            </a:r>
            <a:r>
              <a:rPr lang="hu-HU" sz="1300" dirty="0">
                <a:solidFill>
                  <a:schemeClr val="bg1"/>
                </a:solidFill>
              </a:rPr>
              <a:t> 2008 Gála, USA, San </a:t>
            </a:r>
            <a:r>
              <a:rPr lang="hu-HU" sz="1300" dirty="0" err="1">
                <a:solidFill>
                  <a:schemeClr val="bg1"/>
                </a:solidFill>
              </a:rPr>
              <a:t>Jose</a:t>
            </a:r>
            <a:endParaRPr lang="hu-HU" sz="1300" dirty="0">
              <a:solidFill>
                <a:schemeClr val="bg1"/>
              </a:solidFill>
            </a:endParaRPr>
          </a:p>
          <a:p>
            <a:pPr marL="285750" indent="-285750">
              <a:spcBef>
                <a:spcPts val="0"/>
              </a:spcBef>
              <a:spcAft>
                <a:spcPts val="600"/>
              </a:spcAft>
              <a:buFont typeface="Wingdings" pitchFamily="2" charset="2"/>
              <a:buChar char="Ø"/>
            </a:pPr>
            <a:r>
              <a:rPr lang="hu-HU" sz="1300" dirty="0" err="1" smtClean="0">
                <a:solidFill>
                  <a:schemeClr val="bg1"/>
                </a:solidFill>
              </a:rPr>
              <a:t>CeBIT</a:t>
            </a:r>
            <a:r>
              <a:rPr lang="hu-HU" sz="1300" dirty="0" smtClean="0">
                <a:solidFill>
                  <a:schemeClr val="bg1"/>
                </a:solidFill>
              </a:rPr>
              <a:t> </a:t>
            </a:r>
            <a:r>
              <a:rPr lang="hu-HU" sz="1300" dirty="0">
                <a:solidFill>
                  <a:schemeClr val="bg1"/>
                </a:solidFill>
              </a:rPr>
              <a:t>2009, Németország, Hannover</a:t>
            </a:r>
          </a:p>
          <a:p>
            <a:pPr marL="285750" indent="-285750">
              <a:spcBef>
                <a:spcPts val="0"/>
              </a:spcBef>
              <a:spcAft>
                <a:spcPts val="600"/>
              </a:spcAft>
              <a:buFont typeface="Wingdings" pitchFamily="2" charset="2"/>
              <a:buChar char="Ø"/>
            </a:pPr>
            <a:r>
              <a:rPr lang="hu-HU" sz="1300" dirty="0" smtClean="0">
                <a:solidFill>
                  <a:schemeClr val="bg1"/>
                </a:solidFill>
              </a:rPr>
              <a:t>Pannon </a:t>
            </a:r>
            <a:r>
              <a:rPr lang="hu-HU" sz="1300" dirty="0">
                <a:solidFill>
                  <a:schemeClr val="bg1"/>
                </a:solidFill>
              </a:rPr>
              <a:t>Példakép 2009 Díjátadó ünnepség,  Budapest, Magyar Tudományos Akadémia</a:t>
            </a:r>
          </a:p>
          <a:p>
            <a:pPr marL="285750" indent="-285750">
              <a:spcBef>
                <a:spcPts val="0"/>
              </a:spcBef>
              <a:spcAft>
                <a:spcPts val="600"/>
              </a:spcAft>
              <a:buFont typeface="Wingdings" pitchFamily="2" charset="2"/>
              <a:buChar char="Ø"/>
            </a:pPr>
            <a:r>
              <a:rPr lang="hu-HU" sz="1300" dirty="0" smtClean="0">
                <a:solidFill>
                  <a:schemeClr val="bg1"/>
                </a:solidFill>
              </a:rPr>
              <a:t>Meeting </a:t>
            </a:r>
            <a:r>
              <a:rPr lang="hu-HU" sz="1300" dirty="0" err="1">
                <a:solidFill>
                  <a:schemeClr val="bg1"/>
                </a:solidFill>
              </a:rPr>
              <a:t>Innovation</a:t>
            </a:r>
            <a:r>
              <a:rPr lang="hu-HU" sz="1300" dirty="0">
                <a:solidFill>
                  <a:schemeClr val="bg1"/>
                </a:solidFill>
              </a:rPr>
              <a:t> 2.0, </a:t>
            </a:r>
            <a:r>
              <a:rPr lang="hu-HU" sz="1300" dirty="0" err="1">
                <a:solidFill>
                  <a:schemeClr val="bg1"/>
                </a:solidFill>
              </a:rPr>
              <a:t>Innovationsforum</a:t>
            </a:r>
            <a:r>
              <a:rPr lang="hu-HU" sz="1300" dirty="0">
                <a:solidFill>
                  <a:schemeClr val="bg1"/>
                </a:solidFill>
              </a:rPr>
              <a:t> 2009, Németország, Berlin</a:t>
            </a:r>
          </a:p>
          <a:p>
            <a:pPr marL="285750" indent="-285750">
              <a:spcBef>
                <a:spcPts val="0"/>
              </a:spcBef>
              <a:spcAft>
                <a:spcPts val="600"/>
              </a:spcAft>
              <a:buFont typeface="Wingdings" pitchFamily="2" charset="2"/>
              <a:buChar char="Ø"/>
            </a:pPr>
            <a:r>
              <a:rPr lang="hu-HU" sz="1300" dirty="0" smtClean="0">
                <a:solidFill>
                  <a:schemeClr val="bg1"/>
                </a:solidFill>
              </a:rPr>
              <a:t>Tudományok </a:t>
            </a:r>
            <a:r>
              <a:rPr lang="hu-HU" sz="1300" dirty="0">
                <a:solidFill>
                  <a:schemeClr val="bg1"/>
                </a:solidFill>
              </a:rPr>
              <a:t>éjszakája 2009, Németország, Berlin</a:t>
            </a:r>
          </a:p>
          <a:p>
            <a:pPr marL="285750" indent="-285750">
              <a:spcBef>
                <a:spcPts val="0"/>
              </a:spcBef>
              <a:spcAft>
                <a:spcPts val="600"/>
              </a:spcAft>
              <a:buFont typeface="Wingdings" pitchFamily="2" charset="2"/>
              <a:buChar char="Ø"/>
            </a:pPr>
            <a:r>
              <a:rPr lang="hu-HU" sz="1300" dirty="0" smtClean="0">
                <a:solidFill>
                  <a:schemeClr val="bg1"/>
                </a:solidFill>
              </a:rPr>
              <a:t>SIGGRAPH </a:t>
            </a:r>
            <a:r>
              <a:rPr lang="hu-HU" sz="1300" dirty="0">
                <a:solidFill>
                  <a:schemeClr val="bg1"/>
                </a:solidFill>
              </a:rPr>
              <a:t>2009, USA, New Orleans</a:t>
            </a:r>
          </a:p>
          <a:p>
            <a:pPr marL="285750" indent="-285750">
              <a:spcBef>
                <a:spcPts val="0"/>
              </a:spcBef>
              <a:spcAft>
                <a:spcPts val="600"/>
              </a:spcAft>
              <a:buFont typeface="Wingdings" pitchFamily="2" charset="2"/>
              <a:buChar char="Ø"/>
            </a:pPr>
            <a:r>
              <a:rPr lang="hu-HU" sz="1300" dirty="0" smtClean="0">
                <a:solidFill>
                  <a:schemeClr val="bg1"/>
                </a:solidFill>
              </a:rPr>
              <a:t>Trendkonferencia </a:t>
            </a:r>
            <a:r>
              <a:rPr lang="hu-HU" sz="1300" dirty="0">
                <a:solidFill>
                  <a:schemeClr val="bg1"/>
                </a:solidFill>
              </a:rPr>
              <a:t>2.0 – 3D a jövő vizualizációs kultúrája 2009. december 2., Budapest</a:t>
            </a:r>
          </a:p>
          <a:p>
            <a:pPr marL="285750" indent="-285750">
              <a:spcBef>
                <a:spcPts val="0"/>
              </a:spcBef>
              <a:spcAft>
                <a:spcPts val="600"/>
              </a:spcAft>
              <a:buFont typeface="Wingdings" pitchFamily="2" charset="2"/>
              <a:buChar char="Ø"/>
            </a:pPr>
            <a:r>
              <a:rPr lang="hu-HU" sz="1300" dirty="0" smtClean="0">
                <a:solidFill>
                  <a:schemeClr val="bg1"/>
                </a:solidFill>
              </a:rPr>
              <a:t>Magyar </a:t>
            </a:r>
            <a:r>
              <a:rPr lang="hu-HU" sz="1300" dirty="0">
                <a:solidFill>
                  <a:schemeClr val="bg1"/>
                </a:solidFill>
              </a:rPr>
              <a:t>Rektori Konferencia Plenáris Ülése, 2009. december 15., Szolnoki Főiskola</a:t>
            </a:r>
          </a:p>
          <a:p>
            <a:pPr marL="285750" indent="-285750">
              <a:spcBef>
                <a:spcPts val="0"/>
              </a:spcBef>
              <a:spcAft>
                <a:spcPts val="600"/>
              </a:spcAft>
              <a:buFont typeface="Wingdings" pitchFamily="2" charset="2"/>
              <a:buChar char="Ø"/>
            </a:pPr>
            <a:r>
              <a:rPr lang="hu-HU" sz="1300" dirty="0" smtClean="0">
                <a:solidFill>
                  <a:schemeClr val="bg1"/>
                </a:solidFill>
              </a:rPr>
              <a:t>Az </a:t>
            </a:r>
            <a:r>
              <a:rPr lang="hu-HU" sz="1300" dirty="0">
                <a:solidFill>
                  <a:schemeClr val="bg1"/>
                </a:solidFill>
              </a:rPr>
              <a:t>egészségipar, mint a gazdaság kitörési pontja – konferencia, 2010. március 04. Budapest, Magyar Tudományos Akadémia</a:t>
            </a:r>
          </a:p>
          <a:p>
            <a:pPr marL="285750" indent="-285750">
              <a:spcBef>
                <a:spcPts val="0"/>
              </a:spcBef>
              <a:spcAft>
                <a:spcPts val="600"/>
              </a:spcAft>
              <a:buFont typeface="Wingdings" pitchFamily="2" charset="2"/>
              <a:buChar char="Ø"/>
            </a:pPr>
            <a:r>
              <a:rPr lang="hu-HU" sz="1300" dirty="0" smtClean="0">
                <a:solidFill>
                  <a:schemeClr val="bg1"/>
                </a:solidFill>
              </a:rPr>
              <a:t>Globális </a:t>
            </a:r>
            <a:r>
              <a:rPr lang="hu-HU" sz="1300" dirty="0">
                <a:solidFill>
                  <a:schemeClr val="bg1"/>
                </a:solidFill>
              </a:rPr>
              <a:t>kutatások a fenntartható fejlődésért és az életminőségért – Károly herceg találkozása nemzetközileg elismert fiatal kutatókkal a Magyar Tudományos Akadémián, 2010. március 18.</a:t>
            </a:r>
          </a:p>
          <a:p>
            <a:pPr marL="285750" indent="-285750">
              <a:spcBef>
                <a:spcPts val="0"/>
              </a:spcBef>
              <a:spcAft>
                <a:spcPts val="600"/>
              </a:spcAft>
              <a:buFont typeface="Wingdings" pitchFamily="2" charset="2"/>
              <a:buChar char="Ø"/>
            </a:pPr>
            <a:r>
              <a:rPr lang="hu-HU" sz="1300" dirty="0" err="1" smtClean="0">
                <a:solidFill>
                  <a:schemeClr val="bg1"/>
                </a:solidFill>
              </a:rPr>
              <a:t>Kairos</a:t>
            </a:r>
            <a:r>
              <a:rPr lang="hu-HU" sz="1300" dirty="0" smtClean="0">
                <a:solidFill>
                  <a:schemeClr val="bg1"/>
                </a:solidFill>
              </a:rPr>
              <a:t> </a:t>
            </a:r>
            <a:r>
              <a:rPr lang="hu-HU" sz="1300" dirty="0">
                <a:solidFill>
                  <a:schemeClr val="bg1"/>
                </a:solidFill>
              </a:rPr>
              <a:t>Summit, New York, tőzsde, 2010. április 16-17.</a:t>
            </a:r>
          </a:p>
          <a:p>
            <a:pPr marL="285750" indent="-285750">
              <a:spcBef>
                <a:spcPts val="0"/>
              </a:spcBef>
              <a:spcAft>
                <a:spcPts val="600"/>
              </a:spcAft>
              <a:buFont typeface="Wingdings" pitchFamily="2" charset="2"/>
              <a:buChar char="Ø"/>
            </a:pPr>
            <a:r>
              <a:rPr lang="hu-HU" sz="1300" dirty="0" smtClean="0">
                <a:solidFill>
                  <a:schemeClr val="bg1"/>
                </a:solidFill>
              </a:rPr>
              <a:t>Churchill </a:t>
            </a:r>
            <a:r>
              <a:rPr lang="hu-HU" sz="1300" dirty="0">
                <a:solidFill>
                  <a:schemeClr val="bg1"/>
                </a:solidFill>
              </a:rPr>
              <a:t>Club panel </a:t>
            </a:r>
            <a:r>
              <a:rPr lang="hu-HU" sz="1300" dirty="0" err="1">
                <a:solidFill>
                  <a:schemeClr val="bg1"/>
                </a:solidFill>
              </a:rPr>
              <a:t>on</a:t>
            </a:r>
            <a:r>
              <a:rPr lang="hu-HU" sz="1300" dirty="0">
                <a:solidFill>
                  <a:schemeClr val="bg1"/>
                </a:solidFill>
              </a:rPr>
              <a:t> Young </a:t>
            </a:r>
            <a:r>
              <a:rPr lang="hu-HU" sz="1300" dirty="0" err="1">
                <a:solidFill>
                  <a:schemeClr val="bg1"/>
                </a:solidFill>
              </a:rPr>
              <a:t>Entreprenurs</a:t>
            </a:r>
            <a:r>
              <a:rPr lang="hu-HU" sz="1300" dirty="0">
                <a:solidFill>
                  <a:schemeClr val="bg1"/>
                </a:solidFill>
              </a:rPr>
              <a:t>, USA, Palo Alto 2010. május 24. </a:t>
            </a:r>
            <a:endParaRPr lang="en-US" sz="1300" dirty="0">
              <a:solidFill>
                <a:schemeClr val="bg1"/>
              </a:solidFill>
            </a:endParaRPr>
          </a:p>
        </p:txBody>
      </p:sp>
      <p:cxnSp>
        <p:nvCxnSpPr>
          <p:cNvPr id="12" name="Egyenes összekötő 11"/>
          <p:cNvCxnSpPr/>
          <p:nvPr/>
        </p:nvCxnSpPr>
        <p:spPr>
          <a:xfrm rot="16200000" flipV="1">
            <a:off x="-253206" y="1701007"/>
            <a:ext cx="1296987"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lipszis 12">
            <a:hlinkClick r:id="rId3" action="ppaction://hlinksldjump"/>
          </p:cNvPr>
          <p:cNvSpPr/>
          <p:nvPr/>
        </p:nvSpPr>
        <p:spPr>
          <a:xfrm>
            <a:off x="179810" y="1196330"/>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14" name="Ellipszis 13">
            <a:hlinkClick r:id="rId4" action="ppaction://hlinksldjump"/>
          </p:cNvPr>
          <p:cNvSpPr/>
          <p:nvPr/>
        </p:nvSpPr>
        <p:spPr>
          <a:xfrm>
            <a:off x="179810" y="148436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15" name="Ellipszis 14">
            <a:hlinkClick r:id="rId5" action="ppaction://hlinksldjump"/>
          </p:cNvPr>
          <p:cNvSpPr/>
          <p:nvPr/>
        </p:nvSpPr>
        <p:spPr>
          <a:xfrm>
            <a:off x="179512" y="177281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16" name="Ellipszis 15">
            <a:hlinkClick r:id="rId6" action="ppaction://hlinksldjump"/>
          </p:cNvPr>
          <p:cNvSpPr/>
          <p:nvPr/>
        </p:nvSpPr>
        <p:spPr>
          <a:xfrm>
            <a:off x="179512" y="206084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pic>
        <p:nvPicPr>
          <p:cNvPr id="25617" name="Picture 4" descr="Michelangelo_wideV2"/>
          <p:cNvPicPr>
            <a:picLocks noChangeAspect="1" noChangeArrowheads="1"/>
          </p:cNvPicPr>
          <p:nvPr/>
        </p:nvPicPr>
        <p:blipFill>
          <a:blip r:embed="rId7"/>
          <a:srcRect/>
          <a:stretch>
            <a:fillRect/>
          </a:stretch>
        </p:blipFill>
        <p:spPr bwMode="auto">
          <a:xfrm>
            <a:off x="1692275" y="0"/>
            <a:ext cx="5761038" cy="806450"/>
          </a:xfrm>
          <a:prstGeom prst="rect">
            <a:avLst/>
          </a:prstGeom>
          <a:noFill/>
          <a:ln w="9525">
            <a:noFill/>
            <a:miter lim="800000"/>
            <a:headEnd/>
            <a:tailEnd/>
          </a:ln>
        </p:spPr>
      </p:pic>
      <p:sp>
        <p:nvSpPr>
          <p:cNvPr id="18" name="Szövegdoboz 17">
            <a:hlinkClick r:id="rId8"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19" name="Szövegdoboz 18">
            <a:hlinkClick r:id="rId9" action="ppaction://hlinksldjump"/>
          </p:cNvPr>
          <p:cNvSpPr txBox="1"/>
          <p:nvPr/>
        </p:nvSpPr>
        <p:spPr>
          <a:xfrm>
            <a:off x="2987824"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A Termék</a:t>
            </a:r>
          </a:p>
        </p:txBody>
      </p:sp>
      <p:sp>
        <p:nvSpPr>
          <p:cNvPr id="20" name="Szövegdoboz 19">
            <a:hlinkClick r:id="rId3" action="ppaction://hlinksldjump"/>
          </p:cNvPr>
          <p:cNvSpPr txBox="1"/>
          <p:nvPr/>
        </p:nvSpPr>
        <p:spPr>
          <a:xfrm>
            <a:off x="4572000"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Rólunk</a:t>
            </a:r>
          </a:p>
        </p:txBody>
      </p:sp>
      <p:sp>
        <p:nvSpPr>
          <p:cNvPr id="21" name="Szövegdoboz 20">
            <a:hlinkClick r:id="rId10"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7" name="Picture 7"/>
          <p:cNvPicPr>
            <a:picLocks noChangeAspect="1" noChangeArrowheads="1"/>
          </p:cNvPicPr>
          <p:nvPr/>
        </p:nvPicPr>
        <p:blipFill>
          <a:blip r:embed="rId11" cstate="print"/>
          <a:srcRect l="16277" t="12880"/>
          <a:stretch>
            <a:fillRect/>
          </a:stretch>
        </p:blipFill>
        <p:spPr bwMode="auto">
          <a:xfrm>
            <a:off x="7272520" y="5799383"/>
            <a:ext cx="1980000" cy="1158009"/>
          </a:xfrm>
          <a:prstGeom prst="rect">
            <a:avLst/>
          </a:prstGeom>
          <a:ln>
            <a:noFill/>
          </a:ln>
          <a:effectLst>
            <a:softEdge rad="112500"/>
          </a:effectLst>
        </p:spPr>
      </p:pic>
      <p:pic>
        <p:nvPicPr>
          <p:cNvPr id="6" name="Picture 11"/>
          <p:cNvPicPr>
            <a:picLocks noChangeAspect="1" noChangeArrowheads="1"/>
          </p:cNvPicPr>
          <p:nvPr/>
        </p:nvPicPr>
        <p:blipFill>
          <a:blip r:embed="rId12" cstate="print">
            <a:lum bright="12000" contrast="12000"/>
          </a:blip>
          <a:srcRect t="16674" b="10658"/>
          <a:stretch>
            <a:fillRect/>
          </a:stretch>
        </p:blipFill>
        <p:spPr bwMode="auto">
          <a:xfrm>
            <a:off x="7272520" y="4869160"/>
            <a:ext cx="1980000" cy="1080120"/>
          </a:xfrm>
          <a:prstGeom prst="rect">
            <a:avLst/>
          </a:prstGeom>
          <a:ln>
            <a:noFill/>
          </a:ln>
          <a:effectLst>
            <a:softEdge rad="112500"/>
          </a:effectLst>
        </p:spPr>
      </p:pic>
      <p:pic>
        <p:nvPicPr>
          <p:cNvPr id="5" name="Picture 8"/>
          <p:cNvPicPr>
            <a:picLocks noChangeAspect="1" noChangeArrowheads="1"/>
          </p:cNvPicPr>
          <p:nvPr/>
        </p:nvPicPr>
        <p:blipFill>
          <a:blip r:embed="rId13" cstate="print">
            <a:lum bright="20000" contrast="20000"/>
          </a:blip>
          <a:srcRect t="18513" r="13763" b="10906"/>
          <a:stretch>
            <a:fillRect/>
          </a:stretch>
        </p:blipFill>
        <p:spPr bwMode="auto">
          <a:xfrm>
            <a:off x="7272520" y="4128774"/>
            <a:ext cx="1980000" cy="911952"/>
          </a:xfrm>
          <a:prstGeom prst="rect">
            <a:avLst/>
          </a:prstGeom>
          <a:ln>
            <a:noFill/>
          </a:ln>
          <a:effectLst>
            <a:softEdge rad="112500"/>
          </a:effectLst>
        </p:spPr>
      </p:pic>
      <p:pic>
        <p:nvPicPr>
          <p:cNvPr id="9" name="Picture 9"/>
          <p:cNvPicPr>
            <a:picLocks noChangeAspect="1" noChangeArrowheads="1"/>
          </p:cNvPicPr>
          <p:nvPr/>
        </p:nvPicPr>
        <p:blipFill>
          <a:blip r:embed="rId14" cstate="print">
            <a:lum bright="12000" contrast="6000"/>
          </a:blip>
          <a:srcRect t="5923"/>
          <a:stretch>
            <a:fillRect/>
          </a:stretch>
        </p:blipFill>
        <p:spPr bwMode="auto">
          <a:xfrm flipH="1">
            <a:off x="7272520" y="3284984"/>
            <a:ext cx="1980000" cy="1048376"/>
          </a:xfrm>
          <a:prstGeom prst="rect">
            <a:avLst/>
          </a:prstGeom>
          <a:ln>
            <a:noFill/>
          </a:ln>
          <a:effectLst>
            <a:softEdge rad="112500"/>
          </a:effectLst>
        </p:spPr>
      </p:pic>
      <p:pic>
        <p:nvPicPr>
          <p:cNvPr id="8" name="Picture 12"/>
          <p:cNvPicPr>
            <a:picLocks noChangeAspect="1" noChangeArrowheads="1"/>
          </p:cNvPicPr>
          <p:nvPr/>
        </p:nvPicPr>
        <p:blipFill>
          <a:blip r:embed="rId15" cstate="print"/>
          <a:srcRect l="10164" t="10813" b="13267"/>
          <a:stretch>
            <a:fillRect/>
          </a:stretch>
        </p:blipFill>
        <p:spPr bwMode="auto">
          <a:xfrm>
            <a:off x="7272520" y="2246869"/>
            <a:ext cx="1980000" cy="1254139"/>
          </a:xfrm>
          <a:prstGeom prst="rect">
            <a:avLst/>
          </a:prstGeom>
          <a:ln>
            <a:noFill/>
          </a:ln>
          <a:effectLst>
            <a:softEdge rad="112500"/>
          </a:effectLst>
        </p:spPr>
      </p:pic>
      <p:pic>
        <p:nvPicPr>
          <p:cNvPr id="25628" name="Picture 28"/>
          <p:cNvPicPr>
            <a:picLocks noChangeAspect="1" noChangeArrowheads="1"/>
          </p:cNvPicPr>
          <p:nvPr/>
        </p:nvPicPr>
        <p:blipFill>
          <a:blip r:embed="rId16"/>
          <a:srcRect t="107" b="29044"/>
          <a:stretch>
            <a:fillRect/>
          </a:stretch>
        </p:blipFill>
        <p:spPr bwMode="auto">
          <a:xfrm flipH="1">
            <a:off x="7668344" y="-27384"/>
            <a:ext cx="1584176" cy="184361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15"/>
                                        </p:tgtEl>
                                        <p:attrNameLst>
                                          <p:attrName>fillcolor</p:attrName>
                                        </p:attrNameLst>
                                      </p:cBhvr>
                                      <p:to>
                                        <a:schemeClr val="bg1"/>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fade">
                                      <p:cBhvr>
                                        <p:cTn id="12" dur="500"/>
                                        <p:tgtEl>
                                          <p:spTgt spid="25602"/>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25604"/>
                                        </p:tgtEl>
                                        <p:attrNameLst>
                                          <p:attrName>style.visibility</p:attrName>
                                        </p:attrNameLst>
                                      </p:cBhvr>
                                      <p:to>
                                        <p:strVal val="visible"/>
                                      </p:to>
                                    </p:set>
                                    <p:animEffect transition="in" filter="fade">
                                      <p:cBhvr>
                                        <p:cTn id="16" dur="500"/>
                                        <p:tgtEl>
                                          <p:spTgt spid="25604"/>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400"/>
                                        <p:tgtEl>
                                          <p:spTgt spid="7"/>
                                        </p:tgtEl>
                                      </p:cBhvr>
                                    </p:animEffect>
                                  </p:childTnLst>
                                </p:cTn>
                              </p:par>
                              <p:par>
                                <p:cTn id="20" presetID="10" presetClass="entr" presetSubtype="0" fill="hold" nodeType="withEffect">
                                  <p:stCondLst>
                                    <p:cond delay="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400"/>
                                        <p:tgtEl>
                                          <p:spTgt spid="6"/>
                                        </p:tgtEl>
                                      </p:cBhvr>
                                    </p:animEffect>
                                  </p:childTnLst>
                                </p:cTn>
                              </p:par>
                              <p:par>
                                <p:cTn id="23" presetID="10" presetClass="entr" presetSubtype="0" fill="hold" nodeType="withEffect">
                                  <p:stCondLst>
                                    <p:cond delay="4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400"/>
                                        <p:tgtEl>
                                          <p:spTgt spid="5"/>
                                        </p:tgtEl>
                                      </p:cBhvr>
                                    </p:animEffect>
                                  </p:childTnLst>
                                </p:cTn>
                              </p:par>
                              <p:par>
                                <p:cTn id="26" presetID="10" presetClass="entr" presetSubtype="0" fill="hold" nodeType="withEffect">
                                  <p:stCondLst>
                                    <p:cond delay="6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400"/>
                                        <p:tgtEl>
                                          <p:spTgt spid="9"/>
                                        </p:tgtEl>
                                      </p:cBhvr>
                                    </p:animEffect>
                                  </p:childTnLst>
                                </p:cTn>
                              </p:par>
                              <p:par>
                                <p:cTn id="29" presetID="10" presetClass="entr" presetSubtype="0" fill="hold" nodeType="withEffect">
                                  <p:stCondLst>
                                    <p:cond delay="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400"/>
                                        <p:tgtEl>
                                          <p:spTgt spid="8"/>
                                        </p:tgtEl>
                                      </p:cBhvr>
                                    </p:animEffect>
                                  </p:childTnLst>
                                </p:cTn>
                              </p:par>
                              <p:par>
                                <p:cTn id="32" presetID="10" presetClass="entr" presetSubtype="0" fill="hold" nodeType="withEffect">
                                  <p:stCondLst>
                                    <p:cond delay="1000"/>
                                  </p:stCondLst>
                                  <p:childTnLst>
                                    <p:set>
                                      <p:cBhvr>
                                        <p:cTn id="33" dur="1" fill="hold">
                                          <p:stCondLst>
                                            <p:cond delay="0"/>
                                          </p:stCondLst>
                                        </p:cTn>
                                        <p:tgtEl>
                                          <p:spTgt spid="25628"/>
                                        </p:tgtEl>
                                        <p:attrNameLst>
                                          <p:attrName>style.visibility</p:attrName>
                                        </p:attrNameLst>
                                      </p:cBhvr>
                                      <p:to>
                                        <p:strVal val="visible"/>
                                      </p:to>
                                    </p:set>
                                    <p:animEffect transition="in" filter="fade">
                                      <p:cBhvr>
                                        <p:cTn id="34" dur="400"/>
                                        <p:tgtEl>
                                          <p:spTgt spid="25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P spid="256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539750" y="1196975"/>
            <a:ext cx="8064500" cy="523875"/>
          </a:xfrm>
          <a:prstGeom prst="rect">
            <a:avLst/>
          </a:prstGeom>
          <a:solidFill>
            <a:schemeClr val="tx1"/>
          </a:solidFill>
          <a:ln w="9525">
            <a:noFill/>
            <a:miter lim="800000"/>
            <a:headEnd/>
            <a:tailEnd/>
          </a:ln>
        </p:spPr>
        <p:txBody>
          <a:bodyPr>
            <a:spAutoFit/>
          </a:bodyPr>
          <a:lstStyle/>
          <a:p>
            <a:pPr algn="ctr">
              <a:spcBef>
                <a:spcPct val="50000"/>
              </a:spcBef>
            </a:pPr>
            <a:r>
              <a:rPr lang="hu-HU" sz="2800" dirty="0" smtClean="0">
                <a:solidFill>
                  <a:schemeClr val="bg1"/>
                </a:solidFill>
              </a:rPr>
              <a:t>Fontosabb díjak, elismerések</a:t>
            </a:r>
            <a:endParaRPr lang="en-US" sz="2800" dirty="0">
              <a:solidFill>
                <a:schemeClr val="bg1"/>
              </a:solidFill>
            </a:endParaRPr>
          </a:p>
        </p:txBody>
      </p:sp>
      <p:sp>
        <p:nvSpPr>
          <p:cNvPr id="26628" name="Szövegdoboz 8"/>
          <p:cNvSpPr txBox="1">
            <a:spLocks noChangeArrowheads="1"/>
          </p:cNvSpPr>
          <p:nvPr/>
        </p:nvSpPr>
        <p:spPr bwMode="auto">
          <a:xfrm>
            <a:off x="107504" y="3227779"/>
            <a:ext cx="8928992" cy="3585597"/>
          </a:xfrm>
          <a:prstGeom prst="rect">
            <a:avLst/>
          </a:prstGeom>
          <a:noFill/>
          <a:ln w="9525">
            <a:noFill/>
            <a:miter lim="800000"/>
            <a:headEnd/>
            <a:tailEnd/>
          </a:ln>
        </p:spPr>
        <p:txBody>
          <a:bodyPr wrap="square">
            <a:spAutoFit/>
          </a:bodyPr>
          <a:lstStyle/>
          <a:p>
            <a:pPr algn="just">
              <a:spcBef>
                <a:spcPts val="600"/>
              </a:spcBef>
              <a:spcAft>
                <a:spcPts val="600"/>
              </a:spcAft>
            </a:pPr>
            <a:r>
              <a:rPr lang="hu-HU" sz="1050" dirty="0">
                <a:solidFill>
                  <a:schemeClr val="bg1"/>
                </a:solidFill>
              </a:rPr>
              <a:t>Arizona, Phoenix 2005. május, Intel–ISEF: a 21 éven aluli tudósok és feltalálók olimpiájaként is emlegetett, 1447 résztvevőt felvonultató világdöntőn a Leonar3Do deszkamodelljét a nemzetközi zsűri hat első díjjal jutalmazta</a:t>
            </a:r>
            <a:r>
              <a:rPr lang="hu-HU" sz="1050" dirty="0" smtClean="0">
                <a:solidFill>
                  <a:schemeClr val="bg1"/>
                </a:solidFill>
              </a:rPr>
              <a:t>:</a:t>
            </a:r>
            <a:endParaRPr lang="en-US" sz="1050" dirty="0">
              <a:solidFill>
                <a:schemeClr val="bg1"/>
              </a:solidFill>
            </a:endParaRPr>
          </a:p>
          <a:p>
            <a:pPr algn="just">
              <a:spcBef>
                <a:spcPts val="600"/>
              </a:spcBef>
              <a:spcAft>
                <a:spcPts val="600"/>
              </a:spcAft>
            </a:pPr>
            <a:r>
              <a:rPr lang="en-US" sz="1050" dirty="0">
                <a:solidFill>
                  <a:schemeClr val="bg1"/>
                </a:solidFill>
              </a:rPr>
              <a:t>IEEE Computer Society, First Award • Patent and Trademark Office Society, First Award • Intel Foundation Achievement Award • Computer Science - Presented by Intel Foundation, Best of Category • Computer Science - Presented by Intel Foundation, First Award • Seaborg SIYSS Award. </a:t>
            </a:r>
          </a:p>
          <a:p>
            <a:pPr algn="just">
              <a:spcBef>
                <a:spcPts val="600"/>
              </a:spcBef>
              <a:spcAft>
                <a:spcPts val="600"/>
              </a:spcAft>
            </a:pPr>
            <a:r>
              <a:rPr lang="hu-HU" sz="1050" dirty="0">
                <a:solidFill>
                  <a:schemeClr val="bg1"/>
                </a:solidFill>
              </a:rPr>
              <a:t>Ugyanebben az évben Dánielről az MIT Lincoln </a:t>
            </a:r>
            <a:r>
              <a:rPr lang="hu-HU" sz="1050" dirty="0" err="1">
                <a:solidFill>
                  <a:schemeClr val="bg1"/>
                </a:solidFill>
              </a:rPr>
              <a:t>Laboratory</a:t>
            </a:r>
            <a:r>
              <a:rPr lang="hu-HU" sz="1050" dirty="0">
                <a:solidFill>
                  <a:schemeClr val="bg1"/>
                </a:solidFill>
              </a:rPr>
              <a:t> kisbolygót nevezett el</a:t>
            </a:r>
            <a:r>
              <a:rPr lang="hu-HU" sz="1050" dirty="0" smtClean="0">
                <a:solidFill>
                  <a:schemeClr val="bg1"/>
                </a:solidFill>
              </a:rPr>
              <a:t>.</a:t>
            </a:r>
            <a:endParaRPr lang="en-US" sz="1050" dirty="0" smtClean="0">
              <a:solidFill>
                <a:schemeClr val="bg1"/>
              </a:solidFill>
            </a:endParaRPr>
          </a:p>
          <a:p>
            <a:pPr algn="just">
              <a:spcBef>
                <a:spcPts val="600"/>
              </a:spcBef>
              <a:spcAft>
                <a:spcPts val="600"/>
              </a:spcAft>
            </a:pPr>
            <a:r>
              <a:rPr lang="en-US" sz="1050" dirty="0" smtClean="0">
                <a:solidFill>
                  <a:schemeClr val="bg1"/>
                </a:solidFill>
              </a:rPr>
              <a:t>Also </a:t>
            </a:r>
            <a:r>
              <a:rPr lang="en-US" sz="1050" dirty="0">
                <a:solidFill>
                  <a:schemeClr val="bg1"/>
                </a:solidFill>
              </a:rPr>
              <a:t>in 2005, he was the first to be awarded the prestigious György </a:t>
            </a:r>
            <a:r>
              <a:rPr lang="en-US" sz="1050" dirty="0" err="1">
                <a:solidFill>
                  <a:schemeClr val="bg1"/>
                </a:solidFill>
              </a:rPr>
              <a:t>Oláh</a:t>
            </a:r>
            <a:r>
              <a:rPr lang="en-US" sz="1050" dirty="0">
                <a:solidFill>
                  <a:schemeClr val="bg1"/>
                </a:solidFill>
              </a:rPr>
              <a:t> Young Scientist Award by </a:t>
            </a:r>
            <a:r>
              <a:rPr lang="hu-HU" sz="1050" dirty="0" err="1">
                <a:solidFill>
                  <a:schemeClr val="bg1"/>
                </a:solidFill>
              </a:rPr>
              <a:t>the</a:t>
            </a:r>
            <a:r>
              <a:rPr lang="hu-HU" sz="1050" dirty="0">
                <a:solidFill>
                  <a:schemeClr val="bg1"/>
                </a:solidFill>
              </a:rPr>
              <a:t> </a:t>
            </a:r>
            <a:r>
              <a:rPr lang="hu-HU" sz="1050" dirty="0" err="1">
                <a:solidFill>
                  <a:schemeClr val="bg1"/>
                </a:solidFill>
              </a:rPr>
              <a:t>Hungarian</a:t>
            </a:r>
            <a:r>
              <a:rPr lang="hu-HU" sz="1050" dirty="0">
                <a:solidFill>
                  <a:schemeClr val="bg1"/>
                </a:solidFill>
              </a:rPr>
              <a:t> </a:t>
            </a:r>
            <a:r>
              <a:rPr lang="en-US" sz="1050" dirty="0" err="1">
                <a:solidFill>
                  <a:schemeClr val="bg1"/>
                </a:solidFill>
              </a:rPr>
              <a:t>Nobelist</a:t>
            </a:r>
            <a:r>
              <a:rPr lang="en-US" sz="1050" dirty="0">
                <a:solidFill>
                  <a:schemeClr val="bg1"/>
                </a:solidFill>
              </a:rPr>
              <a:t> scientist</a:t>
            </a:r>
            <a:r>
              <a:rPr lang="en-US" sz="1050" dirty="0" smtClean="0">
                <a:solidFill>
                  <a:schemeClr val="bg1"/>
                </a:solidFill>
              </a:rPr>
              <a:t>.</a:t>
            </a:r>
            <a:endParaRPr lang="en-US" sz="1050" dirty="0">
              <a:solidFill>
                <a:schemeClr val="bg1"/>
              </a:solidFill>
            </a:endParaRPr>
          </a:p>
          <a:p>
            <a:pPr algn="just">
              <a:spcBef>
                <a:spcPts val="600"/>
              </a:spcBef>
              <a:spcAft>
                <a:spcPts val="600"/>
              </a:spcAft>
            </a:pPr>
            <a:r>
              <a:rPr lang="en-US" sz="1050" dirty="0">
                <a:solidFill>
                  <a:schemeClr val="bg1"/>
                </a:solidFill>
              </a:rPr>
              <a:t>2008 </a:t>
            </a:r>
            <a:r>
              <a:rPr lang="en-US" sz="1050" dirty="0" err="1">
                <a:solidFill>
                  <a:schemeClr val="bg1"/>
                </a:solidFill>
              </a:rPr>
              <a:t>tavaszán</a:t>
            </a:r>
            <a:r>
              <a:rPr lang="en-US" sz="1050" dirty="0">
                <a:solidFill>
                  <a:schemeClr val="bg1"/>
                </a:solidFill>
              </a:rPr>
              <a:t>, </a:t>
            </a:r>
            <a:r>
              <a:rPr lang="en-US" sz="1050" dirty="0" err="1">
                <a:solidFill>
                  <a:schemeClr val="bg1"/>
                </a:solidFill>
              </a:rPr>
              <a:t>nemzeti</a:t>
            </a:r>
            <a:r>
              <a:rPr lang="en-US" sz="1050" dirty="0">
                <a:solidFill>
                  <a:schemeClr val="bg1"/>
                </a:solidFill>
              </a:rPr>
              <a:t> </a:t>
            </a:r>
            <a:r>
              <a:rPr lang="en-US" sz="1050" dirty="0" err="1">
                <a:solidFill>
                  <a:schemeClr val="bg1"/>
                </a:solidFill>
              </a:rPr>
              <a:t>ünnepünk</a:t>
            </a:r>
            <a:r>
              <a:rPr lang="en-US" sz="1050" dirty="0">
                <a:solidFill>
                  <a:schemeClr val="bg1"/>
                </a:solidFill>
              </a:rPr>
              <a:t> </a:t>
            </a:r>
            <a:r>
              <a:rPr lang="en-US" sz="1050" dirty="0" err="1">
                <a:solidFill>
                  <a:schemeClr val="bg1"/>
                </a:solidFill>
              </a:rPr>
              <a:t>alkalmából</a:t>
            </a:r>
            <a:r>
              <a:rPr lang="en-US" sz="1050" dirty="0">
                <a:solidFill>
                  <a:schemeClr val="bg1"/>
                </a:solidFill>
              </a:rPr>
              <a:t>, a </a:t>
            </a:r>
            <a:r>
              <a:rPr lang="en-US" sz="1050" dirty="0" err="1">
                <a:solidFill>
                  <a:schemeClr val="bg1"/>
                </a:solidFill>
              </a:rPr>
              <a:t>miniszterelnök</a:t>
            </a:r>
            <a:r>
              <a:rPr lang="en-US" sz="1050" dirty="0">
                <a:solidFill>
                  <a:schemeClr val="bg1"/>
                </a:solidFill>
              </a:rPr>
              <a:t> </a:t>
            </a:r>
            <a:r>
              <a:rPr lang="en-US" sz="1050" dirty="0" err="1">
                <a:solidFill>
                  <a:schemeClr val="bg1"/>
                </a:solidFill>
              </a:rPr>
              <a:t>Márciusi</a:t>
            </a:r>
            <a:r>
              <a:rPr lang="en-US" sz="1050" dirty="0">
                <a:solidFill>
                  <a:schemeClr val="bg1"/>
                </a:solidFill>
              </a:rPr>
              <a:t> </a:t>
            </a:r>
            <a:r>
              <a:rPr lang="en-US" sz="1050" dirty="0" err="1">
                <a:solidFill>
                  <a:schemeClr val="bg1"/>
                </a:solidFill>
              </a:rPr>
              <a:t>Ifjak</a:t>
            </a:r>
            <a:r>
              <a:rPr lang="en-US" sz="1050" dirty="0">
                <a:solidFill>
                  <a:schemeClr val="bg1"/>
                </a:solidFill>
              </a:rPr>
              <a:t> </a:t>
            </a:r>
            <a:r>
              <a:rPr lang="en-US" sz="1050" dirty="0" err="1">
                <a:solidFill>
                  <a:schemeClr val="bg1"/>
                </a:solidFill>
              </a:rPr>
              <a:t>Díjjal</a:t>
            </a:r>
            <a:r>
              <a:rPr lang="en-US" sz="1050" dirty="0">
                <a:solidFill>
                  <a:schemeClr val="bg1"/>
                </a:solidFill>
              </a:rPr>
              <a:t> </a:t>
            </a:r>
            <a:r>
              <a:rPr lang="en-US" sz="1050" dirty="0" err="1">
                <a:solidFill>
                  <a:schemeClr val="bg1"/>
                </a:solidFill>
              </a:rPr>
              <a:t>jutalmazta</a:t>
            </a:r>
            <a:r>
              <a:rPr lang="en-US" sz="1050" dirty="0">
                <a:solidFill>
                  <a:schemeClr val="bg1"/>
                </a:solidFill>
              </a:rPr>
              <a:t> </a:t>
            </a:r>
            <a:r>
              <a:rPr lang="en-US" sz="1050" dirty="0" smtClean="0">
                <a:solidFill>
                  <a:schemeClr val="bg1"/>
                </a:solidFill>
              </a:rPr>
              <a:t>Rátai</a:t>
            </a:r>
            <a:r>
              <a:rPr lang="hu-HU" sz="1050" dirty="0" smtClean="0">
                <a:solidFill>
                  <a:schemeClr val="bg1"/>
                </a:solidFill>
              </a:rPr>
              <a:t> </a:t>
            </a:r>
            <a:r>
              <a:rPr lang="en-US" sz="1050" dirty="0" smtClean="0">
                <a:solidFill>
                  <a:schemeClr val="bg1"/>
                </a:solidFill>
              </a:rPr>
              <a:t>Dániel </a:t>
            </a:r>
            <a:r>
              <a:rPr lang="en-US" sz="1050" dirty="0" err="1">
                <a:solidFill>
                  <a:schemeClr val="bg1"/>
                </a:solidFill>
              </a:rPr>
              <a:t>innovációs</a:t>
            </a:r>
            <a:r>
              <a:rPr lang="en-US" sz="1050" dirty="0">
                <a:solidFill>
                  <a:schemeClr val="bg1"/>
                </a:solidFill>
              </a:rPr>
              <a:t> </a:t>
            </a:r>
            <a:r>
              <a:rPr lang="en-US" sz="1050" dirty="0" err="1">
                <a:solidFill>
                  <a:schemeClr val="bg1"/>
                </a:solidFill>
              </a:rPr>
              <a:t>teljesítményét</a:t>
            </a:r>
            <a:r>
              <a:rPr lang="en-US" sz="1050" dirty="0" smtClean="0">
                <a:solidFill>
                  <a:schemeClr val="bg1"/>
                </a:solidFill>
              </a:rPr>
              <a:t>.</a:t>
            </a:r>
            <a:endParaRPr lang="en-US" sz="1050" dirty="0">
              <a:solidFill>
                <a:schemeClr val="bg1"/>
              </a:solidFill>
            </a:endParaRPr>
          </a:p>
          <a:p>
            <a:pPr algn="just">
              <a:spcBef>
                <a:spcPts val="600"/>
              </a:spcBef>
              <a:spcAft>
                <a:spcPts val="600"/>
              </a:spcAft>
            </a:pPr>
            <a:r>
              <a:rPr lang="hu-HU" sz="1050" dirty="0">
                <a:solidFill>
                  <a:schemeClr val="bg1"/>
                </a:solidFill>
              </a:rPr>
              <a:t>2008. szeptember San </a:t>
            </a:r>
            <a:r>
              <a:rPr lang="hu-HU" sz="1050" dirty="0" err="1">
                <a:solidFill>
                  <a:schemeClr val="bg1"/>
                </a:solidFill>
              </a:rPr>
              <a:t>Jose</a:t>
            </a:r>
            <a:r>
              <a:rPr lang="hu-HU" sz="1050" dirty="0">
                <a:solidFill>
                  <a:schemeClr val="bg1"/>
                </a:solidFill>
              </a:rPr>
              <a:t>, </a:t>
            </a:r>
            <a:r>
              <a:rPr lang="hu-HU" sz="1050" dirty="0" err="1">
                <a:solidFill>
                  <a:schemeClr val="bg1"/>
                </a:solidFill>
              </a:rPr>
              <a:t>Tech</a:t>
            </a:r>
            <a:r>
              <a:rPr lang="hu-HU" sz="1050" dirty="0">
                <a:solidFill>
                  <a:schemeClr val="bg1"/>
                </a:solidFill>
              </a:rPr>
              <a:t> Museum of </a:t>
            </a:r>
            <a:r>
              <a:rPr lang="hu-HU" sz="1050" dirty="0" err="1">
                <a:solidFill>
                  <a:schemeClr val="bg1"/>
                </a:solidFill>
              </a:rPr>
              <a:t>Innovation</a:t>
            </a:r>
            <a:r>
              <a:rPr lang="hu-HU" sz="1050" dirty="0">
                <a:solidFill>
                  <a:schemeClr val="bg1"/>
                </a:solidFill>
              </a:rPr>
              <a:t>: </a:t>
            </a:r>
            <a:r>
              <a:rPr lang="hu-HU" sz="1050" dirty="0" err="1">
                <a:solidFill>
                  <a:schemeClr val="bg1"/>
                </a:solidFill>
              </a:rPr>
              <a:t>Tech</a:t>
            </a:r>
            <a:r>
              <a:rPr lang="hu-HU" sz="1050" dirty="0">
                <a:solidFill>
                  <a:schemeClr val="bg1"/>
                </a:solidFill>
              </a:rPr>
              <a:t> </a:t>
            </a:r>
            <a:r>
              <a:rPr lang="hu-HU" sz="1050" dirty="0" err="1">
                <a:solidFill>
                  <a:schemeClr val="bg1"/>
                </a:solidFill>
              </a:rPr>
              <a:t>Awards</a:t>
            </a:r>
            <a:r>
              <a:rPr lang="hu-HU" sz="1050" dirty="0">
                <a:solidFill>
                  <a:schemeClr val="bg1"/>
                </a:solidFill>
              </a:rPr>
              <a:t>. A 3D </a:t>
            </a:r>
            <a:r>
              <a:rPr lang="hu-HU" sz="1050" dirty="0" err="1">
                <a:solidFill>
                  <a:schemeClr val="bg1"/>
                </a:solidFill>
              </a:rPr>
              <a:t>for</a:t>
            </a:r>
            <a:r>
              <a:rPr lang="hu-HU" sz="1050" dirty="0">
                <a:solidFill>
                  <a:schemeClr val="bg1"/>
                </a:solidFill>
              </a:rPr>
              <a:t> </a:t>
            </a:r>
            <a:r>
              <a:rPr lang="hu-HU" sz="1050" dirty="0" err="1">
                <a:solidFill>
                  <a:schemeClr val="bg1"/>
                </a:solidFill>
              </a:rPr>
              <a:t>All</a:t>
            </a:r>
            <a:r>
              <a:rPr lang="hu-HU" sz="1050" dirty="0">
                <a:solidFill>
                  <a:schemeClr val="bg1"/>
                </a:solidFill>
              </a:rPr>
              <a:t> Kft. Leonar3Do-projektjét a zsűri 58 ország 329 jelöltje közül a világ öt legjelentősebb innovációja közé sorolta oktatási kategóriában. </a:t>
            </a:r>
            <a:r>
              <a:rPr lang="hu-HU" sz="1050" dirty="0" err="1">
                <a:solidFill>
                  <a:schemeClr val="bg1"/>
                </a:solidFill>
              </a:rPr>
              <a:t>Tech</a:t>
            </a:r>
            <a:r>
              <a:rPr lang="hu-HU" sz="1050" dirty="0">
                <a:solidFill>
                  <a:schemeClr val="bg1"/>
                </a:solidFill>
              </a:rPr>
              <a:t> </a:t>
            </a:r>
            <a:r>
              <a:rPr lang="hu-HU" sz="1050" dirty="0" err="1">
                <a:solidFill>
                  <a:schemeClr val="bg1"/>
                </a:solidFill>
              </a:rPr>
              <a:t>Awards</a:t>
            </a:r>
            <a:r>
              <a:rPr lang="hu-HU" sz="1050" dirty="0">
                <a:solidFill>
                  <a:schemeClr val="bg1"/>
                </a:solidFill>
              </a:rPr>
              <a:t> díjat korábban még soha magyar jelölt nem kapott</a:t>
            </a:r>
            <a:r>
              <a:rPr lang="hu-HU" sz="1050" dirty="0" smtClean="0">
                <a:solidFill>
                  <a:schemeClr val="bg1"/>
                </a:solidFill>
              </a:rPr>
              <a:t>.</a:t>
            </a:r>
            <a:endParaRPr lang="en-US" sz="1050" dirty="0" smtClean="0">
              <a:solidFill>
                <a:schemeClr val="bg1"/>
              </a:solidFill>
            </a:endParaRPr>
          </a:p>
          <a:p>
            <a:pPr algn="just">
              <a:spcBef>
                <a:spcPts val="600"/>
              </a:spcBef>
              <a:spcAft>
                <a:spcPts val="600"/>
              </a:spcAft>
            </a:pPr>
            <a:r>
              <a:rPr lang="en-US" sz="1050" dirty="0">
                <a:solidFill>
                  <a:schemeClr val="bg1"/>
                </a:solidFill>
              </a:rPr>
              <a:t>2009. </a:t>
            </a:r>
            <a:r>
              <a:rPr lang="en-US" sz="1050" dirty="0" err="1">
                <a:solidFill>
                  <a:schemeClr val="bg1"/>
                </a:solidFill>
              </a:rPr>
              <a:t>március</a:t>
            </a:r>
            <a:r>
              <a:rPr lang="en-US" sz="1050" dirty="0">
                <a:solidFill>
                  <a:schemeClr val="bg1"/>
                </a:solidFill>
              </a:rPr>
              <a:t>: </a:t>
            </a:r>
            <a:r>
              <a:rPr lang="en-US" sz="1050" dirty="0" err="1">
                <a:solidFill>
                  <a:schemeClr val="bg1"/>
                </a:solidFill>
              </a:rPr>
              <a:t>Pannon</a:t>
            </a:r>
            <a:r>
              <a:rPr lang="en-US" sz="1050" dirty="0">
                <a:solidFill>
                  <a:schemeClr val="bg1"/>
                </a:solidFill>
              </a:rPr>
              <a:t> </a:t>
            </a:r>
            <a:r>
              <a:rPr lang="en-US" sz="1050" dirty="0" err="1">
                <a:solidFill>
                  <a:schemeClr val="bg1"/>
                </a:solidFill>
              </a:rPr>
              <a:t>Példakép</a:t>
            </a:r>
            <a:r>
              <a:rPr lang="en-US" sz="1050" dirty="0">
                <a:solidFill>
                  <a:schemeClr val="bg1"/>
                </a:solidFill>
              </a:rPr>
              <a:t> </a:t>
            </a:r>
            <a:r>
              <a:rPr lang="en-US" sz="1050" dirty="0" err="1">
                <a:solidFill>
                  <a:schemeClr val="bg1"/>
                </a:solidFill>
              </a:rPr>
              <a:t>Díj</a:t>
            </a:r>
            <a:r>
              <a:rPr lang="en-US" sz="1050" dirty="0" smtClean="0">
                <a:solidFill>
                  <a:schemeClr val="bg1"/>
                </a:solidFill>
              </a:rPr>
              <a:t>.</a:t>
            </a:r>
            <a:endParaRPr lang="en-US" sz="1050" dirty="0">
              <a:solidFill>
                <a:schemeClr val="bg1"/>
              </a:solidFill>
            </a:endParaRPr>
          </a:p>
          <a:p>
            <a:pPr algn="just">
              <a:spcBef>
                <a:spcPts val="600"/>
              </a:spcBef>
              <a:spcAft>
                <a:spcPts val="600"/>
              </a:spcAft>
            </a:pPr>
            <a:r>
              <a:rPr lang="en-US" sz="1050" dirty="0">
                <a:solidFill>
                  <a:schemeClr val="bg1"/>
                </a:solidFill>
              </a:rPr>
              <a:t>2009 </a:t>
            </a:r>
            <a:r>
              <a:rPr lang="en-US" sz="1050" dirty="0" err="1">
                <a:solidFill>
                  <a:schemeClr val="bg1"/>
                </a:solidFill>
              </a:rPr>
              <a:t>decemberében</a:t>
            </a:r>
            <a:r>
              <a:rPr lang="en-US" sz="1050" dirty="0">
                <a:solidFill>
                  <a:schemeClr val="bg1"/>
                </a:solidFill>
              </a:rPr>
              <a:t> a Leonar3Do </a:t>
            </a:r>
            <a:r>
              <a:rPr lang="en-US" sz="1050" dirty="0" err="1">
                <a:solidFill>
                  <a:schemeClr val="bg1"/>
                </a:solidFill>
              </a:rPr>
              <a:t>edukációs</a:t>
            </a:r>
            <a:r>
              <a:rPr lang="en-US" sz="1050" dirty="0">
                <a:solidFill>
                  <a:schemeClr val="bg1"/>
                </a:solidFill>
              </a:rPr>
              <a:t> </a:t>
            </a:r>
            <a:r>
              <a:rPr lang="en-US" sz="1050" dirty="0" err="1">
                <a:solidFill>
                  <a:schemeClr val="bg1"/>
                </a:solidFill>
              </a:rPr>
              <a:t>projektje</a:t>
            </a:r>
            <a:r>
              <a:rPr lang="en-US" sz="1050" dirty="0">
                <a:solidFill>
                  <a:schemeClr val="bg1"/>
                </a:solidFill>
              </a:rPr>
              <a:t> </a:t>
            </a:r>
            <a:r>
              <a:rPr lang="en-US" sz="1050" dirty="0" err="1">
                <a:solidFill>
                  <a:schemeClr val="bg1"/>
                </a:solidFill>
              </a:rPr>
              <a:t>fölött</a:t>
            </a:r>
            <a:r>
              <a:rPr lang="en-US" sz="1050" dirty="0">
                <a:solidFill>
                  <a:schemeClr val="bg1"/>
                </a:solidFill>
              </a:rPr>
              <a:t> a Magyar </a:t>
            </a:r>
            <a:r>
              <a:rPr lang="en-US" sz="1050" dirty="0" err="1">
                <a:solidFill>
                  <a:schemeClr val="bg1"/>
                </a:solidFill>
              </a:rPr>
              <a:t>Rektori</a:t>
            </a:r>
            <a:r>
              <a:rPr lang="en-US" sz="1050" dirty="0">
                <a:solidFill>
                  <a:schemeClr val="bg1"/>
                </a:solidFill>
              </a:rPr>
              <a:t> </a:t>
            </a:r>
            <a:r>
              <a:rPr lang="en-US" sz="1050" dirty="0" err="1">
                <a:solidFill>
                  <a:schemeClr val="bg1"/>
                </a:solidFill>
              </a:rPr>
              <a:t>Konferencia</a:t>
            </a:r>
            <a:r>
              <a:rPr lang="en-US" sz="1050" dirty="0">
                <a:solidFill>
                  <a:schemeClr val="bg1"/>
                </a:solidFill>
              </a:rPr>
              <a:t> </a:t>
            </a:r>
            <a:r>
              <a:rPr lang="en-US" sz="1050" dirty="0" err="1">
                <a:solidFill>
                  <a:schemeClr val="bg1"/>
                </a:solidFill>
              </a:rPr>
              <a:t>védnökséget</a:t>
            </a:r>
            <a:r>
              <a:rPr lang="en-US" sz="1050" dirty="0">
                <a:solidFill>
                  <a:schemeClr val="bg1"/>
                </a:solidFill>
              </a:rPr>
              <a:t> </a:t>
            </a:r>
            <a:r>
              <a:rPr lang="en-US" sz="1050" dirty="0" err="1">
                <a:solidFill>
                  <a:schemeClr val="bg1"/>
                </a:solidFill>
              </a:rPr>
              <a:t>vállalt</a:t>
            </a:r>
            <a:r>
              <a:rPr lang="en-US" sz="1050" dirty="0" smtClean="0">
                <a:solidFill>
                  <a:schemeClr val="bg1"/>
                </a:solidFill>
              </a:rPr>
              <a:t>.</a:t>
            </a:r>
            <a:endParaRPr lang="en-US" sz="1050" dirty="0">
              <a:solidFill>
                <a:schemeClr val="bg1"/>
              </a:solidFill>
            </a:endParaRPr>
          </a:p>
          <a:p>
            <a:pPr algn="just">
              <a:spcBef>
                <a:spcPts val="600"/>
              </a:spcBef>
              <a:spcAft>
                <a:spcPts val="600"/>
              </a:spcAft>
            </a:pPr>
            <a:r>
              <a:rPr lang="hu-HU" sz="1050" dirty="0">
                <a:solidFill>
                  <a:schemeClr val="bg1"/>
                </a:solidFill>
              </a:rPr>
              <a:t>2010. április, New York-i tőzsde, </a:t>
            </a:r>
            <a:r>
              <a:rPr lang="hu-HU" sz="1050" dirty="0" err="1">
                <a:solidFill>
                  <a:schemeClr val="bg1"/>
                </a:solidFill>
              </a:rPr>
              <a:t>Kairos</a:t>
            </a:r>
            <a:r>
              <a:rPr lang="hu-HU" sz="1050" dirty="0">
                <a:solidFill>
                  <a:schemeClr val="bg1"/>
                </a:solidFill>
              </a:rPr>
              <a:t> Summit: </a:t>
            </a:r>
            <a:r>
              <a:rPr lang="hu-HU" sz="1050" dirty="0" err="1">
                <a:solidFill>
                  <a:schemeClr val="bg1"/>
                </a:solidFill>
              </a:rPr>
              <a:t>Intelius</a:t>
            </a:r>
            <a:r>
              <a:rPr lang="hu-HU" sz="1050" dirty="0">
                <a:solidFill>
                  <a:schemeClr val="bg1"/>
                </a:solidFill>
              </a:rPr>
              <a:t> International </a:t>
            </a:r>
            <a:r>
              <a:rPr lang="hu-HU" sz="1050" dirty="0" err="1">
                <a:solidFill>
                  <a:schemeClr val="bg1"/>
                </a:solidFill>
              </a:rPr>
              <a:t>Entrepreneurship</a:t>
            </a:r>
            <a:r>
              <a:rPr lang="hu-HU" sz="1050" dirty="0">
                <a:solidFill>
                  <a:schemeClr val="bg1"/>
                </a:solidFill>
              </a:rPr>
              <a:t> </a:t>
            </a:r>
            <a:r>
              <a:rPr lang="hu-HU" sz="1050" dirty="0" err="1">
                <a:solidFill>
                  <a:schemeClr val="bg1"/>
                </a:solidFill>
              </a:rPr>
              <a:t>Award</a:t>
            </a:r>
            <a:r>
              <a:rPr lang="hu-HU" sz="1050" dirty="0">
                <a:solidFill>
                  <a:schemeClr val="bg1"/>
                </a:solidFill>
              </a:rPr>
              <a:t>. A Leonar3Dót termékké fejlesztő csapat tíz ország közül az egyedüli nem amerikai díjazott, aki kvalifikációt szerzett a Churchill Club Panel </a:t>
            </a:r>
            <a:r>
              <a:rPr lang="hu-HU" sz="1050" dirty="0" err="1">
                <a:solidFill>
                  <a:schemeClr val="bg1"/>
                </a:solidFill>
              </a:rPr>
              <a:t>on</a:t>
            </a:r>
            <a:r>
              <a:rPr lang="hu-HU" sz="1050" dirty="0">
                <a:solidFill>
                  <a:schemeClr val="bg1"/>
                </a:solidFill>
              </a:rPr>
              <a:t> Young </a:t>
            </a:r>
            <a:r>
              <a:rPr lang="hu-HU" sz="1050" dirty="0" err="1">
                <a:solidFill>
                  <a:schemeClr val="bg1"/>
                </a:solidFill>
              </a:rPr>
              <a:t>Entrepreneurs</a:t>
            </a:r>
            <a:r>
              <a:rPr lang="hu-HU" sz="1050" dirty="0">
                <a:solidFill>
                  <a:schemeClr val="bg1"/>
                </a:solidFill>
              </a:rPr>
              <a:t> 2010. május 24-i bemutatójára Palo Altóban. A Churchill Clubot a Szilícium-völgy első számú üzleti és technológiai fórumaként tartják számon.</a:t>
            </a:r>
            <a:endParaRPr lang="en-US" sz="1050" dirty="0">
              <a:solidFill>
                <a:schemeClr val="bg1"/>
              </a:solidFill>
            </a:endParaRPr>
          </a:p>
        </p:txBody>
      </p:sp>
      <p:cxnSp>
        <p:nvCxnSpPr>
          <p:cNvPr id="6" name="Egyenes összekötő 5"/>
          <p:cNvCxnSpPr/>
          <p:nvPr/>
        </p:nvCxnSpPr>
        <p:spPr>
          <a:xfrm rot="16200000" flipV="1">
            <a:off x="-253206" y="1701007"/>
            <a:ext cx="129698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Ellipszis 6">
            <a:hlinkClick r:id="rId3" action="ppaction://hlinksldjump"/>
          </p:cNvPr>
          <p:cNvSpPr/>
          <p:nvPr/>
        </p:nvSpPr>
        <p:spPr>
          <a:xfrm>
            <a:off x="179810" y="1196330"/>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8" name="Ellipszis 7">
            <a:hlinkClick r:id="rId4" action="ppaction://hlinksldjump"/>
          </p:cNvPr>
          <p:cNvSpPr/>
          <p:nvPr/>
        </p:nvSpPr>
        <p:spPr>
          <a:xfrm>
            <a:off x="179810" y="148436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9" name="Ellipszis 8">
            <a:hlinkClick r:id="rId5" action="ppaction://hlinksldjump"/>
          </p:cNvPr>
          <p:cNvSpPr/>
          <p:nvPr/>
        </p:nvSpPr>
        <p:spPr>
          <a:xfrm>
            <a:off x="179512" y="177281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10" name="Ellipszis 9">
            <a:hlinkClick r:id="rId6" action="ppaction://hlinksldjump"/>
          </p:cNvPr>
          <p:cNvSpPr/>
          <p:nvPr/>
        </p:nvSpPr>
        <p:spPr>
          <a:xfrm>
            <a:off x="179512" y="2060848"/>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pic>
        <p:nvPicPr>
          <p:cNvPr id="26642" name="Picture 4" descr="Michelangelo_wideV2"/>
          <p:cNvPicPr>
            <a:picLocks noChangeAspect="1" noChangeArrowheads="1"/>
          </p:cNvPicPr>
          <p:nvPr/>
        </p:nvPicPr>
        <p:blipFill>
          <a:blip r:embed="rId7"/>
          <a:srcRect/>
          <a:stretch>
            <a:fillRect/>
          </a:stretch>
        </p:blipFill>
        <p:spPr bwMode="auto">
          <a:xfrm>
            <a:off x="1692275" y="0"/>
            <a:ext cx="5761038" cy="806450"/>
          </a:xfrm>
          <a:prstGeom prst="rect">
            <a:avLst/>
          </a:prstGeom>
          <a:noFill/>
          <a:ln w="9525">
            <a:noFill/>
            <a:miter lim="800000"/>
            <a:headEnd/>
            <a:tailEnd/>
          </a:ln>
        </p:spPr>
      </p:pic>
      <p:sp>
        <p:nvSpPr>
          <p:cNvPr id="12" name="Szövegdoboz 11">
            <a:hlinkClick r:id="rId8"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13" name="Szövegdoboz 12">
            <a:hlinkClick r:id="rId9" action="ppaction://hlinksldjump"/>
          </p:cNvPr>
          <p:cNvSpPr txBox="1"/>
          <p:nvPr/>
        </p:nvSpPr>
        <p:spPr>
          <a:xfrm>
            <a:off x="2987824"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A Termék</a:t>
            </a:r>
          </a:p>
        </p:txBody>
      </p:sp>
      <p:sp>
        <p:nvSpPr>
          <p:cNvPr id="14" name="Szövegdoboz 13">
            <a:hlinkClick r:id="rId3" action="ppaction://hlinksldjump"/>
          </p:cNvPr>
          <p:cNvSpPr txBox="1"/>
          <p:nvPr/>
        </p:nvSpPr>
        <p:spPr>
          <a:xfrm>
            <a:off x="4572000"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Rólunk</a:t>
            </a:r>
          </a:p>
        </p:txBody>
      </p:sp>
      <p:sp>
        <p:nvSpPr>
          <p:cNvPr id="15" name="Szövegdoboz 14">
            <a:hlinkClick r:id="rId10"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960" y="1673129"/>
            <a:ext cx="1095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églalap 10"/>
          <p:cNvSpPr/>
          <p:nvPr/>
        </p:nvSpPr>
        <p:spPr>
          <a:xfrm>
            <a:off x="1951335" y="1669555"/>
            <a:ext cx="1540545" cy="1107996"/>
          </a:xfrm>
          <a:prstGeom prst="rect">
            <a:avLst/>
          </a:prstGeom>
        </p:spPr>
        <p:txBody>
          <a:bodyPr wrap="square">
            <a:spAutoFit/>
          </a:bodyPr>
          <a:lstStyle/>
          <a:p>
            <a:r>
              <a:rPr lang="hu-HU" sz="1100" b="1" dirty="0" err="1">
                <a:solidFill>
                  <a:schemeClr val="bg1"/>
                </a:solidFill>
              </a:rPr>
              <a:t>Seaborg</a:t>
            </a:r>
            <a:r>
              <a:rPr lang="hu-HU" sz="1100" b="1" dirty="0">
                <a:solidFill>
                  <a:schemeClr val="bg1"/>
                </a:solidFill>
              </a:rPr>
              <a:t> SIYSS </a:t>
            </a:r>
            <a:r>
              <a:rPr lang="hu-HU" sz="1100" b="1" dirty="0" err="1">
                <a:solidFill>
                  <a:schemeClr val="bg1"/>
                </a:solidFill>
              </a:rPr>
              <a:t>Award</a:t>
            </a:r>
            <a:r>
              <a:rPr lang="hu-HU" sz="1100" b="1" dirty="0">
                <a:solidFill>
                  <a:schemeClr val="bg1"/>
                </a:solidFill>
              </a:rPr>
              <a:t> -</a:t>
            </a:r>
            <a:br>
              <a:rPr lang="hu-HU" sz="1100" b="1" dirty="0">
                <a:solidFill>
                  <a:schemeClr val="bg1"/>
                </a:solidFill>
              </a:rPr>
            </a:br>
            <a:r>
              <a:rPr lang="hu-HU" sz="1100" b="1" dirty="0">
                <a:solidFill>
                  <a:schemeClr val="bg1"/>
                </a:solidFill>
              </a:rPr>
              <a:t>Arizona, Phoenix</a:t>
            </a:r>
            <a:br>
              <a:rPr lang="hu-HU" sz="1100" b="1" dirty="0">
                <a:solidFill>
                  <a:schemeClr val="bg1"/>
                </a:solidFill>
              </a:rPr>
            </a:br>
            <a:endParaRPr lang="hu-HU" sz="1100" dirty="0">
              <a:solidFill>
                <a:schemeClr val="bg1"/>
              </a:solidFill>
            </a:endParaRPr>
          </a:p>
          <a:p>
            <a:r>
              <a:rPr lang="hu-HU" sz="1100" dirty="0">
                <a:solidFill>
                  <a:schemeClr val="bg1"/>
                </a:solidFill>
              </a:rPr>
              <a:t>(A Nobel-díj átadásán való részvétel)</a:t>
            </a:r>
          </a:p>
        </p:txBody>
      </p:sp>
      <p:pic>
        <p:nvPicPr>
          <p:cNvPr id="102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1880" y="1669555"/>
            <a:ext cx="10191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églalap 16"/>
          <p:cNvSpPr/>
          <p:nvPr/>
        </p:nvSpPr>
        <p:spPr>
          <a:xfrm>
            <a:off x="4572794" y="1720850"/>
            <a:ext cx="1583382" cy="938719"/>
          </a:xfrm>
          <a:prstGeom prst="rect">
            <a:avLst/>
          </a:prstGeom>
        </p:spPr>
        <p:txBody>
          <a:bodyPr wrap="square">
            <a:spAutoFit/>
          </a:bodyPr>
          <a:lstStyle/>
          <a:p>
            <a:r>
              <a:rPr lang="hu-HU" sz="1100" b="1" dirty="0">
                <a:solidFill>
                  <a:schemeClr val="bg1"/>
                </a:solidFill>
              </a:rPr>
              <a:t>The </a:t>
            </a:r>
            <a:r>
              <a:rPr lang="hu-HU" sz="1100" b="1" dirty="0" err="1">
                <a:solidFill>
                  <a:schemeClr val="bg1"/>
                </a:solidFill>
              </a:rPr>
              <a:t>Tech</a:t>
            </a:r>
            <a:r>
              <a:rPr lang="hu-HU" sz="1100" b="1" dirty="0">
                <a:solidFill>
                  <a:schemeClr val="bg1"/>
                </a:solidFill>
              </a:rPr>
              <a:t> </a:t>
            </a:r>
            <a:r>
              <a:rPr lang="hu-HU" sz="1100" b="1" dirty="0" err="1">
                <a:solidFill>
                  <a:schemeClr val="bg1"/>
                </a:solidFill>
              </a:rPr>
              <a:t>Award</a:t>
            </a:r>
            <a:r>
              <a:rPr lang="hu-HU" sz="1100" b="1" dirty="0">
                <a:solidFill>
                  <a:schemeClr val="bg1"/>
                </a:solidFill>
              </a:rPr>
              <a:t> -</a:t>
            </a:r>
            <a:br>
              <a:rPr lang="hu-HU" sz="1100" b="1" dirty="0">
                <a:solidFill>
                  <a:schemeClr val="bg1"/>
                </a:solidFill>
              </a:rPr>
            </a:br>
            <a:r>
              <a:rPr lang="hu-HU" sz="1100" b="1" dirty="0">
                <a:solidFill>
                  <a:schemeClr val="bg1"/>
                </a:solidFill>
              </a:rPr>
              <a:t>Kalifornia, San </a:t>
            </a:r>
            <a:r>
              <a:rPr lang="hu-HU" sz="1100" b="1" dirty="0" err="1">
                <a:solidFill>
                  <a:schemeClr val="bg1"/>
                </a:solidFill>
              </a:rPr>
              <a:t>Jose</a:t>
            </a:r>
            <a:r>
              <a:rPr lang="hu-HU" sz="1100" b="1" dirty="0">
                <a:solidFill>
                  <a:schemeClr val="bg1"/>
                </a:solidFill>
              </a:rPr>
              <a:t/>
            </a:r>
            <a:br>
              <a:rPr lang="hu-HU" sz="1100" b="1" dirty="0">
                <a:solidFill>
                  <a:schemeClr val="bg1"/>
                </a:solidFill>
              </a:rPr>
            </a:br>
            <a:endParaRPr lang="hu-HU" sz="1100" dirty="0">
              <a:solidFill>
                <a:schemeClr val="bg1"/>
              </a:solidFill>
            </a:endParaRPr>
          </a:p>
          <a:p>
            <a:r>
              <a:rPr lang="hu-HU" sz="1100" dirty="0">
                <a:solidFill>
                  <a:schemeClr val="bg1"/>
                </a:solidFill>
              </a:rPr>
              <a:t>(Díj a Szilícium-völgyből)</a:t>
            </a:r>
          </a:p>
        </p:txBody>
      </p:sp>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56176" y="1628378"/>
            <a:ext cx="12382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églalap 18"/>
          <p:cNvSpPr/>
          <p:nvPr/>
        </p:nvSpPr>
        <p:spPr>
          <a:xfrm>
            <a:off x="7453313" y="1669555"/>
            <a:ext cx="1349896" cy="1277273"/>
          </a:xfrm>
          <a:prstGeom prst="rect">
            <a:avLst/>
          </a:prstGeom>
        </p:spPr>
        <p:txBody>
          <a:bodyPr wrap="square">
            <a:spAutoFit/>
          </a:bodyPr>
          <a:lstStyle/>
          <a:p>
            <a:r>
              <a:rPr lang="en-US" sz="1100" b="1" dirty="0">
                <a:solidFill>
                  <a:schemeClr val="bg1"/>
                </a:solidFill>
              </a:rPr>
              <a:t>International </a:t>
            </a:r>
            <a:r>
              <a:rPr lang="en-US" sz="1100" b="1" dirty="0" err="1">
                <a:solidFill>
                  <a:schemeClr val="bg1"/>
                </a:solidFill>
              </a:rPr>
              <a:t>Enterpreneurship</a:t>
            </a:r>
            <a:r>
              <a:rPr lang="en-US" sz="1100" b="1" dirty="0">
                <a:solidFill>
                  <a:schemeClr val="bg1"/>
                </a:solidFill>
              </a:rPr>
              <a:t> Award -</a:t>
            </a:r>
            <a:br>
              <a:rPr lang="en-US" sz="1100" b="1" dirty="0">
                <a:solidFill>
                  <a:schemeClr val="bg1"/>
                </a:solidFill>
              </a:rPr>
            </a:br>
            <a:r>
              <a:rPr lang="en-US" sz="1100" b="1" dirty="0">
                <a:solidFill>
                  <a:schemeClr val="bg1"/>
                </a:solidFill>
              </a:rPr>
              <a:t>New York</a:t>
            </a:r>
            <a:br>
              <a:rPr lang="en-US" sz="1100" b="1" dirty="0">
                <a:solidFill>
                  <a:schemeClr val="bg1"/>
                </a:solidFill>
              </a:rPr>
            </a:br>
            <a:endParaRPr lang="en-US" sz="1100" dirty="0">
              <a:solidFill>
                <a:schemeClr val="bg1"/>
              </a:solidFill>
            </a:endParaRPr>
          </a:p>
          <a:p>
            <a:r>
              <a:rPr lang="en-US" sz="1100" dirty="0">
                <a:solidFill>
                  <a:schemeClr val="bg1"/>
                </a:solidFill>
              </a:rPr>
              <a:t>(</a:t>
            </a:r>
            <a:r>
              <a:rPr lang="en-US" sz="1100" dirty="0" err="1">
                <a:solidFill>
                  <a:schemeClr val="bg1"/>
                </a:solidFill>
              </a:rPr>
              <a:t>Díj</a:t>
            </a:r>
            <a:r>
              <a:rPr lang="en-US" sz="1100" dirty="0">
                <a:solidFill>
                  <a:schemeClr val="bg1"/>
                </a:solidFill>
              </a:rPr>
              <a:t> a Wall Street-i </a:t>
            </a:r>
            <a:r>
              <a:rPr lang="en-US" sz="1100" dirty="0" err="1">
                <a:solidFill>
                  <a:schemeClr val="bg1"/>
                </a:solidFill>
              </a:rPr>
              <a:t>tőzsdéről</a:t>
            </a:r>
            <a:r>
              <a:rPr lang="en-US" sz="1100" dirty="0">
                <a:solidFill>
                  <a:schemeClr val="bg1"/>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10"/>
                                        </p:tgtEl>
                                        <p:attrNameLst>
                                          <p:attrName>fillcolor</p:attrName>
                                        </p:attrNameLst>
                                      </p:cBhvr>
                                      <p:to>
                                        <a:schemeClr val="bg1"/>
                                      </p:to>
                                    </p:animClr>
                                    <p:set>
                                      <p:cBhvr>
                                        <p:cTn id="7" dur="1000" fill="hold"/>
                                        <p:tgtEl>
                                          <p:spTgt spid="10"/>
                                        </p:tgtEl>
                                        <p:attrNameLst>
                                          <p:attrName>fill.type</p:attrName>
                                        </p:attrNameLst>
                                      </p:cBhvr>
                                      <p:to>
                                        <p:strVal val="solid"/>
                                      </p:to>
                                    </p:set>
                                    <p:set>
                                      <p:cBhvr>
                                        <p:cTn id="8" dur="1000" fill="hold"/>
                                        <p:tgtEl>
                                          <p:spTgt spid="10"/>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500"/>
                                        <p:tgtEl>
                                          <p:spTgt spid="26626"/>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250"/>
                                        <p:tgtEl>
                                          <p:spTgt spid="1028"/>
                                        </p:tgtEl>
                                      </p:cBhvr>
                                    </p:animEffect>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029"/>
                                        </p:tgtEl>
                                        <p:attrNameLst>
                                          <p:attrName>style.visibility</p:attrName>
                                        </p:attrNameLst>
                                      </p:cBhvr>
                                      <p:to>
                                        <p:strVal val="visible"/>
                                      </p:to>
                                    </p:set>
                                    <p:animEffect transition="in" filter="fade">
                                      <p:cBhvr>
                                        <p:cTn id="24" dur="250"/>
                                        <p:tgtEl>
                                          <p:spTgt spid="1029"/>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250"/>
                                        <p:tgtEl>
                                          <p:spTgt spid="1030"/>
                                        </p:tgtEl>
                                      </p:cBhvr>
                                    </p:animEffect>
                                  </p:childTnLst>
                                </p:cTn>
                              </p:par>
                            </p:childTnLst>
                          </p:cTn>
                        </p:par>
                        <p:par>
                          <p:cTn id="33" fill="hold">
                            <p:stCondLst>
                              <p:cond delay="275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6628"/>
                                        </p:tgtEl>
                                        <p:attrNameLst>
                                          <p:attrName>style.visibility</p:attrName>
                                        </p:attrNameLst>
                                      </p:cBhvr>
                                      <p:to>
                                        <p:strVal val="visible"/>
                                      </p:to>
                                    </p:set>
                                    <p:animEffect transition="in" filter="fade">
                                      <p:cBhvr>
                                        <p:cTn id="40"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P spid="26628" grpId="0"/>
      <p:bldP spid="11" grpId="0"/>
      <p:bldP spid="17"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Michelangelo_wideV2"/>
          <p:cNvPicPr>
            <a:picLocks noChangeAspect="1" noChangeArrowheads="1"/>
          </p:cNvPicPr>
          <p:nvPr/>
        </p:nvPicPr>
        <p:blipFill>
          <a:blip r:embed="rId3"/>
          <a:srcRect/>
          <a:stretch>
            <a:fillRect/>
          </a:stretch>
        </p:blipFill>
        <p:spPr bwMode="auto">
          <a:xfrm>
            <a:off x="1692275" y="0"/>
            <a:ext cx="5761038" cy="806450"/>
          </a:xfrm>
          <a:prstGeom prst="rect">
            <a:avLst/>
          </a:prstGeom>
          <a:noFill/>
          <a:ln w="9525">
            <a:noFill/>
            <a:miter lim="800000"/>
            <a:headEnd/>
            <a:tailEnd/>
          </a:ln>
        </p:spPr>
      </p:pic>
      <p:sp>
        <p:nvSpPr>
          <p:cNvPr id="6" name="Szövegdoboz 5">
            <a:hlinkClick r:id="rId4"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7" name="Szövegdoboz 6">
            <a:hlinkClick r:id="rId5" action="ppaction://hlinksldjump"/>
          </p:cNvPr>
          <p:cNvSpPr txBox="1"/>
          <p:nvPr/>
        </p:nvSpPr>
        <p:spPr>
          <a:xfrm>
            <a:off x="2987824"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A Termék</a:t>
            </a:r>
          </a:p>
        </p:txBody>
      </p:sp>
      <p:sp>
        <p:nvSpPr>
          <p:cNvPr id="8" name="Szövegdoboz 7">
            <a:hlinkClick r:id="rId6"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9" name="Szövegdoboz 8">
            <a:hlinkClick r:id="rId7"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sp>
        <p:nvSpPr>
          <p:cNvPr id="27655" name="Rectangle 5"/>
          <p:cNvSpPr>
            <a:spLocks noChangeArrowheads="1"/>
          </p:cNvSpPr>
          <p:nvPr/>
        </p:nvSpPr>
        <p:spPr bwMode="auto">
          <a:xfrm>
            <a:off x="0" y="3435350"/>
            <a:ext cx="9144000" cy="2370138"/>
          </a:xfrm>
          <a:prstGeom prst="rect">
            <a:avLst/>
          </a:prstGeom>
          <a:noFill/>
          <a:ln w="9525">
            <a:noFill/>
            <a:miter lim="800000"/>
            <a:headEnd/>
            <a:tailEnd/>
          </a:ln>
        </p:spPr>
        <p:txBody>
          <a:bodyPr anchor="ctr">
            <a:spAutoFit/>
          </a:bodyPr>
          <a:lstStyle/>
          <a:p>
            <a:pPr algn="ctr" eaLnBrk="0" hangingPunct="0"/>
            <a:r>
              <a:rPr lang="hu-HU" i="1" dirty="0" err="1">
                <a:solidFill>
                  <a:srgbClr val="00B0F0"/>
                </a:solidFill>
                <a:latin typeface="Calibri" pitchFamily="34" charset="0"/>
                <a:cs typeface="Times New Roman" pitchFamily="18" charset="0"/>
                <a:hlinkClick r:id="rId8"/>
              </a:rPr>
              <a:t>info</a:t>
            </a:r>
            <a:r>
              <a:rPr lang="hu-HU" i="1" dirty="0">
                <a:solidFill>
                  <a:srgbClr val="00B0F0"/>
                </a:solidFill>
                <a:latin typeface="Calibri" pitchFamily="34" charset="0"/>
                <a:cs typeface="Times New Roman" pitchFamily="18" charset="0"/>
                <a:hlinkClick r:id="rId8"/>
              </a:rPr>
              <a:t>@3dforall.hu</a:t>
            </a:r>
            <a:endParaRPr lang="hu-HU" i="1" dirty="0">
              <a:solidFill>
                <a:srgbClr val="00B0F0"/>
              </a:solidFill>
              <a:latin typeface="Calibri" pitchFamily="34" charset="0"/>
              <a:cs typeface="Times New Roman" pitchFamily="18" charset="0"/>
            </a:endParaRPr>
          </a:p>
          <a:p>
            <a:pPr algn="ctr" eaLnBrk="0" hangingPunct="0"/>
            <a:r>
              <a:rPr lang="hu-HU" i="1" dirty="0" err="1">
                <a:solidFill>
                  <a:srgbClr val="00B0F0"/>
                </a:solidFill>
                <a:latin typeface="Calibri" pitchFamily="34" charset="0"/>
                <a:cs typeface="Times New Roman" pitchFamily="18" charset="0"/>
                <a:hlinkClick r:id="rId9"/>
              </a:rPr>
              <a:t>info</a:t>
            </a:r>
            <a:r>
              <a:rPr lang="hu-HU" i="1" dirty="0">
                <a:solidFill>
                  <a:srgbClr val="00B0F0"/>
                </a:solidFill>
                <a:latin typeface="Calibri" pitchFamily="34" charset="0"/>
                <a:cs typeface="Times New Roman" pitchFamily="18" charset="0"/>
                <a:hlinkClick r:id="rId9"/>
              </a:rPr>
              <a:t>@Leonar3Do.com</a:t>
            </a:r>
            <a:endParaRPr lang="hu-HU" i="1" dirty="0">
              <a:solidFill>
                <a:srgbClr val="00B0F0"/>
              </a:solidFill>
              <a:latin typeface="Calibri" pitchFamily="34" charset="0"/>
              <a:cs typeface="Times New Roman" pitchFamily="18" charset="0"/>
            </a:endParaRPr>
          </a:p>
          <a:p>
            <a:pPr algn="ctr" eaLnBrk="0" hangingPunct="0"/>
            <a:endParaRPr lang="hu-HU" i="1" dirty="0">
              <a:solidFill>
                <a:schemeClr val="bg1"/>
              </a:solidFill>
              <a:latin typeface="Calibri" pitchFamily="34" charset="0"/>
              <a:cs typeface="Times New Roman" pitchFamily="18" charset="0"/>
            </a:endParaRPr>
          </a:p>
          <a:p>
            <a:pPr algn="ctr" eaLnBrk="0" hangingPunct="0"/>
            <a:r>
              <a:rPr lang="hu-HU" i="1" dirty="0" smtClean="0">
                <a:solidFill>
                  <a:schemeClr val="bg1"/>
                </a:solidFill>
                <a:latin typeface="Calibri" pitchFamily="34" charset="0"/>
                <a:cs typeface="Times New Roman" pitchFamily="18" charset="0"/>
              </a:rPr>
              <a:t>Magyarország, 1074 Budapest, </a:t>
            </a:r>
            <a:r>
              <a:rPr lang="hu-HU" i="1" dirty="0">
                <a:solidFill>
                  <a:schemeClr val="bg1"/>
                </a:solidFill>
                <a:latin typeface="Calibri" pitchFamily="34" charset="0"/>
                <a:cs typeface="Times New Roman" pitchFamily="18" charset="0"/>
              </a:rPr>
              <a:t>Rákóczi </a:t>
            </a:r>
            <a:r>
              <a:rPr lang="hu-HU" i="1" dirty="0" smtClean="0">
                <a:solidFill>
                  <a:schemeClr val="bg1"/>
                </a:solidFill>
                <a:latin typeface="Calibri" pitchFamily="34" charset="0"/>
                <a:cs typeface="Times New Roman" pitchFamily="18" charset="0"/>
              </a:rPr>
              <a:t>Út. </a:t>
            </a:r>
            <a:r>
              <a:rPr lang="hu-HU" i="1" dirty="0">
                <a:solidFill>
                  <a:schemeClr val="bg1"/>
                </a:solidFill>
                <a:latin typeface="Calibri" pitchFamily="34" charset="0"/>
                <a:cs typeface="Times New Roman" pitchFamily="18" charset="0"/>
              </a:rPr>
              <a:t>68.</a:t>
            </a:r>
            <a:endParaRPr lang="hu-HU" sz="1100" dirty="0">
              <a:solidFill>
                <a:schemeClr val="bg1"/>
              </a:solidFill>
            </a:endParaRPr>
          </a:p>
          <a:p>
            <a:pPr algn="ctr" eaLnBrk="0" hangingPunct="0"/>
            <a:r>
              <a:rPr lang="hu-HU" i="1" dirty="0" smtClean="0">
                <a:solidFill>
                  <a:schemeClr val="bg1"/>
                </a:solidFill>
                <a:latin typeface="Calibri" pitchFamily="34" charset="0"/>
                <a:cs typeface="Times New Roman" pitchFamily="18" charset="0"/>
              </a:rPr>
              <a:t>telefon: </a:t>
            </a:r>
            <a:r>
              <a:rPr lang="hu-HU" i="1" dirty="0">
                <a:solidFill>
                  <a:schemeClr val="bg1"/>
                </a:solidFill>
                <a:latin typeface="Calibri" pitchFamily="34" charset="0"/>
                <a:cs typeface="Times New Roman" pitchFamily="18" charset="0"/>
              </a:rPr>
              <a:t>+36 (1) 787 6450</a:t>
            </a:r>
            <a:endParaRPr lang="hu-HU" sz="1100" dirty="0">
              <a:solidFill>
                <a:schemeClr val="bg1"/>
              </a:solidFill>
            </a:endParaRPr>
          </a:p>
          <a:p>
            <a:pPr algn="ctr" eaLnBrk="0" hangingPunct="0"/>
            <a:r>
              <a:rPr lang="hu-HU" i="1" dirty="0">
                <a:solidFill>
                  <a:schemeClr val="bg1"/>
                </a:solidFill>
                <a:latin typeface="Calibri" pitchFamily="34" charset="0"/>
                <a:cs typeface="Times New Roman" pitchFamily="18" charset="0"/>
              </a:rPr>
              <a:t>fax: +36 (1) 787 2521</a:t>
            </a:r>
            <a:endParaRPr lang="hu-HU" sz="1100" dirty="0">
              <a:solidFill>
                <a:schemeClr val="bg1"/>
              </a:solidFill>
            </a:endParaRPr>
          </a:p>
          <a:p>
            <a:pPr algn="ctr" eaLnBrk="0" hangingPunct="0"/>
            <a:r>
              <a:rPr lang="hu-HU" i="1" dirty="0">
                <a:solidFill>
                  <a:schemeClr val="bg1"/>
                </a:solidFill>
                <a:latin typeface="Calibri" pitchFamily="34" charset="0"/>
                <a:cs typeface="Times New Roman" pitchFamily="18" charset="0"/>
                <a:hlinkClick r:id="rId10"/>
              </a:rPr>
              <a:t>www.Leonar3Do.com</a:t>
            </a:r>
            <a:endParaRPr lang="hu-HU" sz="4000" dirty="0">
              <a:solidFill>
                <a:schemeClr val="bg1"/>
              </a:solidFill>
            </a:endParaRPr>
          </a:p>
        </p:txBody>
      </p:sp>
      <p:pic>
        <p:nvPicPr>
          <p:cNvPr id="27656" name="Picture 6" descr="X:\közös\Grafika\Logo_alpha_800xl_300dpi.png"/>
          <p:cNvPicPr>
            <a:picLocks noChangeAspect="1" noChangeArrowheads="1"/>
          </p:cNvPicPr>
          <p:nvPr/>
        </p:nvPicPr>
        <p:blipFill>
          <a:blip r:embed="rId11"/>
          <a:srcRect/>
          <a:stretch>
            <a:fillRect/>
          </a:stretch>
        </p:blipFill>
        <p:spPr bwMode="auto">
          <a:xfrm>
            <a:off x="3379788" y="1989138"/>
            <a:ext cx="831850" cy="822325"/>
          </a:xfrm>
          <a:prstGeom prst="rect">
            <a:avLst/>
          </a:prstGeom>
          <a:noFill/>
          <a:ln w="9525">
            <a:noFill/>
            <a:miter lim="800000"/>
            <a:headEnd/>
            <a:tailEnd/>
          </a:ln>
        </p:spPr>
      </p:pic>
      <p:pic>
        <p:nvPicPr>
          <p:cNvPr id="27657" name="Picture 7" descr="X:\közös\Grafika\3dForAllHandSketch.png"/>
          <p:cNvPicPr>
            <a:picLocks noChangeAspect="1" noChangeArrowheads="1"/>
          </p:cNvPicPr>
          <p:nvPr/>
        </p:nvPicPr>
        <p:blipFill>
          <a:blip r:embed="rId12">
            <a:lum bright="70000" contrast="-70000"/>
          </a:blip>
          <a:srcRect/>
          <a:stretch>
            <a:fillRect/>
          </a:stretch>
        </p:blipFill>
        <p:spPr bwMode="auto">
          <a:xfrm>
            <a:off x="4106863" y="1835150"/>
            <a:ext cx="1978025" cy="10477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200"/>
                                  </p:stCondLst>
                                  <p:iterate type="lt">
                                    <p:tmPct val="4000"/>
                                  </p:iterate>
                                  <p:childTnLst>
                                    <p:set>
                                      <p:cBhvr override="childStyle">
                                        <p:cTn id="6" dur="1000" fill="hold"/>
                                        <p:tgtEl>
                                          <p:spTgt spid="9"/>
                                        </p:tgtEl>
                                        <p:attrNameLst>
                                          <p:attrName>style.textDecorationUnderline</p:attrName>
                                        </p:attrNameLst>
                                      </p:cBhvr>
                                      <p:to>
                                        <p:strVal val="true"/>
                                      </p:to>
                                    </p:set>
                                  </p:childTnLst>
                                </p:cTn>
                              </p:par>
                            </p:childTnLst>
                          </p:cTn>
                        </p:par>
                        <p:par>
                          <p:cTn id="7" fill="hold">
                            <p:stCondLst>
                              <p:cond delay="1520"/>
                            </p:stCondLst>
                            <p:childTnLst>
                              <p:par>
                                <p:cTn id="8" presetID="10" presetClass="entr" presetSubtype="0" fill="hold" nodeType="afterEffect">
                                  <p:stCondLst>
                                    <p:cond delay="0"/>
                                  </p:stCondLst>
                                  <p:childTnLst>
                                    <p:set>
                                      <p:cBhvr>
                                        <p:cTn id="9" dur="1" fill="hold">
                                          <p:stCondLst>
                                            <p:cond delay="0"/>
                                          </p:stCondLst>
                                        </p:cTn>
                                        <p:tgtEl>
                                          <p:spTgt spid="27656"/>
                                        </p:tgtEl>
                                        <p:attrNameLst>
                                          <p:attrName>style.visibility</p:attrName>
                                        </p:attrNameLst>
                                      </p:cBhvr>
                                      <p:to>
                                        <p:strVal val="visible"/>
                                      </p:to>
                                    </p:set>
                                    <p:animEffect transition="in" filter="fade">
                                      <p:cBhvr>
                                        <p:cTn id="10" dur="500"/>
                                        <p:tgtEl>
                                          <p:spTgt spid="27656"/>
                                        </p:tgtEl>
                                      </p:cBhvr>
                                    </p:animEffect>
                                  </p:childTnLst>
                                </p:cTn>
                              </p:par>
                              <p:par>
                                <p:cTn id="11" presetID="10" presetClass="entr" presetSubtype="0" fill="hold" nodeType="withEffect">
                                  <p:stCondLst>
                                    <p:cond delay="0"/>
                                  </p:stCondLst>
                                  <p:childTnLst>
                                    <p:set>
                                      <p:cBhvr>
                                        <p:cTn id="12" dur="1" fill="hold">
                                          <p:stCondLst>
                                            <p:cond delay="0"/>
                                          </p:stCondLst>
                                        </p:cTn>
                                        <p:tgtEl>
                                          <p:spTgt spid="27657"/>
                                        </p:tgtEl>
                                        <p:attrNameLst>
                                          <p:attrName>style.visibility</p:attrName>
                                        </p:attrNameLst>
                                      </p:cBhvr>
                                      <p:to>
                                        <p:strVal val="visible"/>
                                      </p:to>
                                    </p:set>
                                    <p:animEffect transition="in" filter="fade">
                                      <p:cBhvr>
                                        <p:cTn id="13" dur="500"/>
                                        <p:tgtEl>
                                          <p:spTgt spid="27657"/>
                                        </p:tgtEl>
                                      </p:cBhvr>
                                    </p:animEffect>
                                  </p:childTnLst>
                                </p:cTn>
                              </p:par>
                            </p:childTnLst>
                          </p:cTn>
                        </p:par>
                        <p:par>
                          <p:cTn id="14" fill="hold">
                            <p:stCondLst>
                              <p:cond delay="2020"/>
                            </p:stCondLst>
                            <p:childTnLst>
                              <p:par>
                                <p:cTn id="15" presetID="10" presetClass="entr" presetSubtype="0" fill="hold" grpId="0" nodeType="afterEffect">
                                  <p:stCondLst>
                                    <p:cond delay="0"/>
                                  </p:stCondLst>
                                  <p:childTnLst>
                                    <p:set>
                                      <p:cBhvr>
                                        <p:cTn id="16" dur="1" fill="hold">
                                          <p:stCondLst>
                                            <p:cond delay="0"/>
                                          </p:stCondLst>
                                        </p:cTn>
                                        <p:tgtEl>
                                          <p:spTgt spid="27655"/>
                                        </p:tgtEl>
                                        <p:attrNameLst>
                                          <p:attrName>style.visibility</p:attrName>
                                        </p:attrNameLst>
                                      </p:cBhvr>
                                      <p:to>
                                        <p:strVal val="visible"/>
                                      </p:to>
                                    </p:set>
                                    <p:animEffect transition="in" filter="fade">
                                      <p:cBhvr>
                                        <p:cTn id="17"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65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10" descr="leoLogoAlpha"/>
          <p:cNvPicPr>
            <a:picLocks noChangeAspect="1" noChangeArrowheads="1"/>
          </p:cNvPicPr>
          <p:nvPr/>
        </p:nvPicPr>
        <p:blipFill>
          <a:blip r:embed="rId3"/>
          <a:srcRect/>
          <a:stretch>
            <a:fillRect/>
          </a:stretch>
        </p:blipFill>
        <p:spPr bwMode="auto">
          <a:xfrm>
            <a:off x="2065338" y="4608513"/>
            <a:ext cx="4911725" cy="836612"/>
          </a:xfrm>
          <a:prstGeom prst="rect">
            <a:avLst/>
          </a:prstGeom>
          <a:noFill/>
          <a:ln w="9525">
            <a:noFill/>
            <a:miter lim="800000"/>
            <a:headEnd/>
            <a:tailEnd/>
          </a:ln>
        </p:spPr>
      </p:pic>
      <p:pic>
        <p:nvPicPr>
          <p:cNvPr id="28675" name="Picture 11" descr="MichelangeloHeaderLeo"/>
          <p:cNvPicPr>
            <a:picLocks noChangeAspect="1" noChangeArrowheads="1"/>
          </p:cNvPicPr>
          <p:nvPr/>
        </p:nvPicPr>
        <p:blipFill>
          <a:blip r:embed="rId4"/>
          <a:srcRect/>
          <a:stretch>
            <a:fillRect/>
          </a:stretch>
        </p:blipFill>
        <p:spPr bwMode="auto">
          <a:xfrm>
            <a:off x="611188" y="0"/>
            <a:ext cx="7940675" cy="3573463"/>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2555875" y="1268413"/>
            <a:ext cx="4321175" cy="523875"/>
          </a:xfrm>
          <a:prstGeom prst="rect">
            <a:avLst/>
          </a:prstGeom>
          <a:solidFill>
            <a:schemeClr val="tx1"/>
          </a:solidFill>
          <a:ln w="9525">
            <a:noFill/>
            <a:miter lim="800000"/>
            <a:headEnd/>
            <a:tailEnd/>
          </a:ln>
        </p:spPr>
        <p:txBody>
          <a:bodyPr>
            <a:spAutoFit/>
          </a:bodyPr>
          <a:lstStyle/>
          <a:p>
            <a:pPr algn="ctr">
              <a:spcBef>
                <a:spcPct val="50000"/>
              </a:spcBef>
            </a:pPr>
            <a:r>
              <a:rPr lang="hu-HU" sz="2800" dirty="0" smtClean="0">
                <a:solidFill>
                  <a:schemeClr val="bg1"/>
                </a:solidFill>
              </a:rPr>
              <a:t>Mi a virtuális valóság?</a:t>
            </a:r>
            <a:endParaRPr lang="hu-HU" sz="2800" dirty="0">
              <a:solidFill>
                <a:schemeClr val="bg1"/>
              </a:solidFill>
            </a:endParaRPr>
          </a:p>
        </p:txBody>
      </p:sp>
      <p:sp>
        <p:nvSpPr>
          <p:cNvPr id="3076" name="Szövegdoboz 8"/>
          <p:cNvSpPr txBox="1">
            <a:spLocks noChangeArrowheads="1"/>
          </p:cNvSpPr>
          <p:nvPr/>
        </p:nvSpPr>
        <p:spPr bwMode="auto">
          <a:xfrm>
            <a:off x="468313" y="1916113"/>
            <a:ext cx="8496300" cy="4800600"/>
          </a:xfrm>
          <a:prstGeom prst="rect">
            <a:avLst/>
          </a:prstGeom>
          <a:noFill/>
          <a:ln w="9525">
            <a:noFill/>
            <a:miter lim="800000"/>
            <a:headEnd/>
            <a:tailEnd/>
          </a:ln>
        </p:spPr>
        <p:txBody>
          <a:bodyPr>
            <a:spAutoFit/>
          </a:bodyPr>
          <a:lstStyle/>
          <a:p>
            <a:pPr algn="just">
              <a:defRPr/>
            </a:pPr>
            <a:r>
              <a:rPr lang="hu-HU" dirty="0">
                <a:solidFill>
                  <a:schemeClr val="bg1"/>
                </a:solidFill>
              </a:rPr>
              <a:t>Virtuális valóságról akkor beszélhetünk, ha képesek vagyunk fizikailag nem létező tárgyakról, környezetről olyan hatást kelteni, mintha azok ténylegesen léteznének. Teremtővé válhatunk: létrehozunk egy olyan világot, ahol a fizikai korlátok nem kötnek bennünket.</a:t>
            </a:r>
          </a:p>
          <a:p>
            <a:pPr algn="just">
              <a:defRPr/>
            </a:pPr>
            <a:endParaRPr lang="hu-HU" dirty="0">
              <a:solidFill>
                <a:schemeClr val="bg1"/>
              </a:solidFill>
            </a:endParaRPr>
          </a:p>
          <a:p>
            <a:pPr algn="just">
              <a:defRPr/>
            </a:pPr>
            <a:endParaRPr lang="hu-HU" dirty="0">
              <a:solidFill>
                <a:schemeClr val="bg1"/>
              </a:solidFill>
            </a:endParaRPr>
          </a:p>
          <a:p>
            <a:pPr algn="just">
              <a:defRPr/>
            </a:pPr>
            <a:endParaRPr lang="hu-HU" dirty="0">
              <a:solidFill>
                <a:schemeClr val="bg1"/>
              </a:solidFill>
            </a:endParaRPr>
          </a:p>
          <a:p>
            <a:pPr algn="just">
              <a:defRPr/>
            </a:pPr>
            <a:endParaRPr lang="hu-HU" dirty="0">
              <a:solidFill>
                <a:schemeClr val="bg1"/>
              </a:solidFill>
            </a:endParaRPr>
          </a:p>
          <a:p>
            <a:pPr algn="just">
              <a:defRPr/>
            </a:pPr>
            <a:endParaRPr lang="hu-HU" dirty="0">
              <a:solidFill>
                <a:schemeClr val="bg1"/>
              </a:solidFill>
            </a:endParaRPr>
          </a:p>
          <a:p>
            <a:pPr algn="just">
              <a:defRPr/>
            </a:pPr>
            <a:endParaRPr lang="hu-HU" dirty="0">
              <a:solidFill>
                <a:schemeClr val="bg1"/>
              </a:solidFill>
            </a:endParaRPr>
          </a:p>
          <a:p>
            <a:pPr algn="just">
              <a:defRPr/>
            </a:pPr>
            <a:endParaRPr lang="hu-HU" dirty="0">
              <a:solidFill>
                <a:schemeClr val="bg1"/>
              </a:solidFill>
            </a:endParaRPr>
          </a:p>
          <a:p>
            <a:pPr algn="just">
              <a:defRPr/>
            </a:pPr>
            <a:endParaRPr lang="hu-HU" dirty="0">
              <a:solidFill>
                <a:schemeClr val="bg1"/>
              </a:solidFill>
            </a:endParaRPr>
          </a:p>
          <a:p>
            <a:pPr algn="just">
              <a:defRPr/>
            </a:pPr>
            <a:r>
              <a:rPr lang="hu-HU" dirty="0">
                <a:solidFill>
                  <a:schemeClr val="bg1"/>
                </a:solidFill>
              </a:rPr>
              <a:t>A virtuális valóság megteremtésének alapvető </a:t>
            </a:r>
            <a:r>
              <a:rPr lang="hu-HU" u="sng" dirty="0">
                <a:solidFill>
                  <a:schemeClr val="bg1"/>
                </a:solidFill>
              </a:rPr>
              <a:t>előfeltétele</a:t>
            </a:r>
            <a:r>
              <a:rPr lang="hu-HU" dirty="0">
                <a:solidFill>
                  <a:schemeClr val="bg1"/>
                </a:solidFill>
              </a:rPr>
              <a:t>, hogy:</a:t>
            </a:r>
          </a:p>
          <a:p>
            <a:pPr marL="1076325" indent="-342900" algn="just">
              <a:buFont typeface="Arial" pitchFamily="34" charset="0"/>
              <a:buChar char="•"/>
              <a:defRPr/>
            </a:pPr>
            <a:r>
              <a:rPr lang="hu-HU" dirty="0">
                <a:solidFill>
                  <a:schemeClr val="bg1"/>
                </a:solidFill>
              </a:rPr>
              <a:t>képesek legyünk a valóságban nem létező tárgyakat a térben </a:t>
            </a:r>
            <a:r>
              <a:rPr lang="hu-HU" u="sng" dirty="0">
                <a:solidFill>
                  <a:schemeClr val="bg1"/>
                </a:solidFill>
              </a:rPr>
              <a:t>valóságként láttatni;</a:t>
            </a:r>
          </a:p>
          <a:p>
            <a:pPr marL="1076325" indent="-342900" algn="just">
              <a:buFont typeface="Arial" pitchFamily="34" charset="0"/>
              <a:buChar char="•"/>
              <a:defRPr/>
            </a:pPr>
            <a:r>
              <a:rPr lang="hu-HU" dirty="0">
                <a:solidFill>
                  <a:schemeClr val="bg1"/>
                </a:solidFill>
              </a:rPr>
              <a:t>képesek legyünk ezekkel a tárgyakkal, hasonlóképpen, mint ahogyan azt a valódi tárgyakkal tennénk, </a:t>
            </a:r>
            <a:r>
              <a:rPr lang="hu-HU" u="sng" dirty="0">
                <a:solidFill>
                  <a:schemeClr val="bg1"/>
                </a:solidFill>
              </a:rPr>
              <a:t>interakcióba lépni</a:t>
            </a:r>
            <a:r>
              <a:rPr lang="hu-HU" dirty="0">
                <a:solidFill>
                  <a:schemeClr val="bg1"/>
                </a:solidFill>
              </a:rPr>
              <a:t>.</a:t>
            </a:r>
          </a:p>
        </p:txBody>
      </p:sp>
      <p:pic>
        <p:nvPicPr>
          <p:cNvPr id="2" name="Kép 9" descr="C:\Users\Rátai János\Desktop\krisztina2.png"/>
          <p:cNvPicPr>
            <a:picLocks noChangeAspect="1" noChangeArrowheads="1"/>
          </p:cNvPicPr>
          <p:nvPr/>
        </p:nvPicPr>
        <p:blipFill>
          <a:blip r:embed="rId3"/>
          <a:srcRect/>
          <a:stretch>
            <a:fillRect/>
          </a:stretch>
        </p:blipFill>
        <p:spPr bwMode="auto">
          <a:xfrm>
            <a:off x="2524125" y="2998788"/>
            <a:ext cx="4818063" cy="2230437"/>
          </a:xfrm>
          <a:prstGeom prst="rect">
            <a:avLst/>
          </a:prstGeom>
          <a:noFill/>
          <a:ln w="9525">
            <a:noFill/>
            <a:miter lim="800000"/>
            <a:headEnd/>
            <a:tailEnd/>
          </a:ln>
        </p:spPr>
      </p:pic>
      <p:pic>
        <p:nvPicPr>
          <p:cNvPr id="4101" name="Picture 4" descr="Michelangelo_wideV2"/>
          <p:cNvPicPr>
            <a:picLocks noChangeAspect="1" noChangeArrowheads="1"/>
          </p:cNvPicPr>
          <p:nvPr/>
        </p:nvPicPr>
        <p:blipFill>
          <a:blip r:embed="rId4"/>
          <a:srcRect/>
          <a:stretch>
            <a:fillRect/>
          </a:stretch>
        </p:blipFill>
        <p:spPr bwMode="auto">
          <a:xfrm>
            <a:off x="1692275" y="0"/>
            <a:ext cx="5761038" cy="806450"/>
          </a:xfrm>
          <a:prstGeom prst="rect">
            <a:avLst/>
          </a:prstGeom>
          <a:noFill/>
          <a:ln w="9525">
            <a:noFill/>
            <a:miter lim="800000"/>
            <a:headEnd/>
            <a:tailEnd/>
          </a:ln>
        </p:spPr>
      </p:pic>
      <p:sp>
        <p:nvSpPr>
          <p:cNvPr id="7" name="Szövegdoboz 6">
            <a:hlinkClick r:id="rId5"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9" name="Szövegdoboz 8">
            <a:hlinkClick r:id="rId6" action="ppaction://hlinksldjump"/>
          </p:cNvPr>
          <p:cNvSpPr txBox="1"/>
          <p:nvPr/>
        </p:nvSpPr>
        <p:spPr>
          <a:xfrm>
            <a:off x="2987824"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A Termék</a:t>
            </a:r>
          </a:p>
        </p:txBody>
      </p:sp>
      <p:sp>
        <p:nvSpPr>
          <p:cNvPr id="10" name="Szövegdoboz 9">
            <a:hlinkClick r:id="rId7"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11" name="Szövegdoboz 10">
            <a:hlinkClick r:id="rId8"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12" name="Egyenes összekötő 11"/>
          <p:cNvCxnSpPr/>
          <p:nvPr/>
        </p:nvCxnSpPr>
        <p:spPr>
          <a:xfrm>
            <a:off x="395288" y="1052513"/>
            <a:ext cx="12969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Egyenes összekötő 12"/>
          <p:cNvCxnSpPr/>
          <p:nvPr/>
        </p:nvCxnSpPr>
        <p:spPr>
          <a:xfrm rot="16200000" flipV="1">
            <a:off x="-108743" y="1556544"/>
            <a:ext cx="1008062"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llipszis 13">
            <a:hlinkClick r:id="rId5" action="ppaction://hlinksldjump"/>
          </p:cNvPr>
          <p:cNvSpPr/>
          <p:nvPr/>
        </p:nvSpPr>
        <p:spPr>
          <a:xfrm>
            <a:off x="179810" y="1196330"/>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15" name="Ellipszis 14">
            <a:hlinkClick r:id="rId9" action="ppaction://hlinksldjump"/>
          </p:cNvPr>
          <p:cNvSpPr/>
          <p:nvPr/>
        </p:nvSpPr>
        <p:spPr>
          <a:xfrm>
            <a:off x="179810" y="148436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19" name="Ellipszis 18">
            <a:hlinkClick r:id="rId10" action="ppaction://hlinksldjump"/>
          </p:cNvPr>
          <p:cNvSpPr/>
          <p:nvPr/>
        </p:nvSpPr>
        <p:spPr>
          <a:xfrm>
            <a:off x="179512" y="177281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200"/>
                                  </p:stCondLst>
                                  <p:iterate type="lt">
                                    <p:tmPct val="4000"/>
                                  </p:iterate>
                                  <p:childTnLst>
                                    <p:set>
                                      <p:cBhvr override="childStyle">
                                        <p:cTn id="6" dur="1000" fill="hold"/>
                                        <p:tgtEl>
                                          <p:spTgt spid="7"/>
                                        </p:tgtEl>
                                        <p:attrNameLst>
                                          <p:attrName>style.textDecorationUnderline</p:attrName>
                                        </p:attrNameLst>
                                      </p:cBhvr>
                                      <p:to>
                                        <p:strVal val="true"/>
                                      </p:to>
                                    </p:set>
                                  </p:childTnLst>
                                </p:cTn>
                              </p:par>
                            </p:childTnLst>
                          </p:cTn>
                        </p:par>
                        <p:par>
                          <p:cTn id="7" fill="hold">
                            <p:stCondLst>
                              <p:cond delay="1400"/>
                            </p:stCondLst>
                            <p:childTnLst>
                              <p:par>
                                <p:cTn id="8" presetID="22" presetClass="entr" presetSubtype="2"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200"/>
                                        <p:tgtEl>
                                          <p:spTgt spid="12"/>
                                        </p:tgtEl>
                                      </p:cBhvr>
                                    </p:animEffect>
                                  </p:childTnLst>
                                </p:cTn>
                              </p:par>
                            </p:childTnLst>
                          </p:cTn>
                        </p:par>
                        <p:par>
                          <p:cTn id="11" fill="hold">
                            <p:stCondLst>
                              <p:cond delay="16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2100"/>
                            </p:stCondLst>
                            <p:childTnLst>
                              <p:par>
                                <p:cTn id="16" presetID="53"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00" fill="hold"/>
                                        <p:tgtEl>
                                          <p:spTgt spid="14"/>
                                        </p:tgtEl>
                                        <p:attrNameLst>
                                          <p:attrName>ppt_w</p:attrName>
                                        </p:attrNameLst>
                                      </p:cBhvr>
                                      <p:tavLst>
                                        <p:tav tm="0">
                                          <p:val>
                                            <p:fltVal val="0"/>
                                          </p:val>
                                        </p:tav>
                                        <p:tav tm="100000">
                                          <p:val>
                                            <p:strVal val="#ppt_w"/>
                                          </p:val>
                                        </p:tav>
                                      </p:tavLst>
                                    </p:anim>
                                    <p:anim calcmode="lin" valueType="num">
                                      <p:cBhvr>
                                        <p:cTn id="19" dur="200" fill="hold"/>
                                        <p:tgtEl>
                                          <p:spTgt spid="14"/>
                                        </p:tgtEl>
                                        <p:attrNameLst>
                                          <p:attrName>ppt_h</p:attrName>
                                        </p:attrNameLst>
                                      </p:cBhvr>
                                      <p:tavLst>
                                        <p:tav tm="0">
                                          <p:val>
                                            <p:fltVal val="0"/>
                                          </p:val>
                                        </p:tav>
                                        <p:tav tm="100000">
                                          <p:val>
                                            <p:strVal val="#ppt_h"/>
                                          </p:val>
                                        </p:tav>
                                      </p:tavLst>
                                    </p:anim>
                                    <p:animEffect transition="in" filter="fade">
                                      <p:cBhvr>
                                        <p:cTn id="20" dur="200"/>
                                        <p:tgtEl>
                                          <p:spTgt spid="14"/>
                                        </p:tgtEl>
                                      </p:cBhvr>
                                    </p:animEffect>
                                  </p:childTnLst>
                                </p:cTn>
                              </p:par>
                            </p:childTnLst>
                          </p:cTn>
                        </p:par>
                        <p:par>
                          <p:cTn id="21" fill="hold">
                            <p:stCondLst>
                              <p:cond delay="2300"/>
                            </p:stCondLst>
                            <p:childTnLst>
                              <p:par>
                                <p:cTn id="22" presetID="53"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200" fill="hold"/>
                                        <p:tgtEl>
                                          <p:spTgt spid="15"/>
                                        </p:tgtEl>
                                        <p:attrNameLst>
                                          <p:attrName>ppt_w</p:attrName>
                                        </p:attrNameLst>
                                      </p:cBhvr>
                                      <p:tavLst>
                                        <p:tav tm="0">
                                          <p:val>
                                            <p:fltVal val="0"/>
                                          </p:val>
                                        </p:tav>
                                        <p:tav tm="100000">
                                          <p:val>
                                            <p:strVal val="#ppt_w"/>
                                          </p:val>
                                        </p:tav>
                                      </p:tavLst>
                                    </p:anim>
                                    <p:anim calcmode="lin" valueType="num">
                                      <p:cBhvr>
                                        <p:cTn id="25" dur="200" fill="hold"/>
                                        <p:tgtEl>
                                          <p:spTgt spid="15"/>
                                        </p:tgtEl>
                                        <p:attrNameLst>
                                          <p:attrName>ppt_h</p:attrName>
                                        </p:attrNameLst>
                                      </p:cBhvr>
                                      <p:tavLst>
                                        <p:tav tm="0">
                                          <p:val>
                                            <p:fltVal val="0"/>
                                          </p:val>
                                        </p:tav>
                                        <p:tav tm="100000">
                                          <p:val>
                                            <p:strVal val="#ppt_h"/>
                                          </p:val>
                                        </p:tav>
                                      </p:tavLst>
                                    </p:anim>
                                    <p:animEffect transition="in" filter="fade">
                                      <p:cBhvr>
                                        <p:cTn id="26" dur="200"/>
                                        <p:tgtEl>
                                          <p:spTgt spid="15"/>
                                        </p:tgtEl>
                                      </p:cBhvr>
                                    </p:animEffect>
                                  </p:childTnLst>
                                </p:cTn>
                              </p:par>
                            </p:childTnLst>
                          </p:cTn>
                        </p:par>
                        <p:par>
                          <p:cTn id="27" fill="hold">
                            <p:stCondLst>
                              <p:cond delay="2500"/>
                            </p:stCondLst>
                            <p:childTnLst>
                              <p:par>
                                <p:cTn id="28" presetID="53"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200" fill="hold"/>
                                        <p:tgtEl>
                                          <p:spTgt spid="19"/>
                                        </p:tgtEl>
                                        <p:attrNameLst>
                                          <p:attrName>ppt_w</p:attrName>
                                        </p:attrNameLst>
                                      </p:cBhvr>
                                      <p:tavLst>
                                        <p:tav tm="0">
                                          <p:val>
                                            <p:fltVal val="0"/>
                                          </p:val>
                                        </p:tav>
                                        <p:tav tm="100000">
                                          <p:val>
                                            <p:strVal val="#ppt_w"/>
                                          </p:val>
                                        </p:tav>
                                      </p:tavLst>
                                    </p:anim>
                                    <p:anim calcmode="lin" valueType="num">
                                      <p:cBhvr>
                                        <p:cTn id="31" dur="200" fill="hold"/>
                                        <p:tgtEl>
                                          <p:spTgt spid="19"/>
                                        </p:tgtEl>
                                        <p:attrNameLst>
                                          <p:attrName>ppt_h</p:attrName>
                                        </p:attrNameLst>
                                      </p:cBhvr>
                                      <p:tavLst>
                                        <p:tav tm="0">
                                          <p:val>
                                            <p:fltVal val="0"/>
                                          </p:val>
                                        </p:tav>
                                        <p:tav tm="100000">
                                          <p:val>
                                            <p:strVal val="#ppt_h"/>
                                          </p:val>
                                        </p:tav>
                                      </p:tavLst>
                                    </p:anim>
                                    <p:animEffect transition="in" filter="fade">
                                      <p:cBhvr>
                                        <p:cTn id="32" dur="200"/>
                                        <p:tgtEl>
                                          <p:spTgt spid="19"/>
                                        </p:tgtEl>
                                      </p:cBhvr>
                                    </p:animEffect>
                                  </p:childTnLst>
                                </p:cTn>
                              </p:par>
                            </p:childTnLst>
                          </p:cTn>
                        </p:par>
                        <p:par>
                          <p:cTn id="33" fill="hold">
                            <p:stCondLst>
                              <p:cond delay="2700"/>
                            </p:stCondLst>
                            <p:childTnLst>
                              <p:par>
                                <p:cTn id="34" presetID="22" presetClass="exit" presetSubtype="2" fill="hold" nodeType="afterEffect">
                                  <p:stCondLst>
                                    <p:cond delay="0"/>
                                  </p:stCondLst>
                                  <p:childTnLst>
                                    <p:animEffect transition="out" filter="wipe(right)">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par>
                          <p:cTn id="37" fill="hold">
                            <p:stCondLst>
                              <p:cond delay="3200"/>
                            </p:stCondLst>
                            <p:childTnLst>
                              <p:par>
                                <p:cTn id="38" presetID="1" presetClass="emph" presetSubtype="2" fill="hold" nodeType="afterEffect">
                                  <p:stCondLst>
                                    <p:cond delay="0"/>
                                  </p:stCondLst>
                                  <p:childTnLst>
                                    <p:animClr clrSpc="rgb" dir="cw">
                                      <p:cBhvr>
                                        <p:cTn id="39" dur="500" fill="hold"/>
                                        <p:tgtEl>
                                          <p:spTgt spid="14"/>
                                        </p:tgtEl>
                                        <p:attrNameLst>
                                          <p:attrName>fillcolor</p:attrName>
                                        </p:attrNameLst>
                                      </p:cBhvr>
                                      <p:to>
                                        <a:schemeClr val="bg1"/>
                                      </p:to>
                                    </p:animClr>
                                    <p:set>
                                      <p:cBhvr>
                                        <p:cTn id="40" dur="500" fill="hold"/>
                                        <p:tgtEl>
                                          <p:spTgt spid="14"/>
                                        </p:tgtEl>
                                        <p:attrNameLst>
                                          <p:attrName>fill.type</p:attrName>
                                        </p:attrNameLst>
                                      </p:cBhvr>
                                      <p:to>
                                        <p:strVal val="solid"/>
                                      </p:to>
                                    </p:set>
                                    <p:set>
                                      <p:cBhvr>
                                        <p:cTn id="41" dur="500" fill="hold"/>
                                        <p:tgtEl>
                                          <p:spTgt spid="14"/>
                                        </p:tgtEl>
                                        <p:attrNameLst>
                                          <p:attrName>fill.on</p:attrName>
                                        </p:attrNameLst>
                                      </p:cBhvr>
                                      <p:to>
                                        <p:strVal val="true"/>
                                      </p:to>
                                    </p:set>
                                  </p:childTnLst>
                                </p:cTn>
                              </p:par>
                            </p:childTnLst>
                          </p:cTn>
                        </p:par>
                        <p:par>
                          <p:cTn id="42" fill="hold">
                            <p:stCondLst>
                              <p:cond delay="3700"/>
                            </p:stCondLst>
                            <p:childTnLst>
                              <p:par>
                                <p:cTn id="43" presetID="10" presetClass="entr" presetSubtype="0" fill="hold" grpId="0" nodeType="after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fade">
                                      <p:cBhvr>
                                        <p:cTn id="45" dur="500"/>
                                        <p:tgtEl>
                                          <p:spTgt spid="3074"/>
                                        </p:tgtEl>
                                      </p:cBhvr>
                                    </p:animEffect>
                                  </p:childTnLst>
                                </p:cTn>
                              </p:par>
                              <p:par>
                                <p:cTn id="46" presetID="10" presetClass="entr" presetSubtype="0" fill="hold" nodeType="withEffect">
                                  <p:stCondLst>
                                    <p:cond delay="0"/>
                                  </p:stCondLst>
                                  <p:childTnLst>
                                    <p:set>
                                      <p:cBhvr>
                                        <p:cTn id="47" dur="1" fill="hold">
                                          <p:stCondLst>
                                            <p:cond delay="0"/>
                                          </p:stCondLst>
                                        </p:cTn>
                                        <p:tgtEl>
                                          <p:spTgt spid="3076"/>
                                        </p:tgtEl>
                                        <p:attrNameLst>
                                          <p:attrName>style.visibility</p:attrName>
                                        </p:attrNameLst>
                                      </p:cBhvr>
                                      <p:to>
                                        <p:strVal val="visible"/>
                                      </p:to>
                                    </p:set>
                                    <p:animEffect transition="in" filter="fade">
                                      <p:cBhvr>
                                        <p:cTn id="48" dur="500"/>
                                        <p:tgtEl>
                                          <p:spTgt spid="3076"/>
                                        </p:tgtEl>
                                      </p:cBhvr>
                                    </p:animEffect>
                                  </p:childTnLst>
                                </p:cTn>
                              </p:par>
                              <p:par>
                                <p:cTn id="49" presetID="10"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7" grpId="0"/>
      <p:bldP spid="14" grpId="0" animBg="1"/>
      <p:bldP spid="15"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684213" y="1196975"/>
            <a:ext cx="4321175" cy="461963"/>
          </a:xfrm>
          <a:prstGeom prst="rect">
            <a:avLst/>
          </a:prstGeom>
          <a:solidFill>
            <a:schemeClr val="tx1"/>
          </a:solidFill>
          <a:ln w="9525">
            <a:noFill/>
            <a:miter lim="800000"/>
            <a:headEnd/>
            <a:tailEnd/>
          </a:ln>
        </p:spPr>
        <p:txBody>
          <a:bodyPr>
            <a:spAutoFit/>
          </a:bodyPr>
          <a:lstStyle/>
          <a:p>
            <a:pPr>
              <a:spcBef>
                <a:spcPct val="50000"/>
              </a:spcBef>
            </a:pPr>
            <a:r>
              <a:rPr lang="hu-HU" sz="2400" dirty="0" smtClean="0">
                <a:solidFill>
                  <a:schemeClr val="bg1"/>
                </a:solidFill>
              </a:rPr>
              <a:t>A </a:t>
            </a:r>
            <a:r>
              <a:rPr lang="en-US" sz="2400" dirty="0" smtClean="0">
                <a:solidFill>
                  <a:schemeClr val="bg1"/>
                </a:solidFill>
              </a:rPr>
              <a:t>VR </a:t>
            </a:r>
            <a:r>
              <a:rPr lang="hu-HU" sz="2400" dirty="0" smtClean="0">
                <a:solidFill>
                  <a:schemeClr val="bg1"/>
                </a:solidFill>
              </a:rPr>
              <a:t>régi álom</a:t>
            </a:r>
            <a:endParaRPr lang="en-US" sz="2400" dirty="0">
              <a:solidFill>
                <a:schemeClr val="bg1"/>
              </a:solidFill>
            </a:endParaRPr>
          </a:p>
        </p:txBody>
      </p:sp>
      <p:pic>
        <p:nvPicPr>
          <p:cNvPr id="5123" name="Picture 4" descr="Michelangelo_wideV2"/>
          <p:cNvPicPr>
            <a:picLocks noChangeAspect="1" noChangeArrowheads="1"/>
          </p:cNvPicPr>
          <p:nvPr/>
        </p:nvPicPr>
        <p:blipFill>
          <a:blip r:embed="rId5"/>
          <a:srcRect/>
          <a:stretch>
            <a:fillRect/>
          </a:stretch>
        </p:blipFill>
        <p:spPr bwMode="auto">
          <a:xfrm>
            <a:off x="1692275" y="0"/>
            <a:ext cx="5761038" cy="806450"/>
          </a:xfrm>
          <a:prstGeom prst="rect">
            <a:avLst/>
          </a:prstGeom>
          <a:noFill/>
          <a:ln w="9525">
            <a:noFill/>
            <a:miter lim="800000"/>
            <a:headEnd/>
            <a:tailEnd/>
          </a:ln>
        </p:spPr>
      </p:pic>
      <p:sp>
        <p:nvSpPr>
          <p:cNvPr id="7" name="Szövegdoboz 6">
            <a:hlinkClick r:id="rId6" action="ppaction://hlinksldjump"/>
          </p:cNvPr>
          <p:cNvSpPr txBox="1"/>
          <p:nvPr/>
        </p:nvSpPr>
        <p:spPr>
          <a:xfrm>
            <a:off x="1403648"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Mi a VR?</a:t>
            </a:r>
          </a:p>
        </p:txBody>
      </p:sp>
      <p:sp>
        <p:nvSpPr>
          <p:cNvPr id="9" name="Szövegdoboz 8">
            <a:hlinkClick r:id="rId7" action="ppaction://hlinksldjump"/>
          </p:cNvPr>
          <p:cNvSpPr txBox="1"/>
          <p:nvPr/>
        </p:nvSpPr>
        <p:spPr>
          <a:xfrm>
            <a:off x="2987824"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A Termék</a:t>
            </a:r>
          </a:p>
        </p:txBody>
      </p:sp>
      <p:sp>
        <p:nvSpPr>
          <p:cNvPr id="10" name="Szövegdoboz 9">
            <a:hlinkClick r:id="rId8"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11" name="Szövegdoboz 10">
            <a:hlinkClick r:id="rId9"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13" name="Egyenes összekötő 12"/>
          <p:cNvCxnSpPr/>
          <p:nvPr/>
        </p:nvCxnSpPr>
        <p:spPr>
          <a:xfrm rot="16200000" flipV="1">
            <a:off x="-108743" y="1556544"/>
            <a:ext cx="1008062"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llipszis 13">
            <a:hlinkClick r:id="rId6" action="ppaction://hlinksldjump"/>
          </p:cNvPr>
          <p:cNvSpPr/>
          <p:nvPr/>
        </p:nvSpPr>
        <p:spPr>
          <a:xfrm>
            <a:off x="179810" y="1196330"/>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15" name="Ellipszis 14">
            <a:hlinkClick r:id="rId10" action="ppaction://hlinksldjump"/>
          </p:cNvPr>
          <p:cNvSpPr/>
          <p:nvPr/>
        </p:nvSpPr>
        <p:spPr>
          <a:xfrm>
            <a:off x="179810" y="148436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19" name="Ellipszis 18">
            <a:hlinkClick r:id="rId11" action="ppaction://hlinksldjump"/>
          </p:cNvPr>
          <p:cNvSpPr/>
          <p:nvPr/>
        </p:nvSpPr>
        <p:spPr>
          <a:xfrm>
            <a:off x="179512" y="177281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16" name="Text Box 5"/>
          <p:cNvSpPr txBox="1">
            <a:spLocks noChangeArrowheads="1"/>
          </p:cNvSpPr>
          <p:nvPr/>
        </p:nvSpPr>
        <p:spPr bwMode="auto">
          <a:xfrm>
            <a:off x="684213" y="4149725"/>
            <a:ext cx="3959225" cy="461665"/>
          </a:xfrm>
          <a:prstGeom prst="rect">
            <a:avLst/>
          </a:prstGeom>
          <a:noFill/>
          <a:ln w="9525">
            <a:noFill/>
            <a:miter lim="800000"/>
            <a:headEnd/>
            <a:tailEnd/>
          </a:ln>
        </p:spPr>
        <p:txBody>
          <a:bodyPr>
            <a:spAutoFit/>
          </a:bodyPr>
          <a:lstStyle/>
          <a:p>
            <a:pPr>
              <a:spcBef>
                <a:spcPct val="50000"/>
              </a:spcBef>
            </a:pPr>
            <a:r>
              <a:rPr lang="hu-HU" sz="2400" dirty="0" smtClean="0">
                <a:solidFill>
                  <a:schemeClr val="bg1"/>
                </a:solidFill>
              </a:rPr>
              <a:t>A </a:t>
            </a:r>
            <a:r>
              <a:rPr lang="en-US" sz="2400" dirty="0" smtClean="0">
                <a:solidFill>
                  <a:schemeClr val="bg1"/>
                </a:solidFill>
              </a:rPr>
              <a:t>VR </a:t>
            </a:r>
            <a:r>
              <a:rPr lang="hu-HU" sz="2400" dirty="0" smtClean="0">
                <a:solidFill>
                  <a:schemeClr val="bg1"/>
                </a:solidFill>
              </a:rPr>
              <a:t>örök kihívás</a:t>
            </a:r>
          </a:p>
        </p:txBody>
      </p:sp>
      <p:pic>
        <p:nvPicPr>
          <p:cNvPr id="66562" name="Picture 2"/>
          <p:cNvPicPr>
            <a:picLocks noChangeAspect="1" noChangeArrowheads="1"/>
          </p:cNvPicPr>
          <p:nvPr/>
        </p:nvPicPr>
        <p:blipFill>
          <a:blip r:embed="rId12"/>
          <a:srcRect/>
          <a:stretch>
            <a:fillRect/>
          </a:stretch>
        </p:blipFill>
        <p:spPr bwMode="auto">
          <a:xfrm>
            <a:off x="107487" y="4761288"/>
            <a:ext cx="1407805"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6563" name="Picture 3"/>
          <p:cNvPicPr>
            <a:picLocks noChangeAspect="1" noChangeArrowheads="1"/>
          </p:cNvPicPr>
          <p:nvPr/>
        </p:nvPicPr>
        <p:blipFill>
          <a:blip r:embed="rId13"/>
          <a:srcRect/>
          <a:stretch>
            <a:fillRect/>
          </a:stretch>
        </p:blipFill>
        <p:spPr bwMode="auto">
          <a:xfrm>
            <a:off x="3153822" y="4761288"/>
            <a:ext cx="1346170"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6566" name="Picture 6"/>
          <p:cNvPicPr>
            <a:picLocks noChangeAspect="1" noChangeArrowheads="1"/>
          </p:cNvPicPr>
          <p:nvPr/>
        </p:nvPicPr>
        <p:blipFill>
          <a:blip r:embed="rId14"/>
          <a:srcRect/>
          <a:stretch>
            <a:fillRect/>
          </a:stretch>
        </p:blipFill>
        <p:spPr bwMode="auto">
          <a:xfrm>
            <a:off x="7628691" y="4761288"/>
            <a:ext cx="1407805"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3"/>
          <p:cNvPicPr>
            <a:picLocks noChangeAspect="1" noChangeArrowheads="1"/>
          </p:cNvPicPr>
          <p:nvPr/>
        </p:nvPicPr>
        <p:blipFill>
          <a:blip r:embed="rId15">
            <a:lum bright="12000" contrast="12000"/>
          </a:blip>
          <a:srcRect/>
          <a:stretch>
            <a:fillRect/>
          </a:stretch>
        </p:blipFill>
        <p:spPr bwMode="auto">
          <a:xfrm>
            <a:off x="1683864" y="4761288"/>
            <a:ext cx="1303960"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5"/>
          <p:cNvPicPr>
            <a:picLocks noChangeAspect="1" noChangeArrowheads="1"/>
          </p:cNvPicPr>
          <p:nvPr/>
        </p:nvPicPr>
        <p:blipFill>
          <a:blip r:embed="rId16"/>
          <a:srcRect/>
          <a:stretch>
            <a:fillRect/>
          </a:stretch>
        </p:blipFill>
        <p:spPr bwMode="auto">
          <a:xfrm>
            <a:off x="6540255" y="4761288"/>
            <a:ext cx="912065"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6567" name="Picture 7"/>
          <p:cNvPicPr>
            <a:picLocks noChangeAspect="1" noChangeArrowheads="1"/>
          </p:cNvPicPr>
          <p:nvPr/>
        </p:nvPicPr>
        <p:blipFill>
          <a:blip r:embed="rId17"/>
          <a:srcRect/>
          <a:stretch>
            <a:fillRect/>
          </a:stretch>
        </p:blipFill>
        <p:spPr bwMode="auto">
          <a:xfrm>
            <a:off x="4692200" y="4762800"/>
            <a:ext cx="1680000" cy="12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Hollywood_VR_3_long_2_0006_WMV V9_00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2374097" y="1665139"/>
            <a:ext cx="4395806" cy="2484586"/>
          </a:xfrm>
          <a:prstGeom prst="rect">
            <a:avLst/>
          </a:prstGeom>
          <a:ln w="19050">
            <a:solidFill>
              <a:srgbClr val="0000FF"/>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15"/>
                                        </p:tgtEl>
                                        <p:attrNameLst>
                                          <p:attrName>fillcolor</p:attrName>
                                        </p:attrNameLst>
                                      </p:cBhvr>
                                      <p:to>
                                        <a:schemeClr val="bg1"/>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50"/>
                                        <p:tgtEl>
                                          <p:spTgt spid="23"/>
                                        </p:tgtEl>
                                      </p:cBhvr>
                                    </p:animEffect>
                                  </p:childTnLst>
                                </p:cTn>
                              </p:par>
                            </p:childTnLst>
                          </p:cTn>
                        </p:par>
                        <p:par>
                          <p:cTn id="17" fill="hold">
                            <p:stCondLst>
                              <p:cond delay="1750"/>
                            </p:stCondLst>
                            <p:childTnLst>
                              <p:par>
                                <p:cTn id="18" presetID="2" presetClass="mediacall" presetSubtype="0" fill="hold" nodeType="afterEffect">
                                  <p:stCondLst>
                                    <p:cond delay="0"/>
                                  </p:stCondLst>
                                  <p:childTnLst>
                                    <p:cmd type="call" cmd="togglePause">
                                      <p:cBhvr>
                                        <p:cTn id="19" dur="1" fill="hold"/>
                                        <p:tgtEl>
                                          <p:spTgt spid="23"/>
                                        </p:tgtEl>
                                      </p:cBhvr>
                                    </p:cmd>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1500"/>
                                  </p:stCondLst>
                                  <p:childTnLst>
                                    <p:set>
                                      <p:cBhvr>
                                        <p:cTn id="24" dur="1" fill="hold">
                                          <p:stCondLst>
                                            <p:cond delay="0"/>
                                          </p:stCondLst>
                                        </p:cTn>
                                        <p:tgtEl>
                                          <p:spTgt spid="66562"/>
                                        </p:tgtEl>
                                        <p:attrNameLst>
                                          <p:attrName>style.visibility</p:attrName>
                                        </p:attrNameLst>
                                      </p:cBhvr>
                                      <p:to>
                                        <p:strVal val="visible"/>
                                      </p:to>
                                    </p:set>
                                    <p:animEffect transition="in" filter="fade">
                                      <p:cBhvr>
                                        <p:cTn id="25" dur="500"/>
                                        <p:tgtEl>
                                          <p:spTgt spid="66562"/>
                                        </p:tgtEl>
                                      </p:cBhvr>
                                    </p:animEffect>
                                  </p:childTnLst>
                                </p:cTn>
                              </p:par>
                              <p:par>
                                <p:cTn id="26" presetID="10" presetClass="entr" presetSubtype="0" fill="hold" nodeType="withEffect">
                                  <p:stCondLst>
                                    <p:cond delay="20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2500"/>
                                  </p:stCondLst>
                                  <p:childTnLst>
                                    <p:set>
                                      <p:cBhvr>
                                        <p:cTn id="30" dur="1" fill="hold">
                                          <p:stCondLst>
                                            <p:cond delay="0"/>
                                          </p:stCondLst>
                                        </p:cTn>
                                        <p:tgtEl>
                                          <p:spTgt spid="66563"/>
                                        </p:tgtEl>
                                        <p:attrNameLst>
                                          <p:attrName>style.visibility</p:attrName>
                                        </p:attrNameLst>
                                      </p:cBhvr>
                                      <p:to>
                                        <p:strVal val="visible"/>
                                      </p:to>
                                    </p:set>
                                    <p:animEffect transition="in" filter="fade">
                                      <p:cBhvr>
                                        <p:cTn id="31" dur="500"/>
                                        <p:tgtEl>
                                          <p:spTgt spid="66563"/>
                                        </p:tgtEl>
                                      </p:cBhvr>
                                    </p:animEffect>
                                  </p:childTnLst>
                                </p:cTn>
                              </p:par>
                              <p:par>
                                <p:cTn id="32" presetID="10" presetClass="entr" presetSubtype="0" fill="hold" nodeType="withEffect">
                                  <p:stCondLst>
                                    <p:cond delay="3000"/>
                                  </p:stCondLst>
                                  <p:childTnLst>
                                    <p:set>
                                      <p:cBhvr>
                                        <p:cTn id="33" dur="1" fill="hold">
                                          <p:stCondLst>
                                            <p:cond delay="0"/>
                                          </p:stCondLst>
                                        </p:cTn>
                                        <p:tgtEl>
                                          <p:spTgt spid="66567"/>
                                        </p:tgtEl>
                                        <p:attrNameLst>
                                          <p:attrName>style.visibility</p:attrName>
                                        </p:attrNameLst>
                                      </p:cBhvr>
                                      <p:to>
                                        <p:strVal val="visible"/>
                                      </p:to>
                                    </p:set>
                                    <p:animEffect transition="in" filter="fade">
                                      <p:cBhvr>
                                        <p:cTn id="34" dur="500"/>
                                        <p:tgtEl>
                                          <p:spTgt spid="66567"/>
                                        </p:tgtEl>
                                      </p:cBhvr>
                                    </p:animEffect>
                                  </p:childTnLst>
                                </p:cTn>
                              </p:par>
                              <p:par>
                                <p:cTn id="35" presetID="10" presetClass="entr" presetSubtype="0" fill="hold" nodeType="withEffect">
                                  <p:stCondLst>
                                    <p:cond delay="35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4000"/>
                                  </p:stCondLst>
                                  <p:childTnLst>
                                    <p:set>
                                      <p:cBhvr>
                                        <p:cTn id="39" dur="1" fill="hold">
                                          <p:stCondLst>
                                            <p:cond delay="0"/>
                                          </p:stCondLst>
                                        </p:cTn>
                                        <p:tgtEl>
                                          <p:spTgt spid="66566"/>
                                        </p:tgtEl>
                                        <p:attrNameLst>
                                          <p:attrName>style.visibility</p:attrName>
                                        </p:attrNameLst>
                                      </p:cBhvr>
                                      <p:to>
                                        <p:strVal val="visible"/>
                                      </p:to>
                                    </p:set>
                                    <p:animEffect transition="in" filter="fade">
                                      <p:cBhvr>
                                        <p:cTn id="40" dur="500"/>
                                        <p:tgtEl>
                                          <p:spTgt spid="6656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remove" display="0">
                  <p:stCondLst>
                    <p:cond delay="indefinite"/>
                  </p:stCondLst>
                </p:cTn>
                <p:tgtEl>
                  <p:spTgt spid="23"/>
                </p:tgtEl>
              </p:cMediaNode>
            </p:video>
          </p:childTnLst>
        </p:cTn>
      </p:par>
    </p:tnLst>
    <p:bldLst>
      <p:bldP spid="307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2338388" y="1743075"/>
            <a:ext cx="4321175" cy="461665"/>
          </a:xfrm>
          <a:prstGeom prst="rect">
            <a:avLst/>
          </a:prstGeom>
          <a:solidFill>
            <a:schemeClr val="tx1"/>
          </a:solidFill>
          <a:ln w="9525">
            <a:noFill/>
            <a:miter lim="800000"/>
            <a:headEnd/>
            <a:tailEnd/>
          </a:ln>
        </p:spPr>
        <p:txBody>
          <a:bodyPr>
            <a:spAutoFit/>
          </a:bodyPr>
          <a:lstStyle/>
          <a:p>
            <a:pPr algn="ctr">
              <a:spcBef>
                <a:spcPct val="50000"/>
              </a:spcBef>
            </a:pPr>
            <a:r>
              <a:rPr lang="hu-HU" sz="2400" dirty="0" smtClean="0">
                <a:solidFill>
                  <a:schemeClr val="bg1"/>
                </a:solidFill>
              </a:rPr>
              <a:t>Alapkövetelmények</a:t>
            </a:r>
          </a:p>
        </p:txBody>
      </p:sp>
      <p:pic>
        <p:nvPicPr>
          <p:cNvPr id="6147" name="Picture 4" descr="Michelangelo_wideV2"/>
          <p:cNvPicPr>
            <a:picLocks noChangeAspect="1" noChangeArrowheads="1"/>
          </p:cNvPicPr>
          <p:nvPr/>
        </p:nvPicPr>
        <p:blipFill>
          <a:blip r:embed="rId3"/>
          <a:srcRect/>
          <a:stretch>
            <a:fillRect/>
          </a:stretch>
        </p:blipFill>
        <p:spPr bwMode="auto">
          <a:xfrm>
            <a:off x="1692275" y="0"/>
            <a:ext cx="5761038" cy="806450"/>
          </a:xfrm>
          <a:prstGeom prst="rect">
            <a:avLst/>
          </a:prstGeom>
          <a:noFill/>
          <a:ln w="9525">
            <a:noFill/>
            <a:miter lim="800000"/>
            <a:headEnd/>
            <a:tailEnd/>
          </a:ln>
        </p:spPr>
      </p:pic>
      <p:sp>
        <p:nvSpPr>
          <p:cNvPr id="7" name="Szövegdoboz 6">
            <a:hlinkClick r:id="rId4" action="ppaction://hlinksldjump"/>
          </p:cNvPr>
          <p:cNvSpPr txBox="1"/>
          <p:nvPr/>
        </p:nvSpPr>
        <p:spPr>
          <a:xfrm>
            <a:off x="1403648"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Mi a VR?</a:t>
            </a:r>
          </a:p>
        </p:txBody>
      </p:sp>
      <p:sp>
        <p:nvSpPr>
          <p:cNvPr id="9" name="Szövegdoboz 8">
            <a:hlinkClick r:id="rId5" action="ppaction://hlinksldjump"/>
          </p:cNvPr>
          <p:cNvSpPr txBox="1"/>
          <p:nvPr/>
        </p:nvSpPr>
        <p:spPr>
          <a:xfrm>
            <a:off x="2987824"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A Termék</a:t>
            </a:r>
          </a:p>
        </p:txBody>
      </p:sp>
      <p:sp>
        <p:nvSpPr>
          <p:cNvPr id="10" name="Szövegdoboz 9">
            <a:hlinkClick r:id="rId6"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11" name="Szövegdoboz 10">
            <a:hlinkClick r:id="rId7"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cxnSp>
        <p:nvCxnSpPr>
          <p:cNvPr id="13" name="Egyenes összekötő 12"/>
          <p:cNvCxnSpPr/>
          <p:nvPr/>
        </p:nvCxnSpPr>
        <p:spPr>
          <a:xfrm rot="16200000" flipV="1">
            <a:off x="-108743" y="1556544"/>
            <a:ext cx="1008062"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llipszis 13">
            <a:hlinkClick r:id="rId4" action="ppaction://hlinksldjump"/>
          </p:cNvPr>
          <p:cNvSpPr/>
          <p:nvPr/>
        </p:nvSpPr>
        <p:spPr>
          <a:xfrm>
            <a:off x="179810" y="1196330"/>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15" name="Ellipszis 14">
            <a:hlinkClick r:id="rId8" action="ppaction://hlinksldjump"/>
          </p:cNvPr>
          <p:cNvSpPr/>
          <p:nvPr/>
        </p:nvSpPr>
        <p:spPr>
          <a:xfrm>
            <a:off x="179810" y="1484362"/>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19" name="Ellipszis 18">
            <a:hlinkClick r:id="rId9" action="ppaction://hlinksldjump"/>
          </p:cNvPr>
          <p:cNvSpPr/>
          <p:nvPr/>
        </p:nvSpPr>
        <p:spPr>
          <a:xfrm>
            <a:off x="179512" y="1772816"/>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20" name="Text Box 5"/>
          <p:cNvSpPr txBox="1">
            <a:spLocks noChangeArrowheads="1"/>
          </p:cNvSpPr>
          <p:nvPr/>
        </p:nvSpPr>
        <p:spPr bwMode="auto">
          <a:xfrm>
            <a:off x="2195513" y="3035300"/>
            <a:ext cx="4392612" cy="338138"/>
          </a:xfrm>
          <a:prstGeom prst="rect">
            <a:avLst/>
          </a:prstGeom>
          <a:noFill/>
          <a:ln w="9525">
            <a:noFill/>
            <a:miter lim="800000"/>
            <a:headEnd/>
            <a:tailEnd/>
          </a:ln>
        </p:spPr>
        <p:txBody>
          <a:bodyPr>
            <a:spAutoFit/>
          </a:bodyPr>
          <a:lstStyle/>
          <a:p>
            <a:pPr marL="342900" indent="-342900">
              <a:spcBef>
                <a:spcPct val="50000"/>
              </a:spcBef>
              <a:buFontTx/>
              <a:buChar char="•"/>
            </a:pPr>
            <a:r>
              <a:rPr lang="hu-HU" sz="1600" dirty="0" smtClean="0">
                <a:solidFill>
                  <a:schemeClr val="bg1"/>
                </a:solidFill>
              </a:rPr>
              <a:t>Elérhető ár</a:t>
            </a:r>
            <a:endParaRPr lang="en-US" sz="1600" dirty="0">
              <a:solidFill>
                <a:schemeClr val="bg1"/>
              </a:solidFill>
            </a:endParaRPr>
          </a:p>
        </p:txBody>
      </p:sp>
      <p:sp>
        <p:nvSpPr>
          <p:cNvPr id="16" name="Text Box 5"/>
          <p:cNvSpPr txBox="1">
            <a:spLocks noChangeArrowheads="1"/>
          </p:cNvSpPr>
          <p:nvPr/>
        </p:nvSpPr>
        <p:spPr bwMode="auto">
          <a:xfrm>
            <a:off x="2195513" y="3373438"/>
            <a:ext cx="4392612" cy="339725"/>
          </a:xfrm>
          <a:prstGeom prst="rect">
            <a:avLst/>
          </a:prstGeom>
          <a:noFill/>
          <a:ln w="9525">
            <a:noFill/>
            <a:miter lim="800000"/>
            <a:headEnd/>
            <a:tailEnd/>
          </a:ln>
        </p:spPr>
        <p:txBody>
          <a:bodyPr>
            <a:spAutoFit/>
          </a:bodyPr>
          <a:lstStyle/>
          <a:p>
            <a:pPr marL="342900" indent="-342900">
              <a:spcBef>
                <a:spcPct val="50000"/>
              </a:spcBef>
              <a:buFontTx/>
              <a:buChar char="•"/>
            </a:pPr>
            <a:r>
              <a:rPr lang="hu-HU" sz="1600" dirty="0" smtClean="0">
                <a:solidFill>
                  <a:schemeClr val="bg1"/>
                </a:solidFill>
              </a:rPr>
              <a:t>Egyszerű installálás</a:t>
            </a:r>
            <a:endParaRPr lang="en-US" sz="1600" dirty="0">
              <a:solidFill>
                <a:schemeClr val="bg1"/>
              </a:solidFill>
            </a:endParaRPr>
          </a:p>
        </p:txBody>
      </p:sp>
      <p:sp>
        <p:nvSpPr>
          <p:cNvPr id="17" name="Text Box 5"/>
          <p:cNvSpPr txBox="1">
            <a:spLocks noChangeArrowheads="1"/>
          </p:cNvSpPr>
          <p:nvPr/>
        </p:nvSpPr>
        <p:spPr bwMode="auto">
          <a:xfrm>
            <a:off x="2195513" y="3743325"/>
            <a:ext cx="4392612" cy="338138"/>
          </a:xfrm>
          <a:prstGeom prst="rect">
            <a:avLst/>
          </a:prstGeom>
          <a:noFill/>
          <a:ln w="9525">
            <a:noFill/>
            <a:miter lim="800000"/>
            <a:headEnd/>
            <a:tailEnd/>
          </a:ln>
        </p:spPr>
        <p:txBody>
          <a:bodyPr>
            <a:spAutoFit/>
          </a:bodyPr>
          <a:lstStyle/>
          <a:p>
            <a:pPr marL="342900" indent="-342900">
              <a:spcBef>
                <a:spcPct val="50000"/>
              </a:spcBef>
              <a:buFontTx/>
              <a:buChar char="•"/>
            </a:pPr>
            <a:r>
              <a:rPr lang="hu-HU" sz="1600" dirty="0" smtClean="0">
                <a:solidFill>
                  <a:schemeClr val="bg1"/>
                </a:solidFill>
              </a:rPr>
              <a:t>Könnyű és intuitív használat</a:t>
            </a:r>
            <a:endParaRPr lang="en-US" sz="1600" dirty="0">
              <a:solidFill>
                <a:schemeClr val="bg1"/>
              </a:solidFill>
            </a:endParaRPr>
          </a:p>
        </p:txBody>
      </p:sp>
      <p:sp>
        <p:nvSpPr>
          <p:cNvPr id="18" name="Text Box 5"/>
          <p:cNvSpPr txBox="1">
            <a:spLocks noChangeArrowheads="1"/>
          </p:cNvSpPr>
          <p:nvPr/>
        </p:nvSpPr>
        <p:spPr bwMode="auto">
          <a:xfrm>
            <a:off x="2195513" y="4076700"/>
            <a:ext cx="4392612" cy="338138"/>
          </a:xfrm>
          <a:prstGeom prst="rect">
            <a:avLst/>
          </a:prstGeom>
          <a:noFill/>
          <a:ln w="9525">
            <a:noFill/>
            <a:miter lim="800000"/>
            <a:headEnd/>
            <a:tailEnd/>
          </a:ln>
        </p:spPr>
        <p:txBody>
          <a:bodyPr>
            <a:spAutoFit/>
          </a:bodyPr>
          <a:lstStyle/>
          <a:p>
            <a:pPr marL="342900" indent="-342900">
              <a:spcBef>
                <a:spcPct val="50000"/>
              </a:spcBef>
              <a:buFontTx/>
              <a:buChar char="•"/>
            </a:pPr>
            <a:r>
              <a:rPr lang="hu-HU" sz="1600" dirty="0" smtClean="0">
                <a:solidFill>
                  <a:schemeClr val="bg1"/>
                </a:solidFill>
              </a:rPr>
              <a:t>Valódi interaktív VR munkakörnyezet</a:t>
            </a:r>
            <a:endParaRPr lang="en-US" sz="1600" dirty="0">
              <a:solidFill>
                <a:schemeClr val="bg1"/>
              </a:solidFill>
            </a:endParaRPr>
          </a:p>
        </p:txBody>
      </p:sp>
      <p:sp>
        <p:nvSpPr>
          <p:cNvPr id="21" name="Text Box 5"/>
          <p:cNvSpPr txBox="1">
            <a:spLocks noChangeArrowheads="1"/>
          </p:cNvSpPr>
          <p:nvPr/>
        </p:nvSpPr>
        <p:spPr bwMode="auto">
          <a:xfrm>
            <a:off x="2195513" y="4437063"/>
            <a:ext cx="4392612" cy="338137"/>
          </a:xfrm>
          <a:prstGeom prst="rect">
            <a:avLst/>
          </a:prstGeom>
          <a:noFill/>
          <a:ln w="9525">
            <a:noFill/>
            <a:miter lim="800000"/>
            <a:headEnd/>
            <a:tailEnd/>
          </a:ln>
        </p:spPr>
        <p:txBody>
          <a:bodyPr>
            <a:spAutoFit/>
          </a:bodyPr>
          <a:lstStyle/>
          <a:p>
            <a:pPr marL="342900" indent="-342900">
              <a:spcBef>
                <a:spcPct val="50000"/>
              </a:spcBef>
              <a:buFontTx/>
              <a:buChar char="•"/>
            </a:pPr>
            <a:r>
              <a:rPr lang="hu-HU" sz="1600" dirty="0" smtClean="0">
                <a:solidFill>
                  <a:schemeClr val="bg1"/>
                </a:solidFill>
              </a:rPr>
              <a:t>Felhasználóbarát ergonómia</a:t>
            </a:r>
            <a:endParaRPr lang="en-US" sz="1600" dirty="0">
              <a:solidFill>
                <a:schemeClr val="bg1"/>
              </a:solidFill>
            </a:endParaRPr>
          </a:p>
        </p:txBody>
      </p:sp>
      <p:sp>
        <p:nvSpPr>
          <p:cNvPr id="22" name="Text Box 5"/>
          <p:cNvSpPr txBox="1">
            <a:spLocks noChangeArrowheads="1"/>
          </p:cNvSpPr>
          <p:nvPr/>
        </p:nvSpPr>
        <p:spPr bwMode="auto">
          <a:xfrm>
            <a:off x="2195512" y="4797425"/>
            <a:ext cx="5184800" cy="338554"/>
          </a:xfrm>
          <a:prstGeom prst="rect">
            <a:avLst/>
          </a:prstGeom>
          <a:noFill/>
          <a:ln w="9525">
            <a:noFill/>
            <a:miter lim="800000"/>
            <a:headEnd/>
            <a:tailEnd/>
          </a:ln>
        </p:spPr>
        <p:txBody>
          <a:bodyPr wrap="square">
            <a:spAutoFit/>
          </a:bodyPr>
          <a:lstStyle/>
          <a:p>
            <a:pPr marL="342900" indent="-342900">
              <a:spcBef>
                <a:spcPct val="50000"/>
              </a:spcBef>
              <a:buFontTx/>
              <a:buChar char="•"/>
            </a:pPr>
            <a:r>
              <a:rPr lang="hu-HU" sz="1600" dirty="0" smtClean="0">
                <a:solidFill>
                  <a:schemeClr val="bg1"/>
                </a:solidFill>
              </a:rPr>
              <a:t>Otthoni, </a:t>
            </a:r>
            <a:r>
              <a:rPr lang="hu-HU" sz="1600" dirty="0" err="1" smtClean="0">
                <a:solidFill>
                  <a:schemeClr val="bg1"/>
                </a:solidFill>
              </a:rPr>
              <a:t>irdodai</a:t>
            </a:r>
            <a:r>
              <a:rPr lang="hu-HU" sz="1600" dirty="0" smtClean="0">
                <a:solidFill>
                  <a:schemeClr val="bg1"/>
                </a:solidFill>
              </a:rPr>
              <a:t> felhasználásnak megfelelő méretek</a:t>
            </a:r>
            <a:endParaRPr lang="en-US" sz="1600" dirty="0">
              <a:solidFill>
                <a:schemeClr val="bg1"/>
              </a:solidFill>
            </a:endParaRPr>
          </a:p>
        </p:txBody>
      </p:sp>
      <p:sp>
        <p:nvSpPr>
          <p:cNvPr id="23" name="Text Box 5"/>
          <p:cNvSpPr txBox="1">
            <a:spLocks noChangeArrowheads="1"/>
          </p:cNvSpPr>
          <p:nvPr/>
        </p:nvSpPr>
        <p:spPr bwMode="auto">
          <a:xfrm>
            <a:off x="2195512" y="5157788"/>
            <a:ext cx="4896767" cy="338554"/>
          </a:xfrm>
          <a:prstGeom prst="rect">
            <a:avLst/>
          </a:prstGeom>
          <a:noFill/>
          <a:ln w="9525">
            <a:noFill/>
            <a:miter lim="800000"/>
            <a:headEnd/>
            <a:tailEnd/>
          </a:ln>
        </p:spPr>
        <p:txBody>
          <a:bodyPr wrap="square">
            <a:spAutoFit/>
          </a:bodyPr>
          <a:lstStyle/>
          <a:p>
            <a:pPr marL="342900" indent="-342900">
              <a:spcBef>
                <a:spcPct val="50000"/>
              </a:spcBef>
              <a:buFontTx/>
              <a:buChar char="•"/>
            </a:pPr>
            <a:r>
              <a:rPr lang="hu-HU" sz="1600" dirty="0">
                <a:solidFill>
                  <a:schemeClr val="bg1"/>
                </a:solidFill>
              </a:rPr>
              <a:t>Egyszerű váltás a 3D és 2D üzemmód között</a:t>
            </a:r>
            <a:endParaRPr lang="en-US" sz="16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19"/>
                                        </p:tgtEl>
                                        <p:attrNameLst>
                                          <p:attrName>fillcolor</p:attrName>
                                        </p:attrNameLst>
                                      </p:cBhvr>
                                      <p:to>
                                        <a:schemeClr val="bg1"/>
                                      </p:to>
                                    </p:animClr>
                                    <p:set>
                                      <p:cBhvr>
                                        <p:cTn id="7" dur="1000" fill="hold"/>
                                        <p:tgtEl>
                                          <p:spTgt spid="19"/>
                                        </p:tgtEl>
                                        <p:attrNameLst>
                                          <p:attrName>fill.type</p:attrName>
                                        </p:attrNameLst>
                                      </p:cBhvr>
                                      <p:to>
                                        <p:strVal val="solid"/>
                                      </p:to>
                                    </p:set>
                                    <p:set>
                                      <p:cBhvr>
                                        <p:cTn id="8" dur="1000" fill="hold"/>
                                        <p:tgtEl>
                                          <p:spTgt spid="19"/>
                                        </p:tgtEl>
                                        <p:attrNameLst>
                                          <p:attrName>fill.on</p:attrName>
                                        </p:attrNameLst>
                                      </p:cBhvr>
                                      <p:to>
                                        <p:strVal val="true"/>
                                      </p:to>
                                    </p:se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par>
                          <p:cTn id="13" fill="hold">
                            <p:stCondLst>
                              <p:cond delay="1500"/>
                            </p:stCondLst>
                            <p:childTnLst>
                              <p:par>
                                <p:cTn id="14" presetID="40" presetClass="entr" presetSubtype="0" fill="hold" grpId="0" nodeType="afterEffect">
                                  <p:stCondLst>
                                    <p:cond delay="0"/>
                                  </p:stCondLst>
                                  <p:iterate type="lt">
                                    <p:tmPct val="10000"/>
                                  </p:iterate>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anim calcmode="lin" valueType="num">
                                      <p:cBhvr>
                                        <p:cTn id="17" dur="500" fill="hold"/>
                                        <p:tgtEl>
                                          <p:spTgt spid="20"/>
                                        </p:tgtEl>
                                        <p:attrNameLst>
                                          <p:attrName>ppt_x</p:attrName>
                                        </p:attrNameLst>
                                      </p:cBhvr>
                                      <p:tavLst>
                                        <p:tav tm="0">
                                          <p:val>
                                            <p:strVal val="#ppt_x-.1"/>
                                          </p:val>
                                        </p:tav>
                                        <p:tav tm="100000">
                                          <p:val>
                                            <p:strVal val="#ppt_x"/>
                                          </p:val>
                                        </p:tav>
                                      </p:tavLst>
                                    </p:anim>
                                    <p:anim calcmode="lin" valueType="num">
                                      <p:cBhvr>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245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1"/>
                                          </p:val>
                                        </p:tav>
                                        <p:tav tm="100000">
                                          <p:val>
                                            <p:strVal val="#ppt_x"/>
                                          </p:val>
                                        </p:tav>
                                      </p:tavLst>
                                    </p:anim>
                                    <p:anim calcmode="lin" valueType="num">
                                      <p:cBhvr>
                                        <p:cTn id="24" dur="500" fill="hold"/>
                                        <p:tgtEl>
                                          <p:spTgt spid="16"/>
                                        </p:tgtEl>
                                        <p:attrNameLst>
                                          <p:attrName>ppt_y</p:attrName>
                                        </p:attrNameLst>
                                      </p:cBhvr>
                                      <p:tavLst>
                                        <p:tav tm="0">
                                          <p:val>
                                            <p:strVal val="#ppt_y"/>
                                          </p:val>
                                        </p:tav>
                                        <p:tav tm="100000">
                                          <p:val>
                                            <p:strVal val="#ppt_y"/>
                                          </p:val>
                                        </p:tav>
                                      </p:tavLst>
                                    </p:anim>
                                  </p:childTnLst>
                                </p:cTn>
                              </p:par>
                            </p:childTnLst>
                          </p:cTn>
                        </p:par>
                        <p:par>
                          <p:cTn id="25" fill="hold">
                            <p:stCondLst>
                              <p:cond delay="3850"/>
                            </p:stCondLst>
                            <p:childTnLst>
                              <p:par>
                                <p:cTn id="26" presetID="40" presetClass="entr" presetSubtype="0" fill="hold" grpId="0" nodeType="after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strVal val="#ppt_x-.1"/>
                                          </p:val>
                                        </p:tav>
                                        <p:tav tm="100000">
                                          <p:val>
                                            <p:strVal val="#ppt_x"/>
                                          </p:val>
                                        </p:tav>
                                      </p:tavLst>
                                    </p:anim>
                                    <p:anim calcmode="lin" valueType="num">
                                      <p:cBhvr>
                                        <p:cTn id="30" dur="500" fill="hold"/>
                                        <p:tgtEl>
                                          <p:spTgt spid="17"/>
                                        </p:tgtEl>
                                        <p:attrNameLst>
                                          <p:attrName>ppt_y</p:attrName>
                                        </p:attrNameLst>
                                      </p:cBhvr>
                                      <p:tavLst>
                                        <p:tav tm="0">
                                          <p:val>
                                            <p:strVal val="#ppt_y"/>
                                          </p:val>
                                        </p:tav>
                                        <p:tav tm="100000">
                                          <p:val>
                                            <p:strVal val="#ppt_y"/>
                                          </p:val>
                                        </p:tav>
                                      </p:tavLst>
                                    </p:anim>
                                  </p:childTnLst>
                                </p:cTn>
                              </p:par>
                            </p:childTnLst>
                          </p:cTn>
                        </p:par>
                        <p:par>
                          <p:cTn id="31" fill="hold">
                            <p:stCondLst>
                              <p:cond delay="555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1"/>
                                          </p:val>
                                        </p:tav>
                                        <p:tav tm="100000">
                                          <p:val>
                                            <p:strVal val="#ppt_x"/>
                                          </p:val>
                                        </p:tav>
                                      </p:tavLst>
                                    </p:anim>
                                    <p:anim calcmode="lin" valueType="num">
                                      <p:cBhvr>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7600"/>
                            </p:stCondLst>
                            <p:childTnLst>
                              <p:par>
                                <p:cTn id="38" presetID="40" presetClass="entr" presetSubtype="0" fill="hold" grpId="0" nodeType="afterEffect">
                                  <p:stCondLst>
                                    <p:cond delay="0"/>
                                  </p:stCondLst>
                                  <p:iterate type="lt">
                                    <p:tmPct val="10000"/>
                                  </p:iterate>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anim calcmode="lin" valueType="num">
                                      <p:cBhvr>
                                        <p:cTn id="41" dur="500" fill="hold"/>
                                        <p:tgtEl>
                                          <p:spTgt spid="21"/>
                                        </p:tgtEl>
                                        <p:attrNameLst>
                                          <p:attrName>ppt_x</p:attrName>
                                        </p:attrNameLst>
                                      </p:cBhvr>
                                      <p:tavLst>
                                        <p:tav tm="0">
                                          <p:val>
                                            <p:strVal val="#ppt_x-.1"/>
                                          </p:val>
                                        </p:tav>
                                        <p:tav tm="100000">
                                          <p:val>
                                            <p:strVal val="#ppt_x"/>
                                          </p:val>
                                        </p:tav>
                                      </p:tavLst>
                                    </p:anim>
                                    <p:anim calcmode="lin" valueType="num">
                                      <p:cBhvr>
                                        <p:cTn id="42" dur="500" fill="hold"/>
                                        <p:tgtEl>
                                          <p:spTgt spid="21"/>
                                        </p:tgtEl>
                                        <p:attrNameLst>
                                          <p:attrName>ppt_y</p:attrName>
                                        </p:attrNameLst>
                                      </p:cBhvr>
                                      <p:tavLst>
                                        <p:tav tm="0">
                                          <p:val>
                                            <p:strVal val="#ppt_y"/>
                                          </p:val>
                                        </p:tav>
                                        <p:tav tm="100000">
                                          <p:val>
                                            <p:strVal val="#ppt_y"/>
                                          </p:val>
                                        </p:tav>
                                      </p:tavLst>
                                    </p:anim>
                                  </p:childTnLst>
                                </p:cTn>
                              </p:par>
                            </p:childTnLst>
                          </p:cTn>
                        </p:par>
                        <p:par>
                          <p:cTn id="43" fill="hold">
                            <p:stCondLst>
                              <p:cond delay="9300"/>
                            </p:stCondLst>
                            <p:childTnLst>
                              <p:par>
                                <p:cTn id="44" presetID="40" presetClass="entr" presetSubtype="0" fill="hold" grpId="0" nodeType="afterEffect">
                                  <p:stCondLst>
                                    <p:cond delay="0"/>
                                  </p:stCondLst>
                                  <p:iterate type="lt">
                                    <p:tmPct val="10000"/>
                                  </p:iterate>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anim calcmode="lin" valueType="num">
                                      <p:cBhvr>
                                        <p:cTn id="47" dur="500" fill="hold"/>
                                        <p:tgtEl>
                                          <p:spTgt spid="22"/>
                                        </p:tgtEl>
                                        <p:attrNameLst>
                                          <p:attrName>ppt_x</p:attrName>
                                        </p:attrNameLst>
                                      </p:cBhvr>
                                      <p:tavLst>
                                        <p:tav tm="0">
                                          <p:val>
                                            <p:strVal val="#ppt_x-.1"/>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childTnLst>
                                </p:cTn>
                              </p:par>
                            </p:childTnLst>
                          </p:cTn>
                        </p:par>
                        <p:par>
                          <p:cTn id="49" fill="hold">
                            <p:stCondLst>
                              <p:cond delay="12050"/>
                            </p:stCondLst>
                            <p:childTnLst>
                              <p:par>
                                <p:cTn id="50" presetID="40" presetClass="entr" presetSubtype="0" fill="hold" grpId="0" nodeType="afterEffect">
                                  <p:stCondLst>
                                    <p:cond delay="0"/>
                                  </p:stCondLst>
                                  <p:iterate type="lt">
                                    <p:tmPct val="10000"/>
                                  </p:iterate>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strVal val="#ppt_x-.1"/>
                                          </p:val>
                                        </p:tav>
                                        <p:tav tm="100000">
                                          <p:val>
                                            <p:strVal val="#ppt_x"/>
                                          </p:val>
                                        </p:tav>
                                      </p:tavLst>
                                    </p:anim>
                                    <p:anim calcmode="lin" valueType="num">
                                      <p:cBhvr>
                                        <p:cTn id="5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20" grpId="0"/>
      <p:bldP spid="16" grpId="0"/>
      <p:bldP spid="17" grpId="0"/>
      <p:bldP spid="18"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2" descr="X:\közös\LeoBoxFotók\LeoDobozFotoComplett_v5_transparent.png"/>
          <p:cNvPicPr>
            <a:picLocks noChangeAspect="1" noChangeArrowheads="1"/>
          </p:cNvPicPr>
          <p:nvPr/>
        </p:nvPicPr>
        <p:blipFill>
          <a:blip r:embed="rId3"/>
          <a:srcRect/>
          <a:stretch>
            <a:fillRect/>
          </a:stretch>
        </p:blipFill>
        <p:spPr bwMode="auto">
          <a:xfrm>
            <a:off x="2339975" y="1844675"/>
            <a:ext cx="5472113" cy="4378325"/>
          </a:xfrm>
          <a:prstGeom prst="rect">
            <a:avLst/>
          </a:prstGeom>
          <a:noFill/>
          <a:ln w="9525">
            <a:noFill/>
            <a:miter lim="800000"/>
            <a:headEnd/>
            <a:tailEnd/>
          </a:ln>
        </p:spPr>
      </p:pic>
      <p:sp>
        <p:nvSpPr>
          <p:cNvPr id="5123" name="Text Box 5"/>
          <p:cNvSpPr txBox="1">
            <a:spLocks noChangeArrowheads="1"/>
          </p:cNvSpPr>
          <p:nvPr/>
        </p:nvSpPr>
        <p:spPr bwMode="auto">
          <a:xfrm>
            <a:off x="1620838" y="1628775"/>
            <a:ext cx="6480175" cy="708025"/>
          </a:xfrm>
          <a:prstGeom prst="rect">
            <a:avLst/>
          </a:prstGeom>
          <a:solidFill>
            <a:schemeClr val="tx1"/>
          </a:solidFill>
          <a:ln w="9525">
            <a:noFill/>
            <a:miter lim="800000"/>
            <a:headEnd/>
            <a:tailEnd/>
          </a:ln>
        </p:spPr>
        <p:txBody>
          <a:bodyPr>
            <a:spAutoFit/>
          </a:bodyPr>
          <a:lstStyle/>
          <a:p>
            <a:pPr algn="ctr">
              <a:spcBef>
                <a:spcPct val="50000"/>
              </a:spcBef>
            </a:pPr>
            <a:r>
              <a:rPr lang="hu-HU" sz="2000">
                <a:solidFill>
                  <a:schemeClr val="bg1"/>
                </a:solidFill>
              </a:rPr>
              <a:t>A megoldás: Leonar3Do − a világ első integrált terméke, amely teljes virtuális valóságot nyújt.</a:t>
            </a:r>
          </a:p>
        </p:txBody>
      </p:sp>
      <p:pic>
        <p:nvPicPr>
          <p:cNvPr id="7172" name="Picture 4" descr="Michelangelo_wideV2"/>
          <p:cNvPicPr>
            <a:picLocks noChangeAspect="1" noChangeArrowheads="1"/>
          </p:cNvPicPr>
          <p:nvPr/>
        </p:nvPicPr>
        <p:blipFill>
          <a:blip r:embed="rId4"/>
          <a:srcRect/>
          <a:stretch>
            <a:fillRect/>
          </a:stretch>
        </p:blipFill>
        <p:spPr bwMode="auto">
          <a:xfrm>
            <a:off x="1692275" y="0"/>
            <a:ext cx="5761038" cy="806450"/>
          </a:xfrm>
          <a:prstGeom prst="rect">
            <a:avLst/>
          </a:prstGeom>
          <a:noFill/>
          <a:ln w="9525">
            <a:noFill/>
            <a:miter lim="800000"/>
            <a:headEnd/>
            <a:tailEnd/>
          </a:ln>
        </p:spPr>
      </p:pic>
      <p:pic>
        <p:nvPicPr>
          <p:cNvPr id="5125" name="Picture 29" descr="glasses_nocable">
            <a:hlinkClick r:id="rId5" action="ppaction://hlinksldjump"/>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5126" name="Picture 31" descr="3sensors">
            <a:hlinkClick r:id="rId7" action="ppaction://hlinksldjump"/>
          </p:cNvPr>
          <p:cNvPicPr>
            <a:picLocks noChangeAspect="1" noChangeArrowheads="1"/>
          </p:cNvPicPr>
          <p:nvPr/>
        </p:nvPicPr>
        <p:blipFill>
          <a:blip r:embed="rId8"/>
          <a:srcRect/>
          <a:stretch>
            <a:fillRect/>
          </a:stretch>
        </p:blipFill>
        <p:spPr bwMode="auto">
          <a:xfrm>
            <a:off x="34925" y="3573463"/>
            <a:ext cx="1238250" cy="400050"/>
          </a:xfrm>
          <a:prstGeom prst="rect">
            <a:avLst/>
          </a:prstGeom>
          <a:noFill/>
          <a:ln w="9525">
            <a:noFill/>
            <a:miter lim="800000"/>
            <a:headEnd/>
            <a:tailEnd/>
          </a:ln>
        </p:spPr>
      </p:pic>
      <p:pic>
        <p:nvPicPr>
          <p:cNvPr id="5127" name="Picture 11" descr="T:\3D for All\Kommunikáció\Termékbemutató\LeoDobozFotoComplett_v5_transparent - Copy.png">
            <a:hlinkClick r:id="rId9" action="ppaction://hlinksldjump"/>
          </p:cNvPr>
          <p:cNvPicPr>
            <a:picLocks noChangeAspect="1" noChangeArrowheads="1"/>
          </p:cNvPicPr>
          <p:nvPr/>
        </p:nvPicPr>
        <p:blipFill>
          <a:blip r:embed="rId10"/>
          <a:srcRect/>
          <a:stretch>
            <a:fillRect/>
          </a:stretch>
        </p:blipFill>
        <p:spPr bwMode="auto">
          <a:xfrm>
            <a:off x="107950" y="4221163"/>
            <a:ext cx="1108075" cy="1131887"/>
          </a:xfrm>
          <a:prstGeom prst="rect">
            <a:avLst/>
          </a:prstGeom>
          <a:noFill/>
          <a:ln w="9525">
            <a:noFill/>
            <a:miter lim="800000"/>
            <a:headEnd/>
            <a:tailEnd/>
          </a:ln>
        </p:spPr>
      </p:pic>
      <p:pic>
        <p:nvPicPr>
          <p:cNvPr id="5128" name="Picture 27" descr="bird1">
            <a:hlinkClick r:id="rId11" action="ppaction://hlinksldjump"/>
          </p:cNvPr>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sp>
        <p:nvSpPr>
          <p:cNvPr id="5129" name="Szövegdoboz 17"/>
          <p:cNvSpPr txBox="1">
            <a:spLocks noChangeArrowheads="1"/>
          </p:cNvSpPr>
          <p:nvPr/>
        </p:nvSpPr>
        <p:spPr bwMode="auto">
          <a:xfrm>
            <a:off x="1547813" y="6165850"/>
            <a:ext cx="7661275" cy="369888"/>
          </a:xfrm>
          <a:prstGeom prst="rect">
            <a:avLst/>
          </a:prstGeom>
          <a:noFill/>
          <a:ln w="9525">
            <a:noFill/>
            <a:miter lim="800000"/>
            <a:headEnd/>
            <a:tailEnd/>
          </a:ln>
        </p:spPr>
        <p:txBody>
          <a:bodyPr wrap="none">
            <a:spAutoFit/>
          </a:bodyPr>
          <a:lstStyle/>
          <a:p>
            <a:r>
              <a:rPr lang="hu-HU">
                <a:solidFill>
                  <a:schemeClr val="bg1"/>
                </a:solidFill>
              </a:rPr>
              <a:t>A Leonar3Do a 3D for All Kft. többszörös szabadalommal védett terméke.</a:t>
            </a:r>
          </a:p>
        </p:txBody>
      </p:sp>
      <p:sp>
        <p:nvSpPr>
          <p:cNvPr id="10" name="Szövegdoboz 9">
            <a:hlinkClick r:id="rId13"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11" name="Szövegdoboz 10">
            <a:hlinkClick r:id="rId14" action="ppaction://hlinksldjump"/>
          </p:cNvPr>
          <p:cNvSpPr txBox="1"/>
          <p:nvPr/>
        </p:nvSpPr>
        <p:spPr>
          <a:xfrm>
            <a:off x="2987824"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A Termék</a:t>
            </a:r>
          </a:p>
        </p:txBody>
      </p:sp>
      <p:sp>
        <p:nvSpPr>
          <p:cNvPr id="12" name="Szövegdoboz 11">
            <a:hlinkClick r:id="rId15"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13" name="Szövegdoboz 12">
            <a:hlinkClick r:id="rId16"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5134" name="Picture 14" descr="T:\3D for All\Kommunikáció\Termékbemutató\LeoDobozFotoComplett_v6_transparent.png">
            <a:hlinkClick r:id="rId17" action="ppaction://hlinksldjump"/>
          </p:cNvPr>
          <p:cNvPicPr>
            <a:picLocks noChangeAspect="1" noChangeArrowheads="1"/>
          </p:cNvPicPr>
          <p:nvPr/>
        </p:nvPicPr>
        <p:blipFill>
          <a:blip r:embed="rId18"/>
          <a:srcRect l="3371" t="10699" r="5791" b="6273"/>
          <a:stretch>
            <a:fillRect/>
          </a:stretch>
        </p:blipFill>
        <p:spPr bwMode="auto">
          <a:xfrm>
            <a:off x="34925" y="5572125"/>
            <a:ext cx="1303338" cy="952500"/>
          </a:xfrm>
          <a:prstGeom prst="rect">
            <a:avLst/>
          </a:prstGeom>
          <a:noFill/>
          <a:ln w="9525">
            <a:noFill/>
            <a:miter lim="800000"/>
            <a:headEnd/>
            <a:tailEnd/>
          </a:ln>
        </p:spPr>
      </p:pic>
      <p:cxnSp>
        <p:nvCxnSpPr>
          <p:cNvPr id="16" name="Egyenes összekötő 15"/>
          <p:cNvCxnSpPr/>
          <p:nvPr/>
        </p:nvCxnSpPr>
        <p:spPr>
          <a:xfrm>
            <a:off x="1403349" y="1055688"/>
            <a:ext cx="18725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Egyenes összekötő 16"/>
          <p:cNvCxnSpPr/>
          <p:nvPr/>
        </p:nvCxnSpPr>
        <p:spPr>
          <a:xfrm rot="5400000" flipH="1" flipV="1">
            <a:off x="-1369219" y="3825082"/>
            <a:ext cx="5545137"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500"/>
                                  </p:stCondLst>
                                  <p:iterate type="lt">
                                    <p:tmPct val="4000"/>
                                  </p:iterate>
                                  <p:childTnLst>
                                    <p:set>
                                      <p:cBhvr override="childStyle">
                                        <p:cTn id="6" dur="1000" fill="hold"/>
                                        <p:tgtEl>
                                          <p:spTgt spid="11"/>
                                        </p:tgtEl>
                                        <p:attrNameLst>
                                          <p:attrName>style.textDecorationUnderline</p:attrName>
                                        </p:attrNameLst>
                                      </p:cBhvr>
                                      <p:to>
                                        <p:strVal val="true"/>
                                      </p:to>
                                    </p:set>
                                  </p:childTnLst>
                                </p:cTn>
                              </p:par>
                            </p:childTnLst>
                          </p:cTn>
                        </p:par>
                        <p:par>
                          <p:cTn id="7" fill="hold">
                            <p:stCondLst>
                              <p:cond delay="1740"/>
                            </p:stCondLst>
                            <p:childTnLst>
                              <p:par>
                                <p:cTn id="8" presetID="10" presetClass="entr" presetSubtype="0" fill="hold" grpId="0" nodeType="after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fade">
                                      <p:cBhvr>
                                        <p:cTn id="10" dur="1000"/>
                                        <p:tgtEl>
                                          <p:spTgt spid="5123"/>
                                        </p:tgtEl>
                                      </p:cBhvr>
                                    </p:animEffect>
                                  </p:childTnLst>
                                </p:cTn>
                              </p:par>
                            </p:childTnLst>
                          </p:cTn>
                        </p:par>
                        <p:par>
                          <p:cTn id="11" fill="hold">
                            <p:stCondLst>
                              <p:cond delay="2740"/>
                            </p:stCondLst>
                            <p:childTnLst>
                              <p:par>
                                <p:cTn id="12" presetID="10" presetClass="entr" presetSubtype="0" fill="hold" nodeType="after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childTnLst>
                                </p:cTn>
                              </p:par>
                            </p:childTnLst>
                          </p:cTn>
                        </p:par>
                        <p:par>
                          <p:cTn id="15" fill="hold">
                            <p:stCondLst>
                              <p:cond delay="3740"/>
                            </p:stCondLst>
                            <p:childTnLst>
                              <p:par>
                                <p:cTn id="16" presetID="10" presetClass="entr" presetSubtype="0" fill="hold" grpId="0" nodeType="afterEffect">
                                  <p:stCondLst>
                                    <p:cond delay="0"/>
                                  </p:stCondLst>
                                  <p:childTnLst>
                                    <p:set>
                                      <p:cBhvr>
                                        <p:cTn id="17" dur="1" fill="hold">
                                          <p:stCondLst>
                                            <p:cond delay="0"/>
                                          </p:stCondLst>
                                        </p:cTn>
                                        <p:tgtEl>
                                          <p:spTgt spid="5129"/>
                                        </p:tgtEl>
                                        <p:attrNameLst>
                                          <p:attrName>style.visibility</p:attrName>
                                        </p:attrNameLst>
                                      </p:cBhvr>
                                      <p:to>
                                        <p:strVal val="visible"/>
                                      </p:to>
                                    </p:set>
                                    <p:animEffect transition="in" filter="fade">
                                      <p:cBhvr>
                                        <p:cTn id="18" dur="1000"/>
                                        <p:tgtEl>
                                          <p:spTgt spid="5129"/>
                                        </p:tgtEl>
                                      </p:cBhvr>
                                    </p:animEffect>
                                  </p:childTnLst>
                                </p:cTn>
                              </p:par>
                            </p:childTnLst>
                          </p:cTn>
                        </p:par>
                        <p:par>
                          <p:cTn id="19" fill="hold">
                            <p:stCondLst>
                              <p:cond delay="4740"/>
                            </p:stCondLst>
                            <p:childTnLst>
                              <p:par>
                                <p:cTn id="20" presetID="22" presetClass="entr" presetSubtype="2" fill="hold" nodeType="after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200"/>
                                        <p:tgtEl>
                                          <p:spTgt spid="16"/>
                                        </p:tgtEl>
                                      </p:cBhvr>
                                    </p:animEffect>
                                  </p:childTnLst>
                                </p:cTn>
                              </p:par>
                            </p:childTnLst>
                          </p:cTn>
                        </p:par>
                        <p:par>
                          <p:cTn id="23" fill="hold">
                            <p:stCondLst>
                              <p:cond delay="5940"/>
                            </p:stCondLst>
                            <p:childTnLst>
                              <p:par>
                                <p:cTn id="24" presetID="22" presetClass="entr" presetSubtype="1"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6440"/>
                            </p:stCondLst>
                            <p:childTnLst>
                              <p:par>
                                <p:cTn id="28" presetID="53" presetClass="entr" presetSubtype="0" fill="hold" nodeType="afterEffect">
                                  <p:stCondLst>
                                    <p:cond delay="0"/>
                                  </p:stCondLst>
                                  <p:childTnLst>
                                    <p:set>
                                      <p:cBhvr>
                                        <p:cTn id="29" dur="1" fill="hold">
                                          <p:stCondLst>
                                            <p:cond delay="0"/>
                                          </p:stCondLst>
                                        </p:cTn>
                                        <p:tgtEl>
                                          <p:spTgt spid="5128"/>
                                        </p:tgtEl>
                                        <p:attrNameLst>
                                          <p:attrName>style.visibility</p:attrName>
                                        </p:attrNameLst>
                                      </p:cBhvr>
                                      <p:to>
                                        <p:strVal val="visible"/>
                                      </p:to>
                                    </p:set>
                                    <p:anim calcmode="lin" valueType="num">
                                      <p:cBhvr>
                                        <p:cTn id="30" dur="200" fill="hold"/>
                                        <p:tgtEl>
                                          <p:spTgt spid="5128"/>
                                        </p:tgtEl>
                                        <p:attrNameLst>
                                          <p:attrName>ppt_w</p:attrName>
                                        </p:attrNameLst>
                                      </p:cBhvr>
                                      <p:tavLst>
                                        <p:tav tm="0">
                                          <p:val>
                                            <p:fltVal val="0"/>
                                          </p:val>
                                        </p:tav>
                                        <p:tav tm="100000">
                                          <p:val>
                                            <p:strVal val="#ppt_w"/>
                                          </p:val>
                                        </p:tav>
                                      </p:tavLst>
                                    </p:anim>
                                    <p:anim calcmode="lin" valueType="num">
                                      <p:cBhvr>
                                        <p:cTn id="31" dur="200" fill="hold"/>
                                        <p:tgtEl>
                                          <p:spTgt spid="5128"/>
                                        </p:tgtEl>
                                        <p:attrNameLst>
                                          <p:attrName>ppt_h</p:attrName>
                                        </p:attrNameLst>
                                      </p:cBhvr>
                                      <p:tavLst>
                                        <p:tav tm="0">
                                          <p:val>
                                            <p:fltVal val="0"/>
                                          </p:val>
                                        </p:tav>
                                        <p:tav tm="100000">
                                          <p:val>
                                            <p:strVal val="#ppt_h"/>
                                          </p:val>
                                        </p:tav>
                                      </p:tavLst>
                                    </p:anim>
                                    <p:animEffect transition="in" filter="fade">
                                      <p:cBhvr>
                                        <p:cTn id="32" dur="200"/>
                                        <p:tgtEl>
                                          <p:spTgt spid="5128"/>
                                        </p:tgtEl>
                                      </p:cBhvr>
                                    </p:animEffect>
                                  </p:childTnLst>
                                </p:cTn>
                              </p:par>
                            </p:childTnLst>
                          </p:cTn>
                        </p:par>
                        <p:par>
                          <p:cTn id="33" fill="hold">
                            <p:stCondLst>
                              <p:cond delay="6640"/>
                            </p:stCondLst>
                            <p:childTnLst>
                              <p:par>
                                <p:cTn id="34" presetID="53" presetClass="entr" presetSubtype="0" fill="hold" nodeType="afterEffect">
                                  <p:stCondLst>
                                    <p:cond delay="0"/>
                                  </p:stCondLst>
                                  <p:childTnLst>
                                    <p:set>
                                      <p:cBhvr>
                                        <p:cTn id="35" dur="1" fill="hold">
                                          <p:stCondLst>
                                            <p:cond delay="0"/>
                                          </p:stCondLst>
                                        </p:cTn>
                                        <p:tgtEl>
                                          <p:spTgt spid="5125"/>
                                        </p:tgtEl>
                                        <p:attrNameLst>
                                          <p:attrName>style.visibility</p:attrName>
                                        </p:attrNameLst>
                                      </p:cBhvr>
                                      <p:to>
                                        <p:strVal val="visible"/>
                                      </p:to>
                                    </p:set>
                                    <p:anim calcmode="lin" valueType="num">
                                      <p:cBhvr>
                                        <p:cTn id="36" dur="200" fill="hold"/>
                                        <p:tgtEl>
                                          <p:spTgt spid="5125"/>
                                        </p:tgtEl>
                                        <p:attrNameLst>
                                          <p:attrName>ppt_w</p:attrName>
                                        </p:attrNameLst>
                                      </p:cBhvr>
                                      <p:tavLst>
                                        <p:tav tm="0">
                                          <p:val>
                                            <p:fltVal val="0"/>
                                          </p:val>
                                        </p:tav>
                                        <p:tav tm="100000">
                                          <p:val>
                                            <p:strVal val="#ppt_w"/>
                                          </p:val>
                                        </p:tav>
                                      </p:tavLst>
                                    </p:anim>
                                    <p:anim calcmode="lin" valueType="num">
                                      <p:cBhvr>
                                        <p:cTn id="37" dur="200" fill="hold"/>
                                        <p:tgtEl>
                                          <p:spTgt spid="5125"/>
                                        </p:tgtEl>
                                        <p:attrNameLst>
                                          <p:attrName>ppt_h</p:attrName>
                                        </p:attrNameLst>
                                      </p:cBhvr>
                                      <p:tavLst>
                                        <p:tav tm="0">
                                          <p:val>
                                            <p:fltVal val="0"/>
                                          </p:val>
                                        </p:tav>
                                        <p:tav tm="100000">
                                          <p:val>
                                            <p:strVal val="#ppt_h"/>
                                          </p:val>
                                        </p:tav>
                                      </p:tavLst>
                                    </p:anim>
                                    <p:animEffect transition="in" filter="fade">
                                      <p:cBhvr>
                                        <p:cTn id="38" dur="200"/>
                                        <p:tgtEl>
                                          <p:spTgt spid="5125"/>
                                        </p:tgtEl>
                                      </p:cBhvr>
                                    </p:animEffect>
                                  </p:childTnLst>
                                </p:cTn>
                              </p:par>
                            </p:childTnLst>
                          </p:cTn>
                        </p:par>
                        <p:par>
                          <p:cTn id="39" fill="hold">
                            <p:stCondLst>
                              <p:cond delay="6840"/>
                            </p:stCondLst>
                            <p:childTnLst>
                              <p:par>
                                <p:cTn id="40" presetID="53" presetClass="entr" presetSubtype="0" fill="hold" nodeType="afterEffect">
                                  <p:stCondLst>
                                    <p:cond delay="0"/>
                                  </p:stCondLst>
                                  <p:childTnLst>
                                    <p:set>
                                      <p:cBhvr>
                                        <p:cTn id="41" dur="1" fill="hold">
                                          <p:stCondLst>
                                            <p:cond delay="0"/>
                                          </p:stCondLst>
                                        </p:cTn>
                                        <p:tgtEl>
                                          <p:spTgt spid="5126"/>
                                        </p:tgtEl>
                                        <p:attrNameLst>
                                          <p:attrName>style.visibility</p:attrName>
                                        </p:attrNameLst>
                                      </p:cBhvr>
                                      <p:to>
                                        <p:strVal val="visible"/>
                                      </p:to>
                                    </p:set>
                                    <p:anim calcmode="lin" valueType="num">
                                      <p:cBhvr>
                                        <p:cTn id="42" dur="200" fill="hold"/>
                                        <p:tgtEl>
                                          <p:spTgt spid="5126"/>
                                        </p:tgtEl>
                                        <p:attrNameLst>
                                          <p:attrName>ppt_w</p:attrName>
                                        </p:attrNameLst>
                                      </p:cBhvr>
                                      <p:tavLst>
                                        <p:tav tm="0">
                                          <p:val>
                                            <p:fltVal val="0"/>
                                          </p:val>
                                        </p:tav>
                                        <p:tav tm="100000">
                                          <p:val>
                                            <p:strVal val="#ppt_w"/>
                                          </p:val>
                                        </p:tav>
                                      </p:tavLst>
                                    </p:anim>
                                    <p:anim calcmode="lin" valueType="num">
                                      <p:cBhvr>
                                        <p:cTn id="43" dur="200" fill="hold"/>
                                        <p:tgtEl>
                                          <p:spTgt spid="5126"/>
                                        </p:tgtEl>
                                        <p:attrNameLst>
                                          <p:attrName>ppt_h</p:attrName>
                                        </p:attrNameLst>
                                      </p:cBhvr>
                                      <p:tavLst>
                                        <p:tav tm="0">
                                          <p:val>
                                            <p:fltVal val="0"/>
                                          </p:val>
                                        </p:tav>
                                        <p:tav tm="100000">
                                          <p:val>
                                            <p:strVal val="#ppt_h"/>
                                          </p:val>
                                        </p:tav>
                                      </p:tavLst>
                                    </p:anim>
                                    <p:animEffect transition="in" filter="fade">
                                      <p:cBhvr>
                                        <p:cTn id="44" dur="200"/>
                                        <p:tgtEl>
                                          <p:spTgt spid="5126"/>
                                        </p:tgtEl>
                                      </p:cBhvr>
                                    </p:animEffect>
                                  </p:childTnLst>
                                </p:cTn>
                              </p:par>
                            </p:childTnLst>
                          </p:cTn>
                        </p:par>
                        <p:par>
                          <p:cTn id="45" fill="hold">
                            <p:stCondLst>
                              <p:cond delay="7040"/>
                            </p:stCondLst>
                            <p:childTnLst>
                              <p:par>
                                <p:cTn id="46" presetID="53" presetClass="entr" presetSubtype="0" fill="hold" nodeType="afterEffect">
                                  <p:stCondLst>
                                    <p:cond delay="0"/>
                                  </p:stCondLst>
                                  <p:childTnLst>
                                    <p:set>
                                      <p:cBhvr>
                                        <p:cTn id="47" dur="1" fill="hold">
                                          <p:stCondLst>
                                            <p:cond delay="0"/>
                                          </p:stCondLst>
                                        </p:cTn>
                                        <p:tgtEl>
                                          <p:spTgt spid="5127"/>
                                        </p:tgtEl>
                                        <p:attrNameLst>
                                          <p:attrName>style.visibility</p:attrName>
                                        </p:attrNameLst>
                                      </p:cBhvr>
                                      <p:to>
                                        <p:strVal val="visible"/>
                                      </p:to>
                                    </p:set>
                                    <p:anim calcmode="lin" valueType="num">
                                      <p:cBhvr>
                                        <p:cTn id="48" dur="200" fill="hold"/>
                                        <p:tgtEl>
                                          <p:spTgt spid="5127"/>
                                        </p:tgtEl>
                                        <p:attrNameLst>
                                          <p:attrName>ppt_w</p:attrName>
                                        </p:attrNameLst>
                                      </p:cBhvr>
                                      <p:tavLst>
                                        <p:tav tm="0">
                                          <p:val>
                                            <p:fltVal val="0"/>
                                          </p:val>
                                        </p:tav>
                                        <p:tav tm="100000">
                                          <p:val>
                                            <p:strVal val="#ppt_w"/>
                                          </p:val>
                                        </p:tav>
                                      </p:tavLst>
                                    </p:anim>
                                    <p:anim calcmode="lin" valueType="num">
                                      <p:cBhvr>
                                        <p:cTn id="49" dur="200" fill="hold"/>
                                        <p:tgtEl>
                                          <p:spTgt spid="5127"/>
                                        </p:tgtEl>
                                        <p:attrNameLst>
                                          <p:attrName>ppt_h</p:attrName>
                                        </p:attrNameLst>
                                      </p:cBhvr>
                                      <p:tavLst>
                                        <p:tav tm="0">
                                          <p:val>
                                            <p:fltVal val="0"/>
                                          </p:val>
                                        </p:tav>
                                        <p:tav tm="100000">
                                          <p:val>
                                            <p:strVal val="#ppt_h"/>
                                          </p:val>
                                        </p:tav>
                                      </p:tavLst>
                                    </p:anim>
                                    <p:animEffect transition="in" filter="fade">
                                      <p:cBhvr>
                                        <p:cTn id="50" dur="200"/>
                                        <p:tgtEl>
                                          <p:spTgt spid="5127"/>
                                        </p:tgtEl>
                                      </p:cBhvr>
                                    </p:animEffect>
                                  </p:childTnLst>
                                </p:cTn>
                              </p:par>
                            </p:childTnLst>
                          </p:cTn>
                        </p:par>
                        <p:par>
                          <p:cTn id="51" fill="hold">
                            <p:stCondLst>
                              <p:cond delay="7240"/>
                            </p:stCondLst>
                            <p:childTnLst>
                              <p:par>
                                <p:cTn id="52" presetID="53" presetClass="entr" presetSubtype="0" fill="hold" nodeType="afterEffect">
                                  <p:stCondLst>
                                    <p:cond delay="0"/>
                                  </p:stCondLst>
                                  <p:childTnLst>
                                    <p:set>
                                      <p:cBhvr>
                                        <p:cTn id="53" dur="1" fill="hold">
                                          <p:stCondLst>
                                            <p:cond delay="0"/>
                                          </p:stCondLst>
                                        </p:cTn>
                                        <p:tgtEl>
                                          <p:spTgt spid="5134"/>
                                        </p:tgtEl>
                                        <p:attrNameLst>
                                          <p:attrName>style.visibility</p:attrName>
                                        </p:attrNameLst>
                                      </p:cBhvr>
                                      <p:to>
                                        <p:strVal val="visible"/>
                                      </p:to>
                                    </p:set>
                                    <p:anim calcmode="lin" valueType="num">
                                      <p:cBhvr>
                                        <p:cTn id="54" dur="200" fill="hold"/>
                                        <p:tgtEl>
                                          <p:spTgt spid="5134"/>
                                        </p:tgtEl>
                                        <p:attrNameLst>
                                          <p:attrName>ppt_w</p:attrName>
                                        </p:attrNameLst>
                                      </p:cBhvr>
                                      <p:tavLst>
                                        <p:tav tm="0">
                                          <p:val>
                                            <p:fltVal val="0"/>
                                          </p:val>
                                        </p:tav>
                                        <p:tav tm="100000">
                                          <p:val>
                                            <p:strVal val="#ppt_w"/>
                                          </p:val>
                                        </p:tav>
                                      </p:tavLst>
                                    </p:anim>
                                    <p:anim calcmode="lin" valueType="num">
                                      <p:cBhvr>
                                        <p:cTn id="55" dur="200" fill="hold"/>
                                        <p:tgtEl>
                                          <p:spTgt spid="5134"/>
                                        </p:tgtEl>
                                        <p:attrNameLst>
                                          <p:attrName>ppt_h</p:attrName>
                                        </p:attrNameLst>
                                      </p:cBhvr>
                                      <p:tavLst>
                                        <p:tav tm="0">
                                          <p:val>
                                            <p:fltVal val="0"/>
                                          </p:val>
                                        </p:tav>
                                        <p:tav tm="100000">
                                          <p:val>
                                            <p:strVal val="#ppt_h"/>
                                          </p:val>
                                        </p:tav>
                                      </p:tavLst>
                                    </p:anim>
                                    <p:animEffect transition="in" filter="fade">
                                      <p:cBhvr>
                                        <p:cTn id="56" dur="200"/>
                                        <p:tgtEl>
                                          <p:spTgt spid="5134"/>
                                        </p:tgtEl>
                                      </p:cBhvr>
                                    </p:animEffect>
                                  </p:childTnLst>
                                </p:cTn>
                              </p:par>
                            </p:childTnLst>
                          </p:cTn>
                        </p:par>
                        <p:par>
                          <p:cTn id="57" fill="hold">
                            <p:stCondLst>
                              <p:cond delay="7440"/>
                            </p:stCondLst>
                            <p:childTnLst>
                              <p:par>
                                <p:cTn id="58" presetID="22" presetClass="exit" presetSubtype="2" fill="hold" nodeType="afterEffect">
                                  <p:stCondLst>
                                    <p:cond delay="0"/>
                                  </p:stCondLst>
                                  <p:childTnLst>
                                    <p:animEffect transition="out" filter="wipe(right)">
                                      <p:cBhvr>
                                        <p:cTn id="59" dur="200"/>
                                        <p:tgtEl>
                                          <p:spTgt spid="16"/>
                                        </p:tgtEl>
                                      </p:cBhvr>
                                    </p:animEffect>
                                    <p:set>
                                      <p:cBhvr>
                                        <p:cTn id="60" dur="1" fill="hold">
                                          <p:stCondLst>
                                            <p:cond delay="199"/>
                                          </p:stCondLst>
                                        </p:cTn>
                                        <p:tgtEl>
                                          <p:spTgt spid="16"/>
                                        </p:tgtEl>
                                        <p:attrNameLst>
                                          <p:attrName>style.visibility</p:attrName>
                                        </p:attrNameLst>
                                      </p:cBhvr>
                                      <p:to>
                                        <p:strVal val="hidden"/>
                                      </p:to>
                                    </p:set>
                                  </p:childTnLst>
                                </p:cTn>
                              </p:par>
                            </p:childTnLst>
                          </p:cTn>
                        </p:par>
                        <p:par>
                          <p:cTn id="61" fill="hold">
                            <p:stCondLst>
                              <p:cond delay="7640"/>
                            </p:stCondLst>
                            <p:childTnLst>
                              <p:par>
                                <p:cTn id="62" presetID="22" presetClass="exit" presetSubtype="1" fill="hold" nodeType="afterEffect">
                                  <p:stCondLst>
                                    <p:cond delay="0"/>
                                  </p:stCondLst>
                                  <p:childTnLst>
                                    <p:animEffect transition="out" filter="wipe(up)">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512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1835150" y="1341438"/>
            <a:ext cx="1801813" cy="523875"/>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A madár</a:t>
            </a:r>
            <a:endParaRPr lang="hu-HU" sz="2800" dirty="0">
              <a:solidFill>
                <a:schemeClr val="bg1"/>
              </a:solidFill>
            </a:endParaRPr>
          </a:p>
        </p:txBody>
      </p:sp>
      <p:pic>
        <p:nvPicPr>
          <p:cNvPr id="4103" name="Picture 27" descr="bird1">
            <a:hlinkClick r:id="rId3" action="ppaction://hlinksldjump"/>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flipH="1">
            <a:off x="179512" y="1196752"/>
            <a:ext cx="1076325" cy="1304925"/>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8196" name="Picture 29" descr="glasses_nocable">
            <a:hlinkClick r:id="rId5" action="ppaction://hlinksldjump"/>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8197" name="Picture 31" descr="3sensors">
            <a:hlinkClick r:id="rId7" action="ppaction://hlinksldjump"/>
          </p:cNvPr>
          <p:cNvPicPr>
            <a:picLocks noChangeAspect="1" noChangeArrowheads="1"/>
          </p:cNvPicPr>
          <p:nvPr/>
        </p:nvPicPr>
        <p:blipFill>
          <a:blip r:embed="rId8"/>
          <a:srcRect/>
          <a:stretch>
            <a:fillRect/>
          </a:stretch>
        </p:blipFill>
        <p:spPr bwMode="auto">
          <a:xfrm>
            <a:off x="34925" y="3573463"/>
            <a:ext cx="1238250" cy="400050"/>
          </a:xfrm>
          <a:prstGeom prst="rect">
            <a:avLst/>
          </a:prstGeom>
          <a:noFill/>
          <a:ln w="9525">
            <a:noFill/>
            <a:miter lim="800000"/>
            <a:headEnd/>
            <a:tailEnd/>
          </a:ln>
        </p:spPr>
      </p:pic>
      <p:pic>
        <p:nvPicPr>
          <p:cNvPr id="8198" name="Picture 11" descr="T:\3D for All\Kommunikáció\Termékbemutató\LeoDobozFotoComplett_v5_transparent - Copy.png">
            <a:hlinkClick r:id="rId9" action="ppaction://hlinksldjump"/>
          </p:cNvPr>
          <p:cNvPicPr>
            <a:picLocks noChangeAspect="1" noChangeArrowheads="1"/>
          </p:cNvPicPr>
          <p:nvPr/>
        </p:nvPicPr>
        <p:blipFill>
          <a:blip r:embed="rId10"/>
          <a:srcRect/>
          <a:stretch>
            <a:fillRect/>
          </a:stretch>
        </p:blipFill>
        <p:spPr bwMode="auto">
          <a:xfrm>
            <a:off x="107950" y="4221163"/>
            <a:ext cx="1108075" cy="1131887"/>
          </a:xfrm>
          <a:prstGeom prst="rect">
            <a:avLst/>
          </a:prstGeom>
          <a:noFill/>
          <a:ln w="9525">
            <a:noFill/>
            <a:miter lim="800000"/>
            <a:headEnd/>
            <a:tailEnd/>
          </a:ln>
        </p:spPr>
      </p:pic>
      <p:pic>
        <p:nvPicPr>
          <p:cNvPr id="8199" name="Picture 4" descr="Michelangelo_wideV2"/>
          <p:cNvPicPr>
            <a:picLocks noChangeAspect="1" noChangeArrowheads="1"/>
          </p:cNvPicPr>
          <p:nvPr/>
        </p:nvPicPr>
        <p:blipFill>
          <a:blip r:embed="rId11"/>
          <a:srcRect/>
          <a:stretch>
            <a:fillRect/>
          </a:stretch>
        </p:blipFill>
        <p:spPr bwMode="auto">
          <a:xfrm>
            <a:off x="1692275" y="0"/>
            <a:ext cx="5761038" cy="806450"/>
          </a:xfrm>
          <a:prstGeom prst="rect">
            <a:avLst/>
          </a:prstGeom>
          <a:noFill/>
          <a:ln w="9525">
            <a:noFill/>
            <a:miter lim="800000"/>
            <a:headEnd/>
            <a:tailEnd/>
          </a:ln>
        </p:spPr>
      </p:pic>
      <p:pic>
        <p:nvPicPr>
          <p:cNvPr id="6152" name="Picture 2" descr="T:\3D for All\Kommunikáció\Előadás\Trendkonferencia_Leonar3Do_eloadas\bird.png"/>
          <p:cNvPicPr>
            <a:picLocks noChangeAspect="1" noChangeArrowheads="1"/>
          </p:cNvPicPr>
          <p:nvPr/>
        </p:nvPicPr>
        <p:blipFill>
          <a:blip r:embed="rId12"/>
          <a:srcRect r="11490"/>
          <a:stretch>
            <a:fillRect/>
          </a:stretch>
        </p:blipFill>
        <p:spPr bwMode="auto">
          <a:xfrm>
            <a:off x="6818313" y="1125538"/>
            <a:ext cx="2217737" cy="1943100"/>
          </a:xfrm>
          <a:prstGeom prst="rect">
            <a:avLst/>
          </a:prstGeom>
          <a:noFill/>
          <a:ln w="9525">
            <a:noFill/>
            <a:miter lim="800000"/>
            <a:headEnd/>
            <a:tailEnd/>
          </a:ln>
        </p:spPr>
      </p:pic>
      <p:sp>
        <p:nvSpPr>
          <p:cNvPr id="9" name="Szövegdoboz 8">
            <a:hlinkClick r:id="rId13"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10" name="Szövegdoboz 9">
            <a:hlinkClick r:id="rId14"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11" name="Szövegdoboz 10">
            <a:hlinkClick r:id="rId15"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12" name="Szövegdoboz 11">
            <a:hlinkClick r:id="rId16"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8205" name="Picture 14" descr="T:\3D for All\Kommunikáció\Termékbemutató\LeoDobozFotoComplett_v6_transparent.png">
            <a:hlinkClick r:id="rId17" action="ppaction://hlinksldjump"/>
          </p:cNvPr>
          <p:cNvPicPr>
            <a:picLocks noChangeAspect="1" noChangeArrowheads="1"/>
          </p:cNvPicPr>
          <p:nvPr/>
        </p:nvPicPr>
        <p:blipFill>
          <a:blip r:embed="rId18"/>
          <a:srcRect l="3371" t="10699" r="5791" b="6273"/>
          <a:stretch>
            <a:fillRect/>
          </a:stretch>
        </p:blipFill>
        <p:spPr bwMode="auto">
          <a:xfrm>
            <a:off x="34925" y="5572125"/>
            <a:ext cx="1303338" cy="952500"/>
          </a:xfrm>
          <a:prstGeom prst="rect">
            <a:avLst/>
          </a:prstGeom>
          <a:noFill/>
          <a:ln w="9525">
            <a:noFill/>
            <a:miter lim="800000"/>
            <a:headEnd/>
            <a:tailEnd/>
          </a:ln>
        </p:spPr>
      </p:pic>
      <p:sp>
        <p:nvSpPr>
          <p:cNvPr id="15" name="Szövegdoboz 14"/>
          <p:cNvSpPr txBox="1">
            <a:spLocks noChangeArrowheads="1"/>
          </p:cNvSpPr>
          <p:nvPr/>
        </p:nvSpPr>
        <p:spPr bwMode="auto">
          <a:xfrm>
            <a:off x="1835150" y="2060575"/>
            <a:ext cx="5040313" cy="1477963"/>
          </a:xfrm>
          <a:prstGeom prst="rect">
            <a:avLst/>
          </a:prstGeom>
          <a:noFill/>
          <a:ln w="9525">
            <a:noFill/>
            <a:miter lim="800000"/>
            <a:headEnd/>
            <a:tailEnd/>
          </a:ln>
        </p:spPr>
        <p:txBody>
          <a:bodyPr>
            <a:spAutoFit/>
          </a:bodyPr>
          <a:lstStyle/>
          <a:p>
            <a:pPr algn="just"/>
            <a:r>
              <a:rPr lang="hu-HU" dirty="0">
                <a:solidFill>
                  <a:schemeClr val="bg1"/>
                </a:solidFill>
              </a:rPr>
              <a:t>A madár a Leonar3Do térbeli egérként szolgáló pozícionáló eszköze. Lényeges különbség, hogy itt a kurzor közvetlenül a madár csőre hegyére esik, térbeli áthelyezés, transzformáció nélkül.</a:t>
            </a:r>
          </a:p>
        </p:txBody>
      </p:sp>
      <p:pic>
        <p:nvPicPr>
          <p:cNvPr id="6157" name="Picture 13" descr="T:\3D for All\Kommunikáció\Termékbemutató\Bird_felül.png"/>
          <p:cNvPicPr>
            <a:picLocks noChangeAspect="1" noChangeArrowheads="1"/>
          </p:cNvPicPr>
          <p:nvPr/>
        </p:nvPicPr>
        <p:blipFill>
          <a:blip r:embed="rId19"/>
          <a:srcRect/>
          <a:stretch>
            <a:fillRect/>
          </a:stretch>
        </p:blipFill>
        <p:spPr bwMode="auto">
          <a:xfrm>
            <a:off x="3924300" y="5229225"/>
            <a:ext cx="1436688" cy="1436688"/>
          </a:xfrm>
          <a:prstGeom prst="rect">
            <a:avLst/>
          </a:prstGeom>
          <a:noFill/>
          <a:ln w="9525">
            <a:noFill/>
            <a:miter lim="800000"/>
            <a:headEnd/>
            <a:tailEnd/>
          </a:ln>
        </p:spPr>
      </p:pic>
      <p:pic>
        <p:nvPicPr>
          <p:cNvPr id="6158" name="Picture 14" descr="T:\3D for All\Kommunikáció\Termékbemutató\Bird_elöl.png"/>
          <p:cNvPicPr>
            <a:picLocks noChangeAspect="1" noChangeArrowheads="1"/>
          </p:cNvPicPr>
          <p:nvPr/>
        </p:nvPicPr>
        <p:blipFill>
          <a:blip r:embed="rId20"/>
          <a:srcRect/>
          <a:stretch>
            <a:fillRect/>
          </a:stretch>
        </p:blipFill>
        <p:spPr bwMode="auto">
          <a:xfrm>
            <a:off x="2771775" y="5229225"/>
            <a:ext cx="1436688" cy="1436688"/>
          </a:xfrm>
          <a:prstGeom prst="rect">
            <a:avLst/>
          </a:prstGeom>
          <a:noFill/>
          <a:ln w="9525">
            <a:noFill/>
            <a:miter lim="800000"/>
            <a:headEnd/>
            <a:tailEnd/>
          </a:ln>
        </p:spPr>
      </p:pic>
      <p:pic>
        <p:nvPicPr>
          <p:cNvPr id="6159" name="Picture 15" descr="T:\3D for All\Kommunikáció\Termékbemutató\Bird_oldal.png"/>
          <p:cNvPicPr>
            <a:picLocks noChangeAspect="1" noChangeArrowheads="1"/>
          </p:cNvPicPr>
          <p:nvPr/>
        </p:nvPicPr>
        <p:blipFill>
          <a:blip r:embed="rId21"/>
          <a:srcRect/>
          <a:stretch>
            <a:fillRect/>
          </a:stretch>
        </p:blipFill>
        <p:spPr bwMode="auto">
          <a:xfrm>
            <a:off x="1550988" y="5229225"/>
            <a:ext cx="1436687" cy="1436688"/>
          </a:xfrm>
          <a:prstGeom prst="rect">
            <a:avLst/>
          </a:prstGeom>
          <a:noFill/>
          <a:ln w="9525">
            <a:noFill/>
            <a:miter lim="800000"/>
            <a:headEnd/>
            <a:tailEnd/>
          </a:ln>
        </p:spPr>
      </p:pic>
      <p:pic>
        <p:nvPicPr>
          <p:cNvPr id="19" name="Picture 13" descr="T:\3D for All\Kommunikáció\Termékbemutató\Bird_felül.png"/>
          <p:cNvPicPr>
            <a:picLocks noChangeAspect="1" noChangeArrowheads="1"/>
          </p:cNvPicPr>
          <p:nvPr/>
        </p:nvPicPr>
        <p:blipFill>
          <a:blip r:embed="rId19"/>
          <a:srcRect/>
          <a:stretch>
            <a:fillRect/>
          </a:stretch>
        </p:blipFill>
        <p:spPr bwMode="auto">
          <a:xfrm>
            <a:off x="7593013" y="5229225"/>
            <a:ext cx="1438275" cy="1436688"/>
          </a:xfrm>
          <a:prstGeom prst="rect">
            <a:avLst/>
          </a:prstGeom>
          <a:noFill/>
          <a:ln w="9525">
            <a:noFill/>
            <a:miter lim="800000"/>
            <a:headEnd/>
            <a:tailEnd/>
          </a:ln>
        </p:spPr>
      </p:pic>
      <p:pic>
        <p:nvPicPr>
          <p:cNvPr id="20" name="Picture 14" descr="T:\3D for All\Kommunikáció\Termékbemutató\Bird_elöl.png"/>
          <p:cNvPicPr>
            <a:picLocks noChangeAspect="1" noChangeArrowheads="1"/>
          </p:cNvPicPr>
          <p:nvPr/>
        </p:nvPicPr>
        <p:blipFill>
          <a:blip r:embed="rId20"/>
          <a:srcRect/>
          <a:stretch>
            <a:fillRect/>
          </a:stretch>
        </p:blipFill>
        <p:spPr bwMode="auto">
          <a:xfrm>
            <a:off x="6442075" y="5229225"/>
            <a:ext cx="1436688" cy="1436688"/>
          </a:xfrm>
          <a:prstGeom prst="rect">
            <a:avLst/>
          </a:prstGeom>
          <a:noFill/>
          <a:ln w="9525">
            <a:noFill/>
            <a:miter lim="800000"/>
            <a:headEnd/>
            <a:tailEnd/>
          </a:ln>
        </p:spPr>
      </p:pic>
      <p:pic>
        <p:nvPicPr>
          <p:cNvPr id="21" name="Picture 15" descr="T:\3D for All\Kommunikáció\Termékbemutató\Bird_oldal.png"/>
          <p:cNvPicPr>
            <a:picLocks noChangeAspect="1" noChangeArrowheads="1"/>
          </p:cNvPicPr>
          <p:nvPr/>
        </p:nvPicPr>
        <p:blipFill>
          <a:blip r:embed="rId21"/>
          <a:srcRect/>
          <a:stretch>
            <a:fillRect/>
          </a:stretch>
        </p:blipFill>
        <p:spPr bwMode="auto">
          <a:xfrm>
            <a:off x="5219700" y="5229225"/>
            <a:ext cx="1438275" cy="1436688"/>
          </a:xfrm>
          <a:prstGeom prst="rect">
            <a:avLst/>
          </a:prstGeom>
          <a:noFill/>
          <a:ln w="9525">
            <a:noFill/>
            <a:miter lim="800000"/>
            <a:headEnd/>
            <a:tailEnd/>
          </a:ln>
        </p:spPr>
      </p:pic>
      <p:sp>
        <p:nvSpPr>
          <p:cNvPr id="22" name="Balra-jobbra nyíl 21"/>
          <p:cNvSpPr/>
          <p:nvPr/>
        </p:nvSpPr>
        <p:spPr>
          <a:xfrm>
            <a:off x="1835696" y="5085184"/>
            <a:ext cx="864096" cy="144016"/>
          </a:xfrm>
          <a:prstGeom prst="leftRightArrow">
            <a:avLst>
              <a:gd name="adj1" fmla="val 55080"/>
              <a:gd name="adj2" fmla="val 110953"/>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23" name="Balra-jobbra nyíl 22"/>
          <p:cNvSpPr/>
          <p:nvPr/>
        </p:nvSpPr>
        <p:spPr>
          <a:xfrm>
            <a:off x="4211960" y="5085184"/>
            <a:ext cx="864096" cy="144016"/>
          </a:xfrm>
          <a:prstGeom prst="leftRightArrow">
            <a:avLst>
              <a:gd name="adj1" fmla="val 55080"/>
              <a:gd name="adj2" fmla="val 110953"/>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24" name="Balra-jobbra nyíl 23"/>
          <p:cNvSpPr/>
          <p:nvPr/>
        </p:nvSpPr>
        <p:spPr>
          <a:xfrm rot="5400000">
            <a:off x="3203848" y="5085184"/>
            <a:ext cx="576064" cy="144016"/>
          </a:xfrm>
          <a:prstGeom prst="leftRightArrow">
            <a:avLst>
              <a:gd name="adj1" fmla="val 55080"/>
              <a:gd name="adj2" fmla="val 110953"/>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pic>
        <p:nvPicPr>
          <p:cNvPr id="6160" name="Picture 16" descr="T:\3D for All\Kommunikáció\Termékbemutató\Rotate_Arrow.png"/>
          <p:cNvPicPr>
            <a:picLocks noChangeAspect="1" noChangeArrowheads="1"/>
          </p:cNvPicPr>
          <p:nvPr/>
        </p:nvPicPr>
        <p:blipFill>
          <a:blip r:embed="rId22"/>
          <a:srcRect/>
          <a:stretch>
            <a:fillRect/>
          </a:stretch>
        </p:blipFill>
        <p:spPr bwMode="auto">
          <a:xfrm>
            <a:off x="5499100" y="4978400"/>
            <a:ext cx="882650" cy="368300"/>
          </a:xfrm>
          <a:prstGeom prst="rect">
            <a:avLst/>
          </a:prstGeom>
          <a:noFill/>
          <a:ln w="9525">
            <a:noFill/>
            <a:miter lim="800000"/>
            <a:headEnd/>
            <a:tailEnd/>
          </a:ln>
        </p:spPr>
      </p:pic>
      <p:pic>
        <p:nvPicPr>
          <p:cNvPr id="30" name="Picture 16" descr="T:\3D for All\Kommunikáció\Termékbemutató\Rotate_Arrow.png"/>
          <p:cNvPicPr>
            <a:picLocks noChangeAspect="1" noChangeArrowheads="1"/>
          </p:cNvPicPr>
          <p:nvPr/>
        </p:nvPicPr>
        <p:blipFill>
          <a:blip r:embed="rId22"/>
          <a:srcRect/>
          <a:stretch>
            <a:fillRect/>
          </a:stretch>
        </p:blipFill>
        <p:spPr bwMode="auto">
          <a:xfrm>
            <a:off x="6718300" y="4978400"/>
            <a:ext cx="882650" cy="368300"/>
          </a:xfrm>
          <a:prstGeom prst="rect">
            <a:avLst/>
          </a:prstGeom>
          <a:noFill/>
          <a:ln w="9525">
            <a:noFill/>
            <a:miter lim="800000"/>
            <a:headEnd/>
            <a:tailEnd/>
          </a:ln>
        </p:spPr>
      </p:pic>
      <p:pic>
        <p:nvPicPr>
          <p:cNvPr id="31" name="Picture 16" descr="T:\3D for All\Kommunikáció\Termékbemutató\Rotate_Arrow.png"/>
          <p:cNvPicPr>
            <a:picLocks noChangeAspect="1" noChangeArrowheads="1"/>
          </p:cNvPicPr>
          <p:nvPr/>
        </p:nvPicPr>
        <p:blipFill>
          <a:blip r:embed="rId22"/>
          <a:srcRect/>
          <a:stretch>
            <a:fillRect/>
          </a:stretch>
        </p:blipFill>
        <p:spPr bwMode="auto">
          <a:xfrm>
            <a:off x="7864475" y="4978400"/>
            <a:ext cx="884238" cy="368300"/>
          </a:xfrm>
          <a:prstGeom prst="rect">
            <a:avLst/>
          </a:prstGeom>
          <a:noFill/>
          <a:ln w="9525">
            <a:noFill/>
            <a:miter lim="800000"/>
            <a:headEnd/>
            <a:tailEnd/>
          </a:ln>
        </p:spPr>
      </p:pic>
      <p:sp>
        <p:nvSpPr>
          <p:cNvPr id="35" name="Szövegdoboz 34"/>
          <p:cNvSpPr txBox="1">
            <a:spLocks noChangeArrowheads="1"/>
          </p:cNvSpPr>
          <p:nvPr/>
        </p:nvSpPr>
        <p:spPr bwMode="auto">
          <a:xfrm>
            <a:off x="1835150" y="3873500"/>
            <a:ext cx="6985000" cy="923925"/>
          </a:xfrm>
          <a:prstGeom prst="rect">
            <a:avLst/>
          </a:prstGeom>
          <a:noFill/>
          <a:ln w="9525">
            <a:noFill/>
            <a:miter lim="800000"/>
            <a:headEnd/>
            <a:tailEnd/>
          </a:ln>
        </p:spPr>
        <p:txBody>
          <a:bodyPr>
            <a:spAutoFit/>
          </a:bodyPr>
          <a:lstStyle/>
          <a:p>
            <a:pPr algn="just"/>
            <a:r>
              <a:rPr lang="hu-HU" dirty="0">
                <a:solidFill>
                  <a:schemeClr val="bg1"/>
                </a:solidFill>
              </a:rPr>
              <a:t>A madárral hat szabadságfokban végezhetünk műveleteket, tehát a tér mindhárom irányában mozgathatjuk és mindhárom irányában forgathatjuk.</a:t>
            </a:r>
          </a:p>
        </p:txBody>
      </p:sp>
      <p:cxnSp>
        <p:nvCxnSpPr>
          <p:cNvPr id="36" name="Egyenes összekötő 35"/>
          <p:cNvCxnSpPr/>
          <p:nvPr/>
        </p:nvCxnSpPr>
        <p:spPr>
          <a:xfrm flipV="1">
            <a:off x="1258888" y="1989138"/>
            <a:ext cx="4333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Egyenes összekötő 36"/>
          <p:cNvCxnSpPr/>
          <p:nvPr/>
        </p:nvCxnSpPr>
        <p:spPr>
          <a:xfrm rot="5400000" flipH="1" flipV="1">
            <a:off x="1331912" y="1628776"/>
            <a:ext cx="720725"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Ellipszis 37">
            <a:hlinkClick r:id="rId3"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39" name="Ellipszis 38">
            <a:hlinkClick r:id="rId23"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par>
                                <p:cTn id="8" presetID="10" presetClass="entr" presetSubtype="0"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fade">
                                      <p:cBhvr>
                                        <p:cTn id="10" dur="1000"/>
                                        <p:tgtEl>
                                          <p:spTgt spid="6152"/>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200"/>
                                        <p:tgtEl>
                                          <p:spTgt spid="36"/>
                                        </p:tgtEl>
                                      </p:cBhvr>
                                    </p:animEffect>
                                  </p:childTnLst>
                                </p:cTn>
                              </p:par>
                            </p:childTnLst>
                          </p:cTn>
                        </p:par>
                        <p:par>
                          <p:cTn id="15" fill="hold">
                            <p:stCondLst>
                              <p:cond delay="1200"/>
                            </p:stCondLst>
                            <p:childTnLst>
                              <p:par>
                                <p:cTn id="16" presetID="22" presetClass="entr" presetSubtype="4"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childTnLst>
                          </p:cTn>
                        </p:par>
                        <p:par>
                          <p:cTn id="19" fill="hold">
                            <p:stCondLst>
                              <p:cond delay="1700"/>
                            </p:stCondLst>
                            <p:childTnLst>
                              <p:par>
                                <p:cTn id="20" presetID="53" presetClass="entr" presetSubtype="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200" fill="hold"/>
                                        <p:tgtEl>
                                          <p:spTgt spid="38"/>
                                        </p:tgtEl>
                                        <p:attrNameLst>
                                          <p:attrName>ppt_w</p:attrName>
                                        </p:attrNameLst>
                                      </p:cBhvr>
                                      <p:tavLst>
                                        <p:tav tm="0">
                                          <p:val>
                                            <p:fltVal val="0"/>
                                          </p:val>
                                        </p:tav>
                                        <p:tav tm="100000">
                                          <p:val>
                                            <p:strVal val="#ppt_w"/>
                                          </p:val>
                                        </p:tav>
                                      </p:tavLst>
                                    </p:anim>
                                    <p:anim calcmode="lin" valueType="num">
                                      <p:cBhvr>
                                        <p:cTn id="23" dur="200" fill="hold"/>
                                        <p:tgtEl>
                                          <p:spTgt spid="38"/>
                                        </p:tgtEl>
                                        <p:attrNameLst>
                                          <p:attrName>ppt_h</p:attrName>
                                        </p:attrNameLst>
                                      </p:cBhvr>
                                      <p:tavLst>
                                        <p:tav tm="0">
                                          <p:val>
                                            <p:fltVal val="0"/>
                                          </p:val>
                                        </p:tav>
                                        <p:tav tm="100000">
                                          <p:val>
                                            <p:strVal val="#ppt_h"/>
                                          </p:val>
                                        </p:tav>
                                      </p:tavLst>
                                    </p:anim>
                                    <p:animEffect transition="in" filter="fade">
                                      <p:cBhvr>
                                        <p:cTn id="24" dur="200"/>
                                        <p:tgtEl>
                                          <p:spTgt spid="38"/>
                                        </p:tgtEl>
                                      </p:cBhvr>
                                    </p:animEffect>
                                  </p:childTnLst>
                                </p:cTn>
                              </p:par>
                            </p:childTnLst>
                          </p:cTn>
                        </p:par>
                        <p:par>
                          <p:cTn id="25" fill="hold">
                            <p:stCondLst>
                              <p:cond delay="1900"/>
                            </p:stCondLst>
                            <p:childTnLst>
                              <p:par>
                                <p:cTn id="26" presetID="53" presetClass="entr" presetSubtype="0"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200" fill="hold"/>
                                        <p:tgtEl>
                                          <p:spTgt spid="39"/>
                                        </p:tgtEl>
                                        <p:attrNameLst>
                                          <p:attrName>ppt_w</p:attrName>
                                        </p:attrNameLst>
                                      </p:cBhvr>
                                      <p:tavLst>
                                        <p:tav tm="0">
                                          <p:val>
                                            <p:fltVal val="0"/>
                                          </p:val>
                                        </p:tav>
                                        <p:tav tm="100000">
                                          <p:val>
                                            <p:strVal val="#ppt_w"/>
                                          </p:val>
                                        </p:tav>
                                      </p:tavLst>
                                    </p:anim>
                                    <p:anim calcmode="lin" valueType="num">
                                      <p:cBhvr>
                                        <p:cTn id="29" dur="200" fill="hold"/>
                                        <p:tgtEl>
                                          <p:spTgt spid="39"/>
                                        </p:tgtEl>
                                        <p:attrNameLst>
                                          <p:attrName>ppt_h</p:attrName>
                                        </p:attrNameLst>
                                      </p:cBhvr>
                                      <p:tavLst>
                                        <p:tav tm="0">
                                          <p:val>
                                            <p:fltVal val="0"/>
                                          </p:val>
                                        </p:tav>
                                        <p:tav tm="100000">
                                          <p:val>
                                            <p:strVal val="#ppt_h"/>
                                          </p:val>
                                        </p:tav>
                                      </p:tavLst>
                                    </p:anim>
                                    <p:animEffect transition="in" filter="fade">
                                      <p:cBhvr>
                                        <p:cTn id="30" dur="200"/>
                                        <p:tgtEl>
                                          <p:spTgt spid="39"/>
                                        </p:tgtEl>
                                      </p:cBhvr>
                                    </p:animEffect>
                                  </p:childTnLst>
                                </p:cTn>
                              </p:par>
                            </p:childTnLst>
                          </p:cTn>
                        </p:par>
                        <p:par>
                          <p:cTn id="31" fill="hold">
                            <p:stCondLst>
                              <p:cond delay="2100"/>
                            </p:stCondLst>
                            <p:childTnLst>
                              <p:par>
                                <p:cTn id="32" presetID="1" presetClass="emph" presetSubtype="2" fill="hold" nodeType="afterEffect">
                                  <p:stCondLst>
                                    <p:cond delay="0"/>
                                  </p:stCondLst>
                                  <p:childTnLst>
                                    <p:animClr clrSpc="rgb" dir="cw">
                                      <p:cBhvr>
                                        <p:cTn id="33" dur="500" fill="hold"/>
                                        <p:tgtEl>
                                          <p:spTgt spid="38"/>
                                        </p:tgtEl>
                                        <p:attrNameLst>
                                          <p:attrName>fillcolor</p:attrName>
                                        </p:attrNameLst>
                                      </p:cBhvr>
                                      <p:to>
                                        <a:schemeClr val="bg1"/>
                                      </p:to>
                                    </p:animClr>
                                    <p:set>
                                      <p:cBhvr>
                                        <p:cTn id="34" dur="500" fill="hold"/>
                                        <p:tgtEl>
                                          <p:spTgt spid="38"/>
                                        </p:tgtEl>
                                        <p:attrNameLst>
                                          <p:attrName>fill.type</p:attrName>
                                        </p:attrNameLst>
                                      </p:cBhvr>
                                      <p:to>
                                        <p:strVal val="solid"/>
                                      </p:to>
                                    </p:set>
                                    <p:set>
                                      <p:cBhvr>
                                        <p:cTn id="35" dur="500" fill="hold"/>
                                        <p:tgtEl>
                                          <p:spTgt spid="38"/>
                                        </p:tgtEl>
                                        <p:attrNameLst>
                                          <p:attrName>fill.on</p:attrName>
                                        </p:attrNameLst>
                                      </p:cBhvr>
                                      <p:to>
                                        <p:strVal val="true"/>
                                      </p:to>
                                    </p:set>
                                  </p:childTnLst>
                                </p:cTn>
                              </p:par>
                            </p:childTnLst>
                          </p:cTn>
                        </p:par>
                        <p:par>
                          <p:cTn id="36" fill="hold">
                            <p:stCondLst>
                              <p:cond delay="26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3100"/>
                            </p:stCondLst>
                            <p:childTnLst>
                              <p:par>
                                <p:cTn id="41" presetID="10"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par>
                          <p:cTn id="44" fill="hold">
                            <p:stCondLst>
                              <p:cond delay="3600"/>
                            </p:stCondLst>
                            <p:childTnLst>
                              <p:par>
                                <p:cTn id="45" presetID="10" presetClass="entr" presetSubtype="0" fill="hold" nodeType="afterEffect">
                                  <p:stCondLst>
                                    <p:cond delay="4000"/>
                                  </p:stCondLst>
                                  <p:childTnLst>
                                    <p:set>
                                      <p:cBhvr>
                                        <p:cTn id="46" dur="1" fill="hold">
                                          <p:stCondLst>
                                            <p:cond delay="0"/>
                                          </p:stCondLst>
                                        </p:cTn>
                                        <p:tgtEl>
                                          <p:spTgt spid="6159"/>
                                        </p:tgtEl>
                                        <p:attrNameLst>
                                          <p:attrName>style.visibility</p:attrName>
                                        </p:attrNameLst>
                                      </p:cBhvr>
                                      <p:to>
                                        <p:strVal val="visible"/>
                                      </p:to>
                                    </p:set>
                                    <p:animEffect transition="in" filter="fade">
                                      <p:cBhvr>
                                        <p:cTn id="47" dur="300"/>
                                        <p:tgtEl>
                                          <p:spTgt spid="6159"/>
                                        </p:tgtEl>
                                      </p:cBhvr>
                                    </p:animEffect>
                                  </p:childTnLst>
                                </p:cTn>
                              </p:par>
                            </p:childTnLst>
                          </p:cTn>
                        </p:par>
                        <p:par>
                          <p:cTn id="48" fill="hold">
                            <p:stCondLst>
                              <p:cond delay="7900"/>
                            </p:stCondLst>
                            <p:childTnLst>
                              <p:par>
                                <p:cTn id="49" presetID="63" presetClass="path" presetSubtype="0" decel="50000" autoRev="1" fill="hold" nodeType="afterEffect">
                                  <p:stCondLst>
                                    <p:cond delay="0"/>
                                  </p:stCondLst>
                                  <p:childTnLst>
                                    <p:animMotion origin="layout" path="M -2.77778E-7 0.00046 L 0.03142 0.00046 " pathEditMode="relative" rAng="0" ptsTypes="AA">
                                      <p:cBhvr>
                                        <p:cTn id="50" dur="300" fill="hold"/>
                                        <p:tgtEl>
                                          <p:spTgt spid="6159"/>
                                        </p:tgtEl>
                                        <p:attrNameLst>
                                          <p:attrName>ppt_x</p:attrName>
                                          <p:attrName>ppt_y</p:attrName>
                                        </p:attrNameLst>
                                      </p:cBhvr>
                                      <p:rCtr x="16" y="0"/>
                                    </p:animMotion>
                                  </p:childTnLst>
                                </p:cTn>
                              </p:par>
                            </p:childTnLst>
                          </p:cTn>
                        </p:par>
                        <p:par>
                          <p:cTn id="51" fill="hold">
                            <p:stCondLst>
                              <p:cond delay="8500"/>
                            </p:stCondLst>
                            <p:childTnLst>
                              <p:par>
                                <p:cTn id="52" presetID="35" presetClass="path" presetSubtype="0" decel="50000" autoRev="1" fill="hold" nodeType="afterEffect">
                                  <p:stCondLst>
                                    <p:cond delay="0"/>
                                  </p:stCondLst>
                                  <p:childTnLst>
                                    <p:animMotion origin="layout" path="M -2.77778E-7 3.7037E-7 L -0.0316 0.00046 " pathEditMode="relative" rAng="0" ptsTypes="AA">
                                      <p:cBhvr>
                                        <p:cTn id="53" dur="300" fill="hold"/>
                                        <p:tgtEl>
                                          <p:spTgt spid="6159"/>
                                        </p:tgtEl>
                                        <p:attrNameLst>
                                          <p:attrName>ppt_x</p:attrName>
                                          <p:attrName>ppt_y</p:attrName>
                                        </p:attrNameLst>
                                      </p:cBhvr>
                                      <p:rCtr x="-16" y="0"/>
                                    </p:animMotion>
                                  </p:childTnLst>
                                </p:cTn>
                              </p:par>
                            </p:childTnLst>
                          </p:cTn>
                        </p:par>
                        <p:par>
                          <p:cTn id="54" fill="hold">
                            <p:stCondLst>
                              <p:cond delay="91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300"/>
                                        <p:tgtEl>
                                          <p:spTgt spid="22"/>
                                        </p:tgtEl>
                                      </p:cBhvr>
                                    </p:animEffect>
                                  </p:childTnLst>
                                </p:cTn>
                              </p:par>
                            </p:childTnLst>
                          </p:cTn>
                        </p:par>
                        <p:par>
                          <p:cTn id="58" fill="hold">
                            <p:stCondLst>
                              <p:cond delay="9400"/>
                            </p:stCondLst>
                            <p:childTnLst>
                              <p:par>
                                <p:cTn id="59" presetID="10" presetClass="entr" presetSubtype="0" fill="hold" nodeType="afterEffect">
                                  <p:stCondLst>
                                    <p:cond delay="0"/>
                                  </p:stCondLst>
                                  <p:childTnLst>
                                    <p:set>
                                      <p:cBhvr>
                                        <p:cTn id="60" dur="1" fill="hold">
                                          <p:stCondLst>
                                            <p:cond delay="0"/>
                                          </p:stCondLst>
                                        </p:cTn>
                                        <p:tgtEl>
                                          <p:spTgt spid="6158"/>
                                        </p:tgtEl>
                                        <p:attrNameLst>
                                          <p:attrName>style.visibility</p:attrName>
                                        </p:attrNameLst>
                                      </p:cBhvr>
                                      <p:to>
                                        <p:strVal val="visible"/>
                                      </p:to>
                                    </p:set>
                                    <p:animEffect transition="in" filter="fade">
                                      <p:cBhvr>
                                        <p:cTn id="61" dur="300"/>
                                        <p:tgtEl>
                                          <p:spTgt spid="6158"/>
                                        </p:tgtEl>
                                      </p:cBhvr>
                                    </p:animEffect>
                                  </p:childTnLst>
                                </p:cTn>
                              </p:par>
                            </p:childTnLst>
                          </p:cTn>
                        </p:par>
                        <p:par>
                          <p:cTn id="62" fill="hold">
                            <p:stCondLst>
                              <p:cond delay="9700"/>
                            </p:stCondLst>
                            <p:childTnLst>
                              <p:par>
                                <p:cTn id="63" presetID="64" presetClass="path" presetSubtype="0" decel="50000" autoRev="1" fill="hold" nodeType="afterEffect">
                                  <p:stCondLst>
                                    <p:cond delay="0"/>
                                  </p:stCondLst>
                                  <p:childTnLst>
                                    <p:animMotion origin="layout" path="M 2.77778E-6 3.7037E-7 L 0.00034 -0.04167 " pathEditMode="relative" rAng="0" ptsTypes="AA">
                                      <p:cBhvr>
                                        <p:cTn id="64" dur="300" fill="hold"/>
                                        <p:tgtEl>
                                          <p:spTgt spid="6158"/>
                                        </p:tgtEl>
                                        <p:attrNameLst>
                                          <p:attrName>ppt_x</p:attrName>
                                          <p:attrName>ppt_y</p:attrName>
                                        </p:attrNameLst>
                                      </p:cBhvr>
                                      <p:rCtr x="0" y="-21"/>
                                    </p:animMotion>
                                  </p:childTnLst>
                                </p:cTn>
                              </p:par>
                            </p:childTnLst>
                          </p:cTn>
                        </p:par>
                        <p:par>
                          <p:cTn id="65" fill="hold">
                            <p:stCondLst>
                              <p:cond delay="10300"/>
                            </p:stCondLst>
                            <p:childTnLst>
                              <p:par>
                                <p:cTn id="66" presetID="42" presetClass="path" presetSubtype="0" decel="50000" autoRev="1" fill="hold" nodeType="afterEffect">
                                  <p:stCondLst>
                                    <p:cond delay="0"/>
                                  </p:stCondLst>
                                  <p:childTnLst>
                                    <p:animMotion origin="layout" path="M 2.77778E-6 3.7037E-7 L 0.00034 0.03194 " pathEditMode="relative" rAng="0" ptsTypes="AA">
                                      <p:cBhvr>
                                        <p:cTn id="67" dur="300" fill="hold"/>
                                        <p:tgtEl>
                                          <p:spTgt spid="6158"/>
                                        </p:tgtEl>
                                        <p:attrNameLst>
                                          <p:attrName>ppt_x</p:attrName>
                                          <p:attrName>ppt_y</p:attrName>
                                        </p:attrNameLst>
                                      </p:cBhvr>
                                      <p:rCtr x="0" y="16"/>
                                    </p:animMotion>
                                  </p:childTnLst>
                                </p:cTn>
                              </p:par>
                            </p:childTnLst>
                          </p:cTn>
                        </p:par>
                        <p:par>
                          <p:cTn id="68" fill="hold">
                            <p:stCondLst>
                              <p:cond delay="10900"/>
                            </p:stCondLst>
                            <p:childTnLst>
                              <p:par>
                                <p:cTn id="69" presetID="10"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300"/>
                                        <p:tgtEl>
                                          <p:spTgt spid="24"/>
                                        </p:tgtEl>
                                      </p:cBhvr>
                                    </p:animEffect>
                                  </p:childTnLst>
                                </p:cTn>
                              </p:par>
                            </p:childTnLst>
                          </p:cTn>
                        </p:par>
                        <p:par>
                          <p:cTn id="72" fill="hold">
                            <p:stCondLst>
                              <p:cond delay="11200"/>
                            </p:stCondLst>
                            <p:childTnLst>
                              <p:par>
                                <p:cTn id="73" presetID="10" presetClass="entr" presetSubtype="0" fill="hold" nodeType="afterEffect">
                                  <p:stCondLst>
                                    <p:cond delay="0"/>
                                  </p:stCondLst>
                                  <p:childTnLst>
                                    <p:set>
                                      <p:cBhvr>
                                        <p:cTn id="74" dur="1" fill="hold">
                                          <p:stCondLst>
                                            <p:cond delay="0"/>
                                          </p:stCondLst>
                                        </p:cTn>
                                        <p:tgtEl>
                                          <p:spTgt spid="6157"/>
                                        </p:tgtEl>
                                        <p:attrNameLst>
                                          <p:attrName>style.visibility</p:attrName>
                                        </p:attrNameLst>
                                      </p:cBhvr>
                                      <p:to>
                                        <p:strVal val="visible"/>
                                      </p:to>
                                    </p:set>
                                    <p:animEffect transition="in" filter="fade">
                                      <p:cBhvr>
                                        <p:cTn id="75" dur="300"/>
                                        <p:tgtEl>
                                          <p:spTgt spid="6157"/>
                                        </p:tgtEl>
                                      </p:cBhvr>
                                    </p:animEffect>
                                  </p:childTnLst>
                                </p:cTn>
                              </p:par>
                            </p:childTnLst>
                          </p:cTn>
                        </p:par>
                        <p:par>
                          <p:cTn id="76" fill="hold">
                            <p:stCondLst>
                              <p:cond delay="11500"/>
                            </p:stCondLst>
                            <p:childTnLst>
                              <p:par>
                                <p:cTn id="77" presetID="63" presetClass="path" presetSubtype="0" decel="50000" autoRev="1" fill="hold" nodeType="afterEffect">
                                  <p:stCondLst>
                                    <p:cond delay="0"/>
                                  </p:stCondLst>
                                  <p:childTnLst>
                                    <p:animMotion origin="layout" path="M 1.11111E-6 3.7037E-7 L 0.03177 0.00046 " pathEditMode="relative" rAng="0" ptsTypes="AA">
                                      <p:cBhvr>
                                        <p:cTn id="78" dur="300" fill="hold"/>
                                        <p:tgtEl>
                                          <p:spTgt spid="6157"/>
                                        </p:tgtEl>
                                        <p:attrNameLst>
                                          <p:attrName>ppt_x</p:attrName>
                                          <p:attrName>ppt_y</p:attrName>
                                        </p:attrNameLst>
                                      </p:cBhvr>
                                      <p:rCtr x="16" y="0"/>
                                    </p:animMotion>
                                  </p:childTnLst>
                                </p:cTn>
                              </p:par>
                            </p:childTnLst>
                          </p:cTn>
                        </p:par>
                        <p:par>
                          <p:cTn id="79" fill="hold">
                            <p:stCondLst>
                              <p:cond delay="12100"/>
                            </p:stCondLst>
                            <p:childTnLst>
                              <p:par>
                                <p:cTn id="80" presetID="35" presetClass="path" presetSubtype="0" decel="50000" autoRev="1" fill="hold" nodeType="afterEffect">
                                  <p:stCondLst>
                                    <p:cond delay="0"/>
                                  </p:stCondLst>
                                  <p:childTnLst>
                                    <p:animMotion origin="layout" path="M 1.11111E-6 3.7037E-7 L -0.03125 0.00046 " pathEditMode="relative" rAng="0" ptsTypes="AA">
                                      <p:cBhvr>
                                        <p:cTn id="81" dur="300" fill="hold"/>
                                        <p:tgtEl>
                                          <p:spTgt spid="6157"/>
                                        </p:tgtEl>
                                        <p:attrNameLst>
                                          <p:attrName>ppt_x</p:attrName>
                                          <p:attrName>ppt_y</p:attrName>
                                        </p:attrNameLst>
                                      </p:cBhvr>
                                      <p:rCtr x="-16" y="0"/>
                                    </p:animMotion>
                                  </p:childTnLst>
                                </p:cTn>
                              </p:par>
                            </p:childTnLst>
                          </p:cTn>
                        </p:par>
                        <p:par>
                          <p:cTn id="82" fill="hold">
                            <p:stCondLst>
                              <p:cond delay="12700"/>
                            </p:stCondLst>
                            <p:childTnLst>
                              <p:par>
                                <p:cTn id="83" presetID="10" presetClass="entr" presetSubtype="0"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300"/>
                                        <p:tgtEl>
                                          <p:spTgt spid="23"/>
                                        </p:tgtEl>
                                      </p:cBhvr>
                                    </p:animEffect>
                                  </p:childTnLst>
                                </p:cTn>
                              </p:par>
                            </p:childTnLst>
                          </p:cTn>
                        </p:par>
                        <p:par>
                          <p:cTn id="86" fill="hold">
                            <p:stCondLst>
                              <p:cond delay="13000"/>
                            </p:stCondLst>
                            <p:childTnLst>
                              <p:par>
                                <p:cTn id="87" presetID="10" presetClass="entr" presetSubtype="0" fill="hold"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300"/>
                                        <p:tgtEl>
                                          <p:spTgt spid="21"/>
                                        </p:tgtEl>
                                      </p:cBhvr>
                                    </p:animEffect>
                                  </p:childTnLst>
                                </p:cTn>
                              </p:par>
                            </p:childTnLst>
                          </p:cTn>
                        </p:par>
                        <p:par>
                          <p:cTn id="90" fill="hold">
                            <p:stCondLst>
                              <p:cond delay="13300"/>
                            </p:stCondLst>
                            <p:childTnLst>
                              <p:par>
                                <p:cTn id="91" presetID="8" presetClass="emph" presetSubtype="0" decel="50000" autoRev="1" fill="hold" nodeType="afterEffect">
                                  <p:stCondLst>
                                    <p:cond delay="0"/>
                                  </p:stCondLst>
                                  <p:childTnLst>
                                    <p:animRot by="1800000">
                                      <p:cBhvr>
                                        <p:cTn id="92" dur="300" fill="hold"/>
                                        <p:tgtEl>
                                          <p:spTgt spid="21"/>
                                        </p:tgtEl>
                                        <p:attrNameLst>
                                          <p:attrName>r</p:attrName>
                                        </p:attrNameLst>
                                      </p:cBhvr>
                                    </p:animRot>
                                  </p:childTnLst>
                                </p:cTn>
                              </p:par>
                            </p:childTnLst>
                          </p:cTn>
                        </p:par>
                        <p:par>
                          <p:cTn id="93" fill="hold">
                            <p:stCondLst>
                              <p:cond delay="13900"/>
                            </p:stCondLst>
                            <p:childTnLst>
                              <p:par>
                                <p:cTn id="94" presetID="8" presetClass="emph" presetSubtype="0" decel="50000" autoRev="1" fill="hold" nodeType="afterEffect">
                                  <p:stCondLst>
                                    <p:cond delay="0"/>
                                  </p:stCondLst>
                                  <p:childTnLst>
                                    <p:animRot by="-1800000">
                                      <p:cBhvr>
                                        <p:cTn id="95" dur="300" fill="hold"/>
                                        <p:tgtEl>
                                          <p:spTgt spid="21"/>
                                        </p:tgtEl>
                                        <p:attrNameLst>
                                          <p:attrName>r</p:attrName>
                                        </p:attrNameLst>
                                      </p:cBhvr>
                                    </p:animRot>
                                  </p:childTnLst>
                                </p:cTn>
                              </p:par>
                            </p:childTnLst>
                          </p:cTn>
                        </p:par>
                        <p:par>
                          <p:cTn id="96" fill="hold">
                            <p:stCondLst>
                              <p:cond delay="14500"/>
                            </p:stCondLst>
                            <p:childTnLst>
                              <p:par>
                                <p:cTn id="97" presetID="10" presetClass="entr" presetSubtype="0" fill="hold" nodeType="afterEffect">
                                  <p:stCondLst>
                                    <p:cond delay="0"/>
                                  </p:stCondLst>
                                  <p:childTnLst>
                                    <p:set>
                                      <p:cBhvr>
                                        <p:cTn id="98" dur="1" fill="hold">
                                          <p:stCondLst>
                                            <p:cond delay="0"/>
                                          </p:stCondLst>
                                        </p:cTn>
                                        <p:tgtEl>
                                          <p:spTgt spid="6160"/>
                                        </p:tgtEl>
                                        <p:attrNameLst>
                                          <p:attrName>style.visibility</p:attrName>
                                        </p:attrNameLst>
                                      </p:cBhvr>
                                      <p:to>
                                        <p:strVal val="visible"/>
                                      </p:to>
                                    </p:set>
                                    <p:animEffect transition="in" filter="fade">
                                      <p:cBhvr>
                                        <p:cTn id="99" dur="300"/>
                                        <p:tgtEl>
                                          <p:spTgt spid="6160"/>
                                        </p:tgtEl>
                                      </p:cBhvr>
                                    </p:animEffect>
                                  </p:childTnLst>
                                </p:cTn>
                              </p:par>
                            </p:childTnLst>
                          </p:cTn>
                        </p:par>
                        <p:par>
                          <p:cTn id="100" fill="hold">
                            <p:stCondLst>
                              <p:cond delay="14800"/>
                            </p:stCondLst>
                            <p:childTnLst>
                              <p:par>
                                <p:cTn id="101" presetID="10" presetClass="entr" presetSubtype="0" fill="hold"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300"/>
                                        <p:tgtEl>
                                          <p:spTgt spid="20"/>
                                        </p:tgtEl>
                                      </p:cBhvr>
                                    </p:animEffect>
                                  </p:childTnLst>
                                </p:cTn>
                              </p:par>
                            </p:childTnLst>
                          </p:cTn>
                        </p:par>
                        <p:par>
                          <p:cTn id="104" fill="hold">
                            <p:stCondLst>
                              <p:cond delay="15100"/>
                            </p:stCondLst>
                            <p:childTnLst>
                              <p:par>
                                <p:cTn id="105" presetID="8" presetClass="emph" presetSubtype="0" decel="50000" autoRev="1" fill="hold" nodeType="afterEffect">
                                  <p:stCondLst>
                                    <p:cond delay="0"/>
                                  </p:stCondLst>
                                  <p:childTnLst>
                                    <p:animRot by="2700000">
                                      <p:cBhvr>
                                        <p:cTn id="106" dur="300" fill="hold"/>
                                        <p:tgtEl>
                                          <p:spTgt spid="20"/>
                                        </p:tgtEl>
                                        <p:attrNameLst>
                                          <p:attrName>r</p:attrName>
                                        </p:attrNameLst>
                                      </p:cBhvr>
                                    </p:animRot>
                                  </p:childTnLst>
                                </p:cTn>
                              </p:par>
                            </p:childTnLst>
                          </p:cTn>
                        </p:par>
                        <p:par>
                          <p:cTn id="107" fill="hold">
                            <p:stCondLst>
                              <p:cond delay="15700"/>
                            </p:stCondLst>
                            <p:childTnLst>
                              <p:par>
                                <p:cTn id="108" presetID="8" presetClass="emph" presetSubtype="0" decel="50000" autoRev="1" fill="hold" nodeType="afterEffect">
                                  <p:stCondLst>
                                    <p:cond delay="0"/>
                                  </p:stCondLst>
                                  <p:childTnLst>
                                    <p:animRot by="-2700000">
                                      <p:cBhvr>
                                        <p:cTn id="109" dur="300" fill="hold"/>
                                        <p:tgtEl>
                                          <p:spTgt spid="20"/>
                                        </p:tgtEl>
                                        <p:attrNameLst>
                                          <p:attrName>r</p:attrName>
                                        </p:attrNameLst>
                                      </p:cBhvr>
                                    </p:animRot>
                                  </p:childTnLst>
                                </p:cTn>
                              </p:par>
                            </p:childTnLst>
                          </p:cTn>
                        </p:par>
                        <p:par>
                          <p:cTn id="110" fill="hold">
                            <p:stCondLst>
                              <p:cond delay="16300"/>
                            </p:stCondLst>
                            <p:childTnLst>
                              <p:par>
                                <p:cTn id="111" presetID="10" presetClass="entr" presetSubtype="0" fill="hold" nodeType="after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300"/>
                                        <p:tgtEl>
                                          <p:spTgt spid="30"/>
                                        </p:tgtEl>
                                      </p:cBhvr>
                                    </p:animEffect>
                                  </p:childTnLst>
                                </p:cTn>
                              </p:par>
                            </p:childTnLst>
                          </p:cTn>
                        </p:par>
                        <p:par>
                          <p:cTn id="114" fill="hold">
                            <p:stCondLst>
                              <p:cond delay="16600"/>
                            </p:stCondLst>
                            <p:childTnLst>
                              <p:par>
                                <p:cTn id="115" presetID="10" presetClass="entr" presetSubtype="0" fill="hold" nodeType="after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fade">
                                      <p:cBhvr>
                                        <p:cTn id="117" dur="300"/>
                                        <p:tgtEl>
                                          <p:spTgt spid="19"/>
                                        </p:tgtEl>
                                      </p:cBhvr>
                                    </p:animEffect>
                                  </p:childTnLst>
                                </p:cTn>
                              </p:par>
                            </p:childTnLst>
                          </p:cTn>
                        </p:par>
                        <p:par>
                          <p:cTn id="118" fill="hold">
                            <p:stCondLst>
                              <p:cond delay="16900"/>
                            </p:stCondLst>
                            <p:childTnLst>
                              <p:par>
                                <p:cTn id="119" presetID="8" presetClass="emph" presetSubtype="0" decel="50000" autoRev="1" fill="hold" nodeType="afterEffect">
                                  <p:stCondLst>
                                    <p:cond delay="0"/>
                                  </p:stCondLst>
                                  <p:childTnLst>
                                    <p:animRot by="2700000">
                                      <p:cBhvr>
                                        <p:cTn id="120" dur="300" fill="hold"/>
                                        <p:tgtEl>
                                          <p:spTgt spid="19"/>
                                        </p:tgtEl>
                                        <p:attrNameLst>
                                          <p:attrName>r</p:attrName>
                                        </p:attrNameLst>
                                      </p:cBhvr>
                                    </p:animRot>
                                  </p:childTnLst>
                                </p:cTn>
                              </p:par>
                            </p:childTnLst>
                          </p:cTn>
                        </p:par>
                        <p:par>
                          <p:cTn id="121" fill="hold">
                            <p:stCondLst>
                              <p:cond delay="17500"/>
                            </p:stCondLst>
                            <p:childTnLst>
                              <p:par>
                                <p:cTn id="122" presetID="8" presetClass="emph" presetSubtype="0" decel="50000" autoRev="1" fill="hold" nodeType="afterEffect">
                                  <p:stCondLst>
                                    <p:cond delay="0"/>
                                  </p:stCondLst>
                                  <p:childTnLst>
                                    <p:animRot by="-2700000">
                                      <p:cBhvr>
                                        <p:cTn id="123" dur="300" fill="hold"/>
                                        <p:tgtEl>
                                          <p:spTgt spid="19"/>
                                        </p:tgtEl>
                                        <p:attrNameLst>
                                          <p:attrName>r</p:attrName>
                                        </p:attrNameLst>
                                      </p:cBhvr>
                                    </p:animRot>
                                  </p:childTnLst>
                                </p:cTn>
                              </p:par>
                            </p:childTnLst>
                          </p:cTn>
                        </p:par>
                        <p:par>
                          <p:cTn id="124" fill="hold">
                            <p:stCondLst>
                              <p:cond delay="18100"/>
                            </p:stCondLst>
                            <p:childTnLst>
                              <p:par>
                                <p:cTn id="125" presetID="10" presetClass="entr" presetSubtype="0" fill="hold" nodeType="after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15" grpId="0"/>
      <p:bldP spid="22" grpId="0" animBg="1"/>
      <p:bldP spid="23" grpId="0" animBg="1"/>
      <p:bldP spid="24" grpId="0" animBg="1"/>
      <p:bldP spid="35" grpId="0"/>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5"/>
          <p:cNvSpPr txBox="1">
            <a:spLocks noChangeArrowheads="1"/>
          </p:cNvSpPr>
          <p:nvPr/>
        </p:nvSpPr>
        <p:spPr bwMode="auto">
          <a:xfrm>
            <a:off x="1835150" y="1341438"/>
            <a:ext cx="1801813" cy="523875"/>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A madár</a:t>
            </a:r>
            <a:endParaRPr lang="hu-HU" sz="2800" dirty="0">
              <a:solidFill>
                <a:schemeClr val="bg1"/>
              </a:solidFill>
            </a:endParaRPr>
          </a:p>
        </p:txBody>
      </p:sp>
      <p:pic>
        <p:nvPicPr>
          <p:cNvPr id="4103" name="Picture 27" descr="bird1">
            <a:hlinkClick r:id="rId3" action="ppaction://hlinksldjump"/>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flipH="1">
            <a:off x="179512" y="1196752"/>
            <a:ext cx="1076325" cy="1304925"/>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9222" name="Picture 29" descr="glasses_nocable">
            <a:hlinkClick r:id="rId5" action="ppaction://hlinksldjump"/>
          </p:cNvP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4925" y="2636838"/>
            <a:ext cx="1266825" cy="809625"/>
          </a:xfrm>
          <a:prstGeom prst="rect">
            <a:avLst/>
          </a:prstGeom>
          <a:noFill/>
          <a:ln w="9525">
            <a:noFill/>
            <a:miter lim="800000"/>
            <a:headEnd/>
            <a:tailEnd/>
          </a:ln>
        </p:spPr>
      </p:pic>
      <p:pic>
        <p:nvPicPr>
          <p:cNvPr id="9223" name="Picture 31" descr="3sensors">
            <a:hlinkClick r:id="rId7" action="ppaction://hlinksldjump"/>
          </p:cNvPr>
          <p:cNvPicPr>
            <a:picLocks noChangeAspect="1" noChangeArrowheads="1"/>
          </p:cNvPicPr>
          <p:nvPr/>
        </p:nvPicPr>
        <p:blipFill>
          <a:blip r:embed="rId8"/>
          <a:srcRect/>
          <a:stretch>
            <a:fillRect/>
          </a:stretch>
        </p:blipFill>
        <p:spPr bwMode="auto">
          <a:xfrm>
            <a:off x="34925" y="3573463"/>
            <a:ext cx="1238250" cy="400050"/>
          </a:xfrm>
          <a:prstGeom prst="rect">
            <a:avLst/>
          </a:prstGeom>
          <a:noFill/>
          <a:ln w="9525">
            <a:noFill/>
            <a:miter lim="800000"/>
            <a:headEnd/>
            <a:tailEnd/>
          </a:ln>
        </p:spPr>
      </p:pic>
      <p:pic>
        <p:nvPicPr>
          <p:cNvPr id="9224" name="Picture 11" descr="T:\3D for All\Kommunikáció\Termékbemutató\LeoDobozFotoComplett_v5_transparent - Copy.png">
            <a:hlinkClick r:id="rId9" action="ppaction://hlinksldjump"/>
          </p:cNvPr>
          <p:cNvPicPr>
            <a:picLocks noChangeAspect="1" noChangeArrowheads="1"/>
          </p:cNvPicPr>
          <p:nvPr/>
        </p:nvPicPr>
        <p:blipFill>
          <a:blip r:embed="rId10"/>
          <a:srcRect/>
          <a:stretch>
            <a:fillRect/>
          </a:stretch>
        </p:blipFill>
        <p:spPr bwMode="auto">
          <a:xfrm>
            <a:off x="107950" y="4221163"/>
            <a:ext cx="1108075" cy="1131887"/>
          </a:xfrm>
          <a:prstGeom prst="rect">
            <a:avLst/>
          </a:prstGeom>
          <a:noFill/>
          <a:ln w="9525">
            <a:noFill/>
            <a:miter lim="800000"/>
            <a:headEnd/>
            <a:tailEnd/>
          </a:ln>
        </p:spPr>
      </p:pic>
      <p:pic>
        <p:nvPicPr>
          <p:cNvPr id="9225" name="Picture 4" descr="Michelangelo_wideV2"/>
          <p:cNvPicPr>
            <a:picLocks noChangeAspect="1" noChangeArrowheads="1"/>
          </p:cNvPicPr>
          <p:nvPr/>
        </p:nvPicPr>
        <p:blipFill>
          <a:blip r:embed="rId11"/>
          <a:srcRect/>
          <a:stretch>
            <a:fillRect/>
          </a:stretch>
        </p:blipFill>
        <p:spPr bwMode="auto">
          <a:xfrm>
            <a:off x="1692275" y="0"/>
            <a:ext cx="5761038" cy="806450"/>
          </a:xfrm>
          <a:prstGeom prst="rect">
            <a:avLst/>
          </a:prstGeom>
          <a:noFill/>
          <a:ln w="9525">
            <a:noFill/>
            <a:miter lim="800000"/>
            <a:headEnd/>
            <a:tailEnd/>
          </a:ln>
        </p:spPr>
      </p:pic>
      <p:pic>
        <p:nvPicPr>
          <p:cNvPr id="9226" name="Picture 2" descr="T:\3D for All\Kommunikáció\Előadás\Trendkonferencia_Leonar3Do_eloadas\bird.png"/>
          <p:cNvPicPr>
            <a:picLocks noChangeAspect="1" noChangeArrowheads="1"/>
          </p:cNvPicPr>
          <p:nvPr/>
        </p:nvPicPr>
        <p:blipFill>
          <a:blip r:embed="rId12"/>
          <a:srcRect r="11490"/>
          <a:stretch>
            <a:fillRect/>
          </a:stretch>
        </p:blipFill>
        <p:spPr bwMode="auto">
          <a:xfrm>
            <a:off x="6818313" y="1125538"/>
            <a:ext cx="2217737" cy="1943100"/>
          </a:xfrm>
          <a:prstGeom prst="rect">
            <a:avLst/>
          </a:prstGeom>
          <a:noFill/>
          <a:ln w="9525">
            <a:noFill/>
            <a:miter lim="800000"/>
            <a:headEnd/>
            <a:tailEnd/>
          </a:ln>
        </p:spPr>
      </p:pic>
      <p:sp>
        <p:nvSpPr>
          <p:cNvPr id="9" name="Szövegdoboz 8">
            <a:hlinkClick r:id="rId13"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10" name="Szövegdoboz 9">
            <a:hlinkClick r:id="rId14"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11" name="Szövegdoboz 10">
            <a:hlinkClick r:id="rId15"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12" name="Szövegdoboz 11">
            <a:hlinkClick r:id="rId16"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9231" name="Picture 14" descr="T:\3D for All\Kommunikáció\Termékbemutató\LeoDobozFotoComplett_v6_transparent.png">
            <a:hlinkClick r:id="rId17" action="ppaction://hlinksldjump"/>
          </p:cNvPr>
          <p:cNvPicPr>
            <a:picLocks noChangeAspect="1" noChangeArrowheads="1"/>
          </p:cNvPicPr>
          <p:nvPr/>
        </p:nvPicPr>
        <p:blipFill>
          <a:blip r:embed="rId18"/>
          <a:srcRect l="3371" t="10699" r="5791" b="6273"/>
          <a:stretch>
            <a:fillRect/>
          </a:stretch>
        </p:blipFill>
        <p:spPr bwMode="auto">
          <a:xfrm>
            <a:off x="34925" y="5572125"/>
            <a:ext cx="1303338" cy="952500"/>
          </a:xfrm>
          <a:prstGeom prst="rect">
            <a:avLst/>
          </a:prstGeom>
          <a:noFill/>
          <a:ln w="9525">
            <a:noFill/>
            <a:miter lim="800000"/>
            <a:headEnd/>
            <a:tailEnd/>
          </a:ln>
        </p:spPr>
      </p:pic>
      <p:cxnSp>
        <p:nvCxnSpPr>
          <p:cNvPr id="36" name="Egyenes összekötő 35"/>
          <p:cNvCxnSpPr/>
          <p:nvPr/>
        </p:nvCxnSpPr>
        <p:spPr>
          <a:xfrm flipV="1">
            <a:off x="1258888" y="1989138"/>
            <a:ext cx="4333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Egyenes összekötő 36"/>
          <p:cNvCxnSpPr/>
          <p:nvPr/>
        </p:nvCxnSpPr>
        <p:spPr>
          <a:xfrm rot="5400000" flipH="1" flipV="1">
            <a:off x="1331912" y="1628776"/>
            <a:ext cx="720725"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Ellipszis 37">
            <a:hlinkClick r:id="rId3"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39" name="Ellipszis 38">
            <a:hlinkClick r:id="rId19"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dirty="0"/>
          </a:p>
        </p:txBody>
      </p:sp>
      <p:sp>
        <p:nvSpPr>
          <p:cNvPr id="68" name="Szövegdoboz 67"/>
          <p:cNvSpPr txBox="1">
            <a:spLocks noChangeArrowheads="1"/>
          </p:cNvSpPr>
          <p:nvPr/>
        </p:nvSpPr>
        <p:spPr bwMode="auto">
          <a:xfrm>
            <a:off x="1692275" y="2636838"/>
            <a:ext cx="2592388" cy="523875"/>
          </a:xfrm>
          <a:prstGeom prst="rect">
            <a:avLst/>
          </a:prstGeom>
          <a:noFill/>
          <a:ln w="9525">
            <a:noFill/>
            <a:miter lim="800000"/>
            <a:headEnd/>
            <a:tailEnd/>
          </a:ln>
        </p:spPr>
        <p:txBody>
          <a:bodyPr>
            <a:spAutoFit/>
          </a:bodyPr>
          <a:lstStyle/>
          <a:p>
            <a:r>
              <a:rPr lang="hu-HU" sz="1400" dirty="0">
                <a:solidFill>
                  <a:schemeClr val="bg1"/>
                </a:solidFill>
              </a:rPr>
              <a:t>Lehetővé tesz finom és dinamikus beavatkozásokat.</a:t>
            </a:r>
            <a:endParaRPr lang="en-US" sz="1400" dirty="0">
              <a:solidFill>
                <a:schemeClr val="bg1"/>
              </a:solidFill>
            </a:endParaRPr>
          </a:p>
        </p:txBody>
      </p:sp>
      <p:pic>
        <p:nvPicPr>
          <p:cNvPr id="69" name="Picture 3" descr="T:\3D for All\Kommunikáció\Termékbemutató\Bird_Button.png"/>
          <p:cNvPicPr>
            <a:picLocks noChangeAspect="1" noChangeArrowheads="1"/>
          </p:cNvPicPr>
          <p:nvPr/>
        </p:nvPicPr>
        <p:blipFill>
          <a:blip r:embed="rId20" cstate="screen"/>
          <a:srcRect/>
          <a:stretch>
            <a:fillRect/>
          </a:stretch>
        </p:blipFill>
        <p:spPr bwMode="auto">
          <a:xfrm>
            <a:off x="2403475" y="2493963"/>
            <a:ext cx="4832350" cy="4832350"/>
          </a:xfrm>
          <a:prstGeom prst="rect">
            <a:avLst/>
          </a:prstGeom>
          <a:noFill/>
          <a:ln w="9525">
            <a:noFill/>
            <a:miter lim="800000"/>
            <a:headEnd/>
            <a:tailEnd/>
          </a:ln>
        </p:spPr>
      </p:pic>
      <p:pic>
        <p:nvPicPr>
          <p:cNvPr id="70" name="Picture 2" descr="T:\3D for All\Kommunikáció\Termékbemutató\Bird_No_Button.png"/>
          <p:cNvPicPr>
            <a:picLocks noChangeAspect="1" noChangeArrowheads="1"/>
          </p:cNvPicPr>
          <p:nvPr/>
        </p:nvPicPr>
        <p:blipFill>
          <a:blip r:embed="rId21" cstate="screen"/>
          <a:srcRect/>
          <a:stretch>
            <a:fillRect/>
          </a:stretch>
        </p:blipFill>
        <p:spPr bwMode="auto">
          <a:xfrm>
            <a:off x="2403475" y="2492375"/>
            <a:ext cx="4832350" cy="4832350"/>
          </a:xfrm>
          <a:prstGeom prst="rect">
            <a:avLst/>
          </a:prstGeom>
          <a:noFill/>
          <a:ln w="9525">
            <a:noFill/>
            <a:miter lim="800000"/>
            <a:headEnd/>
            <a:tailEnd/>
          </a:ln>
        </p:spPr>
      </p:pic>
      <p:sp>
        <p:nvSpPr>
          <p:cNvPr id="71" name="Derékszögű háromszög 70"/>
          <p:cNvSpPr/>
          <p:nvPr/>
        </p:nvSpPr>
        <p:spPr>
          <a:xfrm flipH="1">
            <a:off x="2411413" y="2708275"/>
            <a:ext cx="1152525" cy="360363"/>
          </a:xfrm>
          <a:prstGeom prst="rtTriangle">
            <a:avLst/>
          </a:prstGeom>
          <a:solidFill>
            <a:srgbClr val="FFFF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p>
        </p:txBody>
      </p:sp>
      <p:sp>
        <p:nvSpPr>
          <p:cNvPr id="73" name="Derékszögű háromszög 72"/>
          <p:cNvSpPr/>
          <p:nvPr/>
        </p:nvSpPr>
        <p:spPr>
          <a:xfrm flipH="1">
            <a:off x="2411413" y="2708275"/>
            <a:ext cx="1152525" cy="360363"/>
          </a:xfrm>
          <a:prstGeom prst="rtTriangl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p>
        </p:txBody>
      </p:sp>
      <p:sp>
        <p:nvSpPr>
          <p:cNvPr id="74" name="Szövegdoboz 73"/>
          <p:cNvSpPr txBox="1">
            <a:spLocks noChangeArrowheads="1"/>
          </p:cNvSpPr>
          <p:nvPr/>
        </p:nvSpPr>
        <p:spPr bwMode="auto">
          <a:xfrm>
            <a:off x="1619250" y="2266950"/>
            <a:ext cx="2774950" cy="369888"/>
          </a:xfrm>
          <a:prstGeom prst="rect">
            <a:avLst/>
          </a:prstGeom>
          <a:noFill/>
          <a:ln w="9525">
            <a:noFill/>
            <a:miter lim="800000"/>
            <a:headEnd/>
            <a:tailEnd/>
          </a:ln>
        </p:spPr>
        <p:txBody>
          <a:bodyPr wrap="none">
            <a:spAutoFit/>
          </a:bodyPr>
          <a:lstStyle/>
          <a:p>
            <a:r>
              <a:rPr lang="hu-HU" dirty="0">
                <a:solidFill>
                  <a:schemeClr val="bg1"/>
                </a:solidFill>
              </a:rPr>
              <a:t>Nyomás érzékeny gomb</a:t>
            </a:r>
          </a:p>
        </p:txBody>
      </p:sp>
      <p:cxnSp>
        <p:nvCxnSpPr>
          <p:cNvPr id="75" name="Egyenes összekötő 74"/>
          <p:cNvCxnSpPr/>
          <p:nvPr/>
        </p:nvCxnSpPr>
        <p:spPr>
          <a:xfrm rot="16200000" flipV="1">
            <a:off x="3744913" y="3105150"/>
            <a:ext cx="1511300" cy="431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Egyenes összekötő 75"/>
          <p:cNvCxnSpPr/>
          <p:nvPr/>
        </p:nvCxnSpPr>
        <p:spPr>
          <a:xfrm flipH="1">
            <a:off x="1692275" y="2565400"/>
            <a:ext cx="259238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7" name="Szövegdoboz 76"/>
          <p:cNvSpPr txBox="1">
            <a:spLocks noChangeArrowheads="1"/>
          </p:cNvSpPr>
          <p:nvPr/>
        </p:nvSpPr>
        <p:spPr bwMode="auto">
          <a:xfrm>
            <a:off x="5253038" y="2708275"/>
            <a:ext cx="1479550" cy="369888"/>
          </a:xfrm>
          <a:prstGeom prst="rect">
            <a:avLst/>
          </a:prstGeom>
          <a:noFill/>
          <a:ln w="9525">
            <a:noFill/>
            <a:miter lim="800000"/>
            <a:headEnd/>
            <a:tailEnd/>
          </a:ln>
        </p:spPr>
        <p:txBody>
          <a:bodyPr wrap="none">
            <a:spAutoFit/>
          </a:bodyPr>
          <a:lstStyle/>
          <a:p>
            <a:r>
              <a:rPr lang="hu-HU" dirty="0">
                <a:solidFill>
                  <a:schemeClr val="bg1"/>
                </a:solidFill>
              </a:rPr>
              <a:t>Nyomógomb</a:t>
            </a:r>
          </a:p>
        </p:txBody>
      </p:sp>
      <p:cxnSp>
        <p:nvCxnSpPr>
          <p:cNvPr id="78" name="Egyenes összekötő 77"/>
          <p:cNvCxnSpPr/>
          <p:nvPr/>
        </p:nvCxnSpPr>
        <p:spPr>
          <a:xfrm rot="5400000" flipH="1" flipV="1">
            <a:off x="4608513" y="3392487"/>
            <a:ext cx="1079500" cy="2889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Egyenes összekötő 78"/>
          <p:cNvCxnSpPr/>
          <p:nvPr/>
        </p:nvCxnSpPr>
        <p:spPr>
          <a:xfrm rot="10800000">
            <a:off x="5292725" y="2997200"/>
            <a:ext cx="136683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0" name="Szövegdoboz 79"/>
          <p:cNvSpPr txBox="1">
            <a:spLocks noChangeArrowheads="1"/>
          </p:cNvSpPr>
          <p:nvPr/>
        </p:nvSpPr>
        <p:spPr bwMode="auto">
          <a:xfrm>
            <a:off x="5240338" y="3068638"/>
            <a:ext cx="3507692" cy="307777"/>
          </a:xfrm>
          <a:prstGeom prst="rect">
            <a:avLst/>
          </a:prstGeom>
          <a:noFill/>
          <a:ln w="9525">
            <a:noFill/>
            <a:miter lim="800000"/>
            <a:headEnd/>
            <a:tailEnd/>
          </a:ln>
        </p:spPr>
        <p:txBody>
          <a:bodyPr wrap="none">
            <a:spAutoFit/>
          </a:bodyPr>
          <a:lstStyle/>
          <a:p>
            <a:r>
              <a:rPr lang="hu-HU" sz="1400" dirty="0">
                <a:solidFill>
                  <a:schemeClr val="bg1"/>
                </a:solidFill>
              </a:rPr>
              <a:t>Az egér gombjához hasonlóan funkcionál.</a:t>
            </a:r>
          </a:p>
        </p:txBody>
      </p:sp>
      <p:sp>
        <p:nvSpPr>
          <p:cNvPr id="81" name="Szövegdoboz 80"/>
          <p:cNvSpPr txBox="1">
            <a:spLocks noChangeArrowheads="1"/>
          </p:cNvSpPr>
          <p:nvPr/>
        </p:nvSpPr>
        <p:spPr bwMode="auto">
          <a:xfrm>
            <a:off x="5827713" y="5013325"/>
            <a:ext cx="1441420" cy="369332"/>
          </a:xfrm>
          <a:prstGeom prst="rect">
            <a:avLst/>
          </a:prstGeom>
          <a:noFill/>
          <a:ln w="9525">
            <a:noFill/>
            <a:miter lim="800000"/>
            <a:headEnd/>
            <a:tailEnd/>
          </a:ln>
        </p:spPr>
        <p:txBody>
          <a:bodyPr wrap="none">
            <a:spAutoFit/>
          </a:bodyPr>
          <a:lstStyle/>
          <a:p>
            <a:r>
              <a:rPr lang="hu-HU" dirty="0">
                <a:solidFill>
                  <a:schemeClr val="bg1"/>
                </a:solidFill>
              </a:rPr>
              <a:t>Rezgőmotor</a:t>
            </a:r>
          </a:p>
        </p:txBody>
      </p:sp>
      <p:cxnSp>
        <p:nvCxnSpPr>
          <p:cNvPr id="82" name="Egyenes összekötő 81"/>
          <p:cNvCxnSpPr/>
          <p:nvPr/>
        </p:nvCxnSpPr>
        <p:spPr>
          <a:xfrm>
            <a:off x="4572000" y="4652963"/>
            <a:ext cx="1295400" cy="647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Egyenes összekötő 82"/>
          <p:cNvCxnSpPr/>
          <p:nvPr/>
        </p:nvCxnSpPr>
        <p:spPr>
          <a:xfrm flipH="1" flipV="1">
            <a:off x="5867400" y="5300663"/>
            <a:ext cx="1296888" cy="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4" name="Szövegdoboz 83"/>
          <p:cNvSpPr txBox="1">
            <a:spLocks noChangeArrowheads="1"/>
          </p:cNvSpPr>
          <p:nvPr/>
        </p:nvSpPr>
        <p:spPr bwMode="auto">
          <a:xfrm>
            <a:off x="5816600" y="5373688"/>
            <a:ext cx="3219450" cy="523220"/>
          </a:xfrm>
          <a:prstGeom prst="rect">
            <a:avLst/>
          </a:prstGeom>
          <a:noFill/>
          <a:ln w="9525">
            <a:noFill/>
            <a:miter lim="800000"/>
            <a:headEnd/>
            <a:tailEnd/>
          </a:ln>
        </p:spPr>
        <p:txBody>
          <a:bodyPr>
            <a:spAutoFit/>
          </a:bodyPr>
          <a:lstStyle/>
          <a:p>
            <a:r>
              <a:rPr lang="hu-HU" sz="1400" dirty="0" smtClean="0">
                <a:solidFill>
                  <a:schemeClr val="bg1"/>
                </a:solidFill>
              </a:rPr>
              <a:t>Visszacsatolást ad a virtuális tárgyak megérintésekor.</a:t>
            </a:r>
            <a:endParaRPr lang="en-US" sz="14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1000" fill="hold"/>
                                        <p:tgtEl>
                                          <p:spTgt spid="39"/>
                                        </p:tgtEl>
                                        <p:attrNameLst>
                                          <p:attrName>fillcolor</p:attrName>
                                        </p:attrNameLst>
                                      </p:cBhvr>
                                      <p:to>
                                        <a:schemeClr val="bg1"/>
                                      </p:to>
                                    </p:animClr>
                                    <p:set>
                                      <p:cBhvr>
                                        <p:cTn id="7" dur="1000" fill="hold"/>
                                        <p:tgtEl>
                                          <p:spTgt spid="39"/>
                                        </p:tgtEl>
                                        <p:attrNameLst>
                                          <p:attrName>fill.type</p:attrName>
                                        </p:attrNameLst>
                                      </p:cBhvr>
                                      <p:to>
                                        <p:strVal val="solid"/>
                                      </p:to>
                                    </p:set>
                                    <p:set>
                                      <p:cBhvr>
                                        <p:cTn id="8" dur="1000" fill="hold"/>
                                        <p:tgtEl>
                                          <p:spTgt spid="39"/>
                                        </p:tgtEl>
                                        <p:attrNameLst>
                                          <p:attrName>fill.on</p:attrName>
                                        </p:attrNameLst>
                                      </p:cBhvr>
                                      <p:to>
                                        <p:strVal val="true"/>
                                      </p:to>
                                    </p:se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250"/>
                                        <p:tgtEl>
                                          <p:spTgt spid="69"/>
                                        </p:tgtEl>
                                      </p:cBhvr>
                                    </p:animEffect>
                                  </p:childTnLst>
                                </p:cTn>
                              </p:par>
                              <p:par>
                                <p:cTn id="13" presetID="10"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250"/>
                                        <p:tgtEl>
                                          <p:spTgt spid="70"/>
                                        </p:tgtEl>
                                      </p:cBhvr>
                                    </p:animEffect>
                                  </p:childTnLst>
                                </p:cTn>
                              </p:par>
                            </p:childTnLst>
                          </p:cTn>
                        </p:par>
                        <p:par>
                          <p:cTn id="16" fill="hold">
                            <p:stCondLst>
                              <p:cond delay="1250"/>
                            </p:stCondLst>
                            <p:childTnLst>
                              <p:par>
                                <p:cTn id="17" presetID="22" presetClass="entr" presetSubtype="4" fill="hold" nodeType="afterEffect">
                                  <p:stCondLst>
                                    <p:cond delay="250"/>
                                  </p:stCondLst>
                                  <p:childTnLst>
                                    <p:set>
                                      <p:cBhvr>
                                        <p:cTn id="18" dur="1" fill="hold">
                                          <p:stCondLst>
                                            <p:cond delay="0"/>
                                          </p:stCondLst>
                                        </p:cTn>
                                        <p:tgtEl>
                                          <p:spTgt spid="78"/>
                                        </p:tgtEl>
                                        <p:attrNameLst>
                                          <p:attrName>style.visibility</p:attrName>
                                        </p:attrNameLst>
                                      </p:cBhvr>
                                      <p:to>
                                        <p:strVal val="visible"/>
                                      </p:to>
                                    </p:set>
                                    <p:animEffect transition="in" filter="wipe(down)">
                                      <p:cBhvr>
                                        <p:cTn id="19" dur="300"/>
                                        <p:tgtEl>
                                          <p:spTgt spid="78"/>
                                        </p:tgtEl>
                                      </p:cBhvr>
                                    </p:animEffect>
                                  </p:childTnLst>
                                </p:cTn>
                              </p:par>
                            </p:childTnLst>
                          </p:cTn>
                        </p:par>
                        <p:par>
                          <p:cTn id="20" fill="hold">
                            <p:stCondLst>
                              <p:cond delay="1800"/>
                            </p:stCondLst>
                            <p:childTnLst>
                              <p:par>
                                <p:cTn id="21" presetID="22" presetClass="entr" presetSubtype="8" fill="hold" nodeType="after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wipe(left)">
                                      <p:cBhvr>
                                        <p:cTn id="23" dur="300"/>
                                        <p:tgtEl>
                                          <p:spTgt spid="79"/>
                                        </p:tgtEl>
                                      </p:cBhvr>
                                    </p:animEffect>
                                  </p:childTnLst>
                                </p:cTn>
                              </p:par>
                            </p:childTnLst>
                          </p:cTn>
                        </p:par>
                        <p:par>
                          <p:cTn id="24" fill="hold">
                            <p:stCondLst>
                              <p:cond delay="2100"/>
                            </p:stCondLst>
                            <p:childTnLst>
                              <p:par>
                                <p:cTn id="25" presetID="22" presetClass="entr" presetSubtype="8" fill="hold" grpId="0"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wipe(left)">
                                      <p:cBhvr>
                                        <p:cTn id="27" dur="250"/>
                                        <p:tgtEl>
                                          <p:spTgt spid="77"/>
                                        </p:tgtEl>
                                      </p:cBhvr>
                                    </p:animEffect>
                                  </p:childTnLst>
                                </p:cTn>
                              </p:par>
                            </p:childTnLst>
                          </p:cTn>
                        </p:par>
                        <p:par>
                          <p:cTn id="28" fill="hold">
                            <p:stCondLst>
                              <p:cond delay="2350"/>
                            </p:stCondLst>
                            <p:childTnLst>
                              <p:par>
                                <p:cTn id="29" presetID="10" presetClass="entr" presetSubtype="0" fill="hold" grpId="0"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childTnLst>
                          </p:cTn>
                        </p:par>
                        <p:par>
                          <p:cTn id="32" fill="hold">
                            <p:stCondLst>
                              <p:cond delay="2850"/>
                            </p:stCondLst>
                            <p:childTnLst>
                              <p:par>
                                <p:cTn id="33" presetID="22" presetClass="entr" presetSubtype="4" fill="hold" nodeType="afterEffect">
                                  <p:stCondLst>
                                    <p:cond delay="750"/>
                                  </p:stCondLst>
                                  <p:childTnLst>
                                    <p:set>
                                      <p:cBhvr>
                                        <p:cTn id="34" dur="1" fill="hold">
                                          <p:stCondLst>
                                            <p:cond delay="0"/>
                                          </p:stCondLst>
                                        </p:cTn>
                                        <p:tgtEl>
                                          <p:spTgt spid="75"/>
                                        </p:tgtEl>
                                        <p:attrNameLst>
                                          <p:attrName>style.visibility</p:attrName>
                                        </p:attrNameLst>
                                      </p:cBhvr>
                                      <p:to>
                                        <p:strVal val="visible"/>
                                      </p:to>
                                    </p:set>
                                    <p:animEffect transition="in" filter="wipe(down)">
                                      <p:cBhvr>
                                        <p:cTn id="35" dur="300"/>
                                        <p:tgtEl>
                                          <p:spTgt spid="75"/>
                                        </p:tgtEl>
                                      </p:cBhvr>
                                    </p:animEffect>
                                  </p:childTnLst>
                                </p:cTn>
                              </p:par>
                            </p:childTnLst>
                          </p:cTn>
                        </p:par>
                        <p:par>
                          <p:cTn id="36" fill="hold">
                            <p:stCondLst>
                              <p:cond delay="3900"/>
                            </p:stCondLst>
                            <p:childTnLst>
                              <p:par>
                                <p:cTn id="37" presetID="22" presetClass="entr" presetSubtype="2"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right)">
                                      <p:cBhvr>
                                        <p:cTn id="39" dur="300"/>
                                        <p:tgtEl>
                                          <p:spTgt spid="76"/>
                                        </p:tgtEl>
                                      </p:cBhvr>
                                    </p:animEffect>
                                  </p:childTnLst>
                                </p:cTn>
                              </p:par>
                            </p:childTnLst>
                          </p:cTn>
                        </p:par>
                        <p:par>
                          <p:cTn id="40" fill="hold">
                            <p:stCondLst>
                              <p:cond delay="4200"/>
                            </p:stCondLst>
                            <p:childTnLst>
                              <p:par>
                                <p:cTn id="41" presetID="22" presetClass="entr" presetSubtype="8" fill="hold" grpId="0"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wipe(left)">
                                      <p:cBhvr>
                                        <p:cTn id="43" dur="250"/>
                                        <p:tgtEl>
                                          <p:spTgt spid="74"/>
                                        </p:tgtEl>
                                      </p:cBhvr>
                                    </p:animEffect>
                                  </p:childTnLst>
                                </p:cTn>
                              </p:par>
                            </p:childTnLst>
                          </p:cTn>
                        </p:par>
                        <p:par>
                          <p:cTn id="44" fill="hold">
                            <p:stCondLst>
                              <p:cond delay="4450"/>
                            </p:stCondLst>
                            <p:childTnLst>
                              <p:par>
                                <p:cTn id="45" presetID="10" presetClass="entr" presetSubtype="0" fill="hold" grpId="1"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250"/>
                                        <p:tgtEl>
                                          <p:spTgt spid="73"/>
                                        </p:tgtEl>
                                      </p:cBhvr>
                                    </p:animEffect>
                                  </p:childTnLst>
                                </p:cTn>
                              </p:par>
                            </p:childTnLst>
                          </p:cTn>
                        </p:par>
                        <p:par>
                          <p:cTn id="48" fill="hold">
                            <p:stCondLst>
                              <p:cond delay="4700"/>
                            </p:stCondLst>
                            <p:childTnLst>
                              <p:par>
                                <p:cTn id="49" presetID="49" presetClass="path" presetSubtype="0" repeatCount="2000" accel="50000" decel="50000" autoRev="1" fill="hold" nodeType="afterEffect">
                                  <p:stCondLst>
                                    <p:cond delay="0"/>
                                  </p:stCondLst>
                                  <p:childTnLst>
                                    <p:animMotion origin="layout" path="M -4.72222E-6 2.59259E-6 L 0.00452 0.01921 " pathEditMode="relative" rAng="0" ptsTypes="AA">
                                      <p:cBhvr>
                                        <p:cTn id="50" dur="500" fill="hold"/>
                                        <p:tgtEl>
                                          <p:spTgt spid="69"/>
                                        </p:tgtEl>
                                        <p:attrNameLst>
                                          <p:attrName>ppt_x</p:attrName>
                                          <p:attrName>ppt_y</p:attrName>
                                        </p:attrNameLst>
                                      </p:cBhvr>
                                      <p:rCtr x="20000" y="90000"/>
                                    </p:animMotion>
                                  </p:childTnLst>
                                </p:cTn>
                              </p:par>
                              <p:par>
                                <p:cTn id="51" presetID="22" presetClass="entr" presetSubtype="8"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wipe(left)">
                                      <p:cBhvr>
                                        <p:cTn id="53" dur="500"/>
                                        <p:tgtEl>
                                          <p:spTgt spid="71"/>
                                        </p:tgtEl>
                                      </p:cBhvr>
                                    </p:animEffect>
                                  </p:childTnLst>
                                </p:cTn>
                              </p:par>
                              <p:par>
                                <p:cTn id="54" presetID="22" presetClass="exit" presetSubtype="2" fill="hold" grpId="1" nodeType="withEffect">
                                  <p:stCondLst>
                                    <p:cond delay="500"/>
                                  </p:stCondLst>
                                  <p:childTnLst>
                                    <p:animEffect transition="out" filter="wipe(right)">
                                      <p:cBhvr>
                                        <p:cTn id="55" dur="500"/>
                                        <p:tgtEl>
                                          <p:spTgt spid="71"/>
                                        </p:tgtEl>
                                      </p:cBhvr>
                                    </p:animEffect>
                                    <p:set>
                                      <p:cBhvr>
                                        <p:cTn id="56" dur="1" fill="hold">
                                          <p:stCondLst>
                                            <p:cond delay="499"/>
                                          </p:stCondLst>
                                        </p:cTn>
                                        <p:tgtEl>
                                          <p:spTgt spid="71"/>
                                        </p:tgtEl>
                                        <p:attrNameLst>
                                          <p:attrName>style.visibility</p:attrName>
                                        </p:attrNameLst>
                                      </p:cBhvr>
                                      <p:to>
                                        <p:strVal val="hidden"/>
                                      </p:to>
                                    </p:set>
                                  </p:childTnLst>
                                </p:cTn>
                              </p:par>
                              <p:par>
                                <p:cTn id="57" presetID="22" presetClass="entr" presetSubtype="8" fill="hold" grpId="3" nodeType="withEffect">
                                  <p:stCondLst>
                                    <p:cond delay="1000"/>
                                  </p:stCondLst>
                                  <p:childTnLst>
                                    <p:set>
                                      <p:cBhvr>
                                        <p:cTn id="58" dur="1" fill="hold">
                                          <p:stCondLst>
                                            <p:cond delay="0"/>
                                          </p:stCondLst>
                                        </p:cTn>
                                        <p:tgtEl>
                                          <p:spTgt spid="71"/>
                                        </p:tgtEl>
                                        <p:attrNameLst>
                                          <p:attrName>style.visibility</p:attrName>
                                        </p:attrNameLst>
                                      </p:cBhvr>
                                      <p:to>
                                        <p:strVal val="visible"/>
                                      </p:to>
                                    </p:set>
                                    <p:animEffect transition="in" filter="wipe(left)">
                                      <p:cBhvr>
                                        <p:cTn id="59" dur="500"/>
                                        <p:tgtEl>
                                          <p:spTgt spid="71"/>
                                        </p:tgtEl>
                                      </p:cBhvr>
                                    </p:animEffect>
                                  </p:childTnLst>
                                </p:cTn>
                              </p:par>
                              <p:par>
                                <p:cTn id="60" presetID="22" presetClass="exit" presetSubtype="2" fill="hold" grpId="4" nodeType="withEffect">
                                  <p:stCondLst>
                                    <p:cond delay="1500"/>
                                  </p:stCondLst>
                                  <p:childTnLst>
                                    <p:animEffect transition="out" filter="wipe(right)">
                                      <p:cBhvr>
                                        <p:cTn id="61" dur="500"/>
                                        <p:tgtEl>
                                          <p:spTgt spid="71"/>
                                        </p:tgtEl>
                                      </p:cBhvr>
                                    </p:animEffect>
                                    <p:set>
                                      <p:cBhvr>
                                        <p:cTn id="62" dur="1" fill="hold">
                                          <p:stCondLst>
                                            <p:cond delay="499"/>
                                          </p:stCondLst>
                                        </p:cTn>
                                        <p:tgtEl>
                                          <p:spTgt spid="71"/>
                                        </p:tgtEl>
                                        <p:attrNameLst>
                                          <p:attrName>style.visibility</p:attrName>
                                        </p:attrNameLst>
                                      </p:cBhvr>
                                      <p:to>
                                        <p:strVal val="hidden"/>
                                      </p:to>
                                    </p:set>
                                  </p:childTnLst>
                                </p:cTn>
                              </p:par>
                            </p:childTnLst>
                          </p:cTn>
                        </p:par>
                        <p:par>
                          <p:cTn id="63" fill="hold">
                            <p:stCondLst>
                              <p:cond delay="6700"/>
                            </p:stCondLst>
                            <p:childTnLst>
                              <p:par>
                                <p:cTn id="64" presetID="10" presetClass="exit" presetSubtype="0" fill="hold" grpId="2" nodeType="afterEffect">
                                  <p:stCondLst>
                                    <p:cond delay="0"/>
                                  </p:stCondLst>
                                  <p:childTnLst>
                                    <p:animEffect transition="out" filter="fade">
                                      <p:cBhvr>
                                        <p:cTn id="65" dur="500"/>
                                        <p:tgtEl>
                                          <p:spTgt spid="71"/>
                                        </p:tgtEl>
                                      </p:cBhvr>
                                    </p:animEffect>
                                    <p:set>
                                      <p:cBhvr>
                                        <p:cTn id="66" dur="1" fill="hold">
                                          <p:stCondLst>
                                            <p:cond delay="499"/>
                                          </p:stCondLst>
                                        </p:cTn>
                                        <p:tgtEl>
                                          <p:spTgt spid="71"/>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73"/>
                                        </p:tgtEl>
                                      </p:cBhvr>
                                    </p:animEffect>
                                    <p:set>
                                      <p:cBhvr>
                                        <p:cTn id="69" dur="1" fill="hold">
                                          <p:stCondLst>
                                            <p:cond delay="499"/>
                                          </p:stCondLst>
                                        </p:cTn>
                                        <p:tgtEl>
                                          <p:spTgt spid="73"/>
                                        </p:tgtEl>
                                        <p:attrNameLst>
                                          <p:attrName>style.visibility</p:attrName>
                                        </p:attrNameLst>
                                      </p:cBhvr>
                                      <p:to>
                                        <p:strVal val="hidden"/>
                                      </p:to>
                                    </p:set>
                                  </p:childTnLst>
                                </p:cTn>
                              </p:par>
                            </p:childTnLst>
                          </p:cTn>
                        </p:par>
                        <p:par>
                          <p:cTn id="70" fill="hold">
                            <p:stCondLst>
                              <p:cond delay="7200"/>
                            </p:stCondLst>
                            <p:childTnLst>
                              <p:par>
                                <p:cTn id="71" presetID="10" presetClass="entr" presetSubtype="0" fill="hold" grpId="0" nodeType="after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childTnLst>
                          </p:cTn>
                        </p:par>
                        <p:par>
                          <p:cTn id="74" fill="hold">
                            <p:stCondLst>
                              <p:cond delay="7700"/>
                            </p:stCondLst>
                            <p:childTnLst>
                              <p:par>
                                <p:cTn id="75" presetID="22" presetClass="entr" presetSubtype="8" fill="hold" nodeType="afterEffect">
                                  <p:stCondLst>
                                    <p:cond delay="1000"/>
                                  </p:stCondLst>
                                  <p:childTnLst>
                                    <p:set>
                                      <p:cBhvr>
                                        <p:cTn id="76" dur="1" fill="hold">
                                          <p:stCondLst>
                                            <p:cond delay="0"/>
                                          </p:stCondLst>
                                        </p:cTn>
                                        <p:tgtEl>
                                          <p:spTgt spid="82"/>
                                        </p:tgtEl>
                                        <p:attrNameLst>
                                          <p:attrName>style.visibility</p:attrName>
                                        </p:attrNameLst>
                                      </p:cBhvr>
                                      <p:to>
                                        <p:strVal val="visible"/>
                                      </p:to>
                                    </p:set>
                                    <p:animEffect transition="in" filter="wipe(left)">
                                      <p:cBhvr>
                                        <p:cTn id="77" dur="300"/>
                                        <p:tgtEl>
                                          <p:spTgt spid="82"/>
                                        </p:tgtEl>
                                      </p:cBhvr>
                                    </p:animEffect>
                                  </p:childTnLst>
                                </p:cTn>
                              </p:par>
                            </p:childTnLst>
                          </p:cTn>
                        </p:par>
                        <p:par>
                          <p:cTn id="78" fill="hold">
                            <p:stCondLst>
                              <p:cond delay="9000"/>
                            </p:stCondLst>
                            <p:childTnLst>
                              <p:par>
                                <p:cTn id="79" presetID="22" presetClass="entr" presetSubtype="8" fill="hold" nodeType="afterEffect">
                                  <p:stCondLst>
                                    <p:cond delay="0"/>
                                  </p:stCondLst>
                                  <p:childTnLst>
                                    <p:set>
                                      <p:cBhvr>
                                        <p:cTn id="80" dur="1" fill="hold">
                                          <p:stCondLst>
                                            <p:cond delay="0"/>
                                          </p:stCondLst>
                                        </p:cTn>
                                        <p:tgtEl>
                                          <p:spTgt spid="83"/>
                                        </p:tgtEl>
                                        <p:attrNameLst>
                                          <p:attrName>style.visibility</p:attrName>
                                        </p:attrNameLst>
                                      </p:cBhvr>
                                      <p:to>
                                        <p:strVal val="visible"/>
                                      </p:to>
                                    </p:set>
                                    <p:animEffect transition="in" filter="wipe(left)">
                                      <p:cBhvr>
                                        <p:cTn id="81" dur="300"/>
                                        <p:tgtEl>
                                          <p:spTgt spid="83"/>
                                        </p:tgtEl>
                                      </p:cBhvr>
                                    </p:animEffect>
                                  </p:childTnLst>
                                </p:cTn>
                              </p:par>
                            </p:childTnLst>
                          </p:cTn>
                        </p:par>
                        <p:par>
                          <p:cTn id="82" fill="hold">
                            <p:stCondLst>
                              <p:cond delay="9300"/>
                            </p:stCondLst>
                            <p:childTnLst>
                              <p:par>
                                <p:cTn id="83" presetID="22" presetClass="entr" presetSubtype="8" fill="hold" grpId="0" nodeType="after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wipe(left)">
                                      <p:cBhvr>
                                        <p:cTn id="85" dur="500"/>
                                        <p:tgtEl>
                                          <p:spTgt spid="81"/>
                                        </p:tgtEl>
                                      </p:cBhvr>
                                    </p:animEffect>
                                  </p:childTnLst>
                                </p:cTn>
                              </p:par>
                            </p:childTnLst>
                          </p:cTn>
                        </p:par>
                        <p:par>
                          <p:cTn id="86" fill="hold">
                            <p:stCondLst>
                              <p:cond delay="9800"/>
                            </p:stCondLst>
                            <p:childTnLst>
                              <p:par>
                                <p:cTn id="87" presetID="8" presetClass="emph" presetSubtype="0" repeatCount="20000" accel="50000" decel="50000" autoRev="1" fill="hold" nodeType="afterEffect">
                                  <p:stCondLst>
                                    <p:cond delay="0"/>
                                  </p:stCondLst>
                                  <p:childTnLst>
                                    <p:animRot by="300000">
                                      <p:cBhvr>
                                        <p:cTn id="88" dur="20" fill="hold"/>
                                        <p:tgtEl>
                                          <p:spTgt spid="70"/>
                                        </p:tgtEl>
                                        <p:attrNameLst>
                                          <p:attrName>r</p:attrName>
                                        </p:attrNameLst>
                                      </p:cBhvr>
                                    </p:animRot>
                                  </p:childTnLst>
                                </p:cTn>
                              </p:par>
                              <p:par>
                                <p:cTn id="89" presetID="8" presetClass="emph" presetSubtype="0" repeatCount="20000" accel="50000" decel="50000" autoRev="1" fill="hold" nodeType="withEffect">
                                  <p:stCondLst>
                                    <p:cond delay="0"/>
                                  </p:stCondLst>
                                  <p:childTnLst>
                                    <p:animRot by="300000">
                                      <p:cBhvr>
                                        <p:cTn id="90" dur="20" fill="hold"/>
                                        <p:tgtEl>
                                          <p:spTgt spid="69"/>
                                        </p:tgtEl>
                                        <p:attrNameLst>
                                          <p:attrName>r</p:attrName>
                                        </p:attrNameLst>
                                      </p:cBhvr>
                                    </p:animRot>
                                  </p:childTnLst>
                                </p:cTn>
                              </p:par>
                            </p:childTnLst>
                          </p:cTn>
                        </p:par>
                        <p:par>
                          <p:cTn id="91" fill="hold">
                            <p:stCondLst>
                              <p:cond delay="10600"/>
                            </p:stCondLst>
                            <p:childTnLst>
                              <p:par>
                                <p:cTn id="92" presetID="10" presetClass="entr" presetSubtype="0" fill="hold" grpId="0" nodeType="afterEffect">
                                  <p:stCondLst>
                                    <p:cond delay="0"/>
                                  </p:stCondLst>
                                  <p:childTnLst>
                                    <p:set>
                                      <p:cBhvr>
                                        <p:cTn id="93" dur="1" fill="hold">
                                          <p:stCondLst>
                                            <p:cond delay="0"/>
                                          </p:stCondLst>
                                        </p:cTn>
                                        <p:tgtEl>
                                          <p:spTgt spid="84"/>
                                        </p:tgtEl>
                                        <p:attrNameLst>
                                          <p:attrName>style.visibility</p:attrName>
                                        </p:attrNameLst>
                                      </p:cBhvr>
                                      <p:to>
                                        <p:strVal val="visible"/>
                                      </p:to>
                                    </p:set>
                                    <p:animEffect transition="in" filter="fade">
                                      <p:cBhvr>
                                        <p:cTn id="94"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1" grpId="0" animBg="1"/>
      <p:bldP spid="71" grpId="1" animBg="1"/>
      <p:bldP spid="71" grpId="2" animBg="1"/>
      <p:bldP spid="71" grpId="3" animBg="1"/>
      <p:bldP spid="71" grpId="4" animBg="1"/>
      <p:bldP spid="73" grpId="0" animBg="1"/>
      <p:bldP spid="73" grpId="1" animBg="1"/>
      <p:bldP spid="74" grpId="0"/>
      <p:bldP spid="77" grpId="0"/>
      <p:bldP spid="80" grpId="0"/>
      <p:bldP spid="81" grpId="0"/>
      <p:bldP spid="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835150" y="1341438"/>
            <a:ext cx="2376488" cy="523875"/>
          </a:xfrm>
          <a:prstGeom prst="rect">
            <a:avLst/>
          </a:prstGeom>
          <a:solidFill>
            <a:schemeClr val="tx1"/>
          </a:solidFill>
          <a:ln w="9525">
            <a:noFill/>
            <a:miter lim="800000"/>
            <a:headEnd/>
            <a:tailEnd/>
          </a:ln>
        </p:spPr>
        <p:txBody>
          <a:bodyPr>
            <a:spAutoFit/>
          </a:bodyPr>
          <a:lstStyle/>
          <a:p>
            <a:pPr>
              <a:spcBef>
                <a:spcPct val="50000"/>
              </a:spcBef>
            </a:pPr>
            <a:r>
              <a:rPr lang="hu-HU" sz="2800" dirty="0" smtClean="0">
                <a:solidFill>
                  <a:schemeClr val="bg1"/>
                </a:solidFill>
              </a:rPr>
              <a:t>A szemüveg</a:t>
            </a:r>
            <a:endParaRPr lang="hu-HU" sz="2800" dirty="0">
              <a:solidFill>
                <a:schemeClr val="bg1"/>
              </a:solidFill>
            </a:endParaRPr>
          </a:p>
        </p:txBody>
      </p:sp>
      <p:pic>
        <p:nvPicPr>
          <p:cNvPr id="4104" name="Picture 29" descr="glasses_nocable">
            <a:hlinkClick r:id="rId4" action="ppaction://hlinksldjump"/>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07504" y="2636912"/>
            <a:ext cx="1266825" cy="809625"/>
          </a:xfrm>
          <a:prstGeom prst="roundRect">
            <a:avLst>
              <a:gd name="adj" fmla="val 8594"/>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reflection blurRad="12700" stA="38000" endPos="28000" dist="5000" dir="5400000" sy="-100000" algn="bl" rotWithShape="0"/>
          </a:effectLst>
        </p:spPr>
      </p:pic>
      <p:pic>
        <p:nvPicPr>
          <p:cNvPr id="10244" name="Picture 31" descr="3sensors">
            <a:hlinkClick r:id="rId6" action="ppaction://hlinksldjump"/>
          </p:cNvPr>
          <p:cNvPicPr>
            <a:picLocks noChangeAspect="1" noChangeArrowheads="1"/>
          </p:cNvPicPr>
          <p:nvPr/>
        </p:nvPicPr>
        <p:blipFill>
          <a:blip r:embed="rId7"/>
          <a:srcRect/>
          <a:stretch>
            <a:fillRect/>
          </a:stretch>
        </p:blipFill>
        <p:spPr bwMode="auto">
          <a:xfrm>
            <a:off x="34925" y="3573463"/>
            <a:ext cx="1238250" cy="400050"/>
          </a:xfrm>
          <a:prstGeom prst="rect">
            <a:avLst/>
          </a:prstGeom>
          <a:noFill/>
          <a:ln w="9525">
            <a:noFill/>
            <a:miter lim="800000"/>
            <a:headEnd/>
            <a:tailEnd/>
          </a:ln>
        </p:spPr>
      </p:pic>
      <p:pic>
        <p:nvPicPr>
          <p:cNvPr id="10245" name="Picture 11" descr="T:\3D for All\Kommunikáció\Termékbemutató\LeoDobozFotoComplett_v5_transparent - Copy.png">
            <a:hlinkClick r:id="rId8" action="ppaction://hlinksldjump"/>
          </p:cNvPr>
          <p:cNvPicPr>
            <a:picLocks noChangeAspect="1" noChangeArrowheads="1"/>
          </p:cNvPicPr>
          <p:nvPr/>
        </p:nvPicPr>
        <p:blipFill>
          <a:blip r:embed="rId9"/>
          <a:srcRect/>
          <a:stretch>
            <a:fillRect/>
          </a:stretch>
        </p:blipFill>
        <p:spPr bwMode="auto">
          <a:xfrm>
            <a:off x="107950" y="4221163"/>
            <a:ext cx="1108075" cy="1131887"/>
          </a:xfrm>
          <a:prstGeom prst="rect">
            <a:avLst/>
          </a:prstGeom>
          <a:noFill/>
          <a:ln w="9525">
            <a:noFill/>
            <a:miter lim="800000"/>
            <a:headEnd/>
            <a:tailEnd/>
          </a:ln>
        </p:spPr>
      </p:pic>
      <p:pic>
        <p:nvPicPr>
          <p:cNvPr id="10246" name="Picture 4" descr="Michelangelo_wideV2"/>
          <p:cNvPicPr>
            <a:picLocks noChangeAspect="1" noChangeArrowheads="1"/>
          </p:cNvPicPr>
          <p:nvPr/>
        </p:nvPicPr>
        <p:blipFill>
          <a:blip r:embed="rId10"/>
          <a:srcRect/>
          <a:stretch>
            <a:fillRect/>
          </a:stretch>
        </p:blipFill>
        <p:spPr bwMode="auto">
          <a:xfrm>
            <a:off x="1692275" y="0"/>
            <a:ext cx="5761038" cy="806450"/>
          </a:xfrm>
          <a:prstGeom prst="rect">
            <a:avLst/>
          </a:prstGeom>
          <a:noFill/>
          <a:ln w="9525">
            <a:noFill/>
            <a:miter lim="800000"/>
            <a:headEnd/>
            <a:tailEnd/>
          </a:ln>
        </p:spPr>
      </p:pic>
      <p:sp>
        <p:nvSpPr>
          <p:cNvPr id="9" name="Szövegdoboz 8"/>
          <p:cNvSpPr txBox="1">
            <a:spLocks noChangeArrowheads="1"/>
          </p:cNvSpPr>
          <p:nvPr/>
        </p:nvSpPr>
        <p:spPr bwMode="auto">
          <a:xfrm>
            <a:off x="2928938" y="2351088"/>
            <a:ext cx="4019550" cy="646331"/>
          </a:xfrm>
          <a:prstGeom prst="rect">
            <a:avLst/>
          </a:prstGeom>
          <a:noFill/>
          <a:ln w="9525">
            <a:noFill/>
            <a:miter lim="800000"/>
            <a:headEnd/>
            <a:tailEnd/>
          </a:ln>
        </p:spPr>
        <p:txBody>
          <a:bodyPr>
            <a:spAutoFit/>
          </a:bodyPr>
          <a:lstStyle/>
          <a:p>
            <a:pPr algn="ctr"/>
            <a:r>
              <a:rPr lang="hu-HU" dirty="0" smtClean="0">
                <a:solidFill>
                  <a:schemeClr val="bg1"/>
                </a:solidFill>
              </a:rPr>
              <a:t>A világ első szemüvege beépített fejpozíció-követéssel</a:t>
            </a:r>
            <a:endParaRPr lang="hu-HU" dirty="0">
              <a:solidFill>
                <a:schemeClr val="bg1"/>
              </a:solidFill>
            </a:endParaRPr>
          </a:p>
        </p:txBody>
      </p:sp>
      <p:sp>
        <p:nvSpPr>
          <p:cNvPr id="11" name="Szövegdoboz 10"/>
          <p:cNvSpPr txBox="1"/>
          <p:nvPr/>
        </p:nvSpPr>
        <p:spPr>
          <a:xfrm>
            <a:off x="6084888" y="3771900"/>
            <a:ext cx="3059112" cy="1600438"/>
          </a:xfrm>
          <a:prstGeom prst="rect">
            <a:avLst/>
          </a:prstGeom>
          <a:noFill/>
        </p:spPr>
        <p:txBody>
          <a:bodyPr>
            <a:spAutoFit/>
          </a:bodyPr>
          <a:lstStyle/>
          <a:p>
            <a:pPr>
              <a:defRPr/>
            </a:pPr>
            <a:r>
              <a:rPr lang="hu-HU" sz="1400" dirty="0" smtClean="0">
                <a:solidFill>
                  <a:schemeClr val="bg1"/>
                </a:solidFill>
              </a:rPr>
              <a:t>A fejpozíció-követéstől a térhatás:</a:t>
            </a:r>
            <a:endParaRPr lang="en-US" sz="1400" dirty="0">
              <a:solidFill>
                <a:schemeClr val="bg1"/>
              </a:solidFill>
            </a:endParaRPr>
          </a:p>
          <a:p>
            <a:pPr marL="533400" indent="-342900">
              <a:buFont typeface="Arial" pitchFamily="34" charset="0"/>
              <a:buChar char="•"/>
              <a:defRPr/>
            </a:pPr>
            <a:r>
              <a:rPr lang="hu-HU" sz="1400" dirty="0" smtClean="0">
                <a:solidFill>
                  <a:schemeClr val="bg1"/>
                </a:solidFill>
              </a:rPr>
              <a:t>sokkal </a:t>
            </a:r>
            <a:r>
              <a:rPr lang="hu-HU" sz="1400" dirty="0" err="1" smtClean="0">
                <a:solidFill>
                  <a:schemeClr val="bg1"/>
                </a:solidFill>
              </a:rPr>
              <a:t>valósághűbb</a:t>
            </a:r>
            <a:endParaRPr lang="en-US" sz="1400" dirty="0">
              <a:solidFill>
                <a:schemeClr val="bg1"/>
              </a:solidFill>
            </a:endParaRPr>
          </a:p>
          <a:p>
            <a:pPr marL="533400" indent="-342900">
              <a:buFont typeface="Arial" pitchFamily="34" charset="0"/>
              <a:buChar char="•"/>
              <a:defRPr/>
            </a:pPr>
            <a:r>
              <a:rPr lang="en-US" sz="1400" dirty="0" smtClean="0">
                <a:solidFill>
                  <a:schemeClr val="bg1"/>
                </a:solidFill>
              </a:rPr>
              <a:t>a</a:t>
            </a:r>
            <a:r>
              <a:rPr lang="hu-HU" sz="1400" dirty="0" smtClean="0">
                <a:solidFill>
                  <a:schemeClr val="bg1"/>
                </a:solidFill>
              </a:rPr>
              <a:t> valós helyén képződik</a:t>
            </a:r>
            <a:endParaRPr lang="en-US" sz="1400" dirty="0">
              <a:solidFill>
                <a:schemeClr val="bg1"/>
              </a:solidFill>
            </a:endParaRPr>
          </a:p>
          <a:p>
            <a:pPr marL="533400" indent="-342900">
              <a:buFont typeface="Arial" pitchFamily="34" charset="0"/>
              <a:buChar char="•"/>
              <a:defRPr/>
            </a:pPr>
            <a:r>
              <a:rPr lang="hu-HU" sz="1400" dirty="0" smtClean="0">
                <a:solidFill>
                  <a:schemeClr val="bg1"/>
                </a:solidFill>
              </a:rPr>
              <a:t>sokkal könnyebben interakcióra fogható</a:t>
            </a:r>
            <a:endParaRPr lang="en-US" sz="1400" dirty="0">
              <a:solidFill>
                <a:schemeClr val="bg1"/>
              </a:solidFill>
            </a:endParaRPr>
          </a:p>
          <a:p>
            <a:pPr marL="533400" indent="-342900">
              <a:buFont typeface="Arial" pitchFamily="34" charset="0"/>
              <a:buChar char="•"/>
              <a:defRPr/>
            </a:pPr>
            <a:r>
              <a:rPr lang="hu-HU" sz="1400" dirty="0" smtClean="0">
                <a:solidFill>
                  <a:schemeClr val="bg1"/>
                </a:solidFill>
              </a:rPr>
              <a:t>sokkal kíméletesebb a szem és az agy számára</a:t>
            </a:r>
            <a:endParaRPr lang="en-US" sz="1400" dirty="0">
              <a:solidFill>
                <a:schemeClr val="bg1"/>
              </a:solidFill>
            </a:endParaRPr>
          </a:p>
        </p:txBody>
      </p:sp>
      <p:pic>
        <p:nvPicPr>
          <p:cNvPr id="7176" name="Picture 2" descr="T:\3D for All\Kommunikáció\Előadás\Trendkonferencia_Leonar3Do_eloadas\glasses.png"/>
          <p:cNvPicPr>
            <a:picLocks noChangeAspect="1" noChangeArrowheads="1"/>
          </p:cNvPicPr>
          <p:nvPr/>
        </p:nvPicPr>
        <p:blipFill>
          <a:blip r:embed="rId11"/>
          <a:srcRect/>
          <a:stretch>
            <a:fillRect/>
          </a:stretch>
        </p:blipFill>
        <p:spPr bwMode="auto">
          <a:xfrm>
            <a:off x="6805613" y="1052513"/>
            <a:ext cx="2159000" cy="1439862"/>
          </a:xfrm>
          <a:prstGeom prst="rect">
            <a:avLst/>
          </a:prstGeom>
          <a:noFill/>
          <a:ln w="9525">
            <a:noFill/>
            <a:miter lim="800000"/>
            <a:headEnd/>
            <a:tailEnd/>
          </a:ln>
        </p:spPr>
      </p:pic>
      <p:cxnSp>
        <p:nvCxnSpPr>
          <p:cNvPr id="21" name="Egyenes összekötő 20"/>
          <p:cNvCxnSpPr/>
          <p:nvPr/>
        </p:nvCxnSpPr>
        <p:spPr>
          <a:xfrm>
            <a:off x="1403350" y="3068638"/>
            <a:ext cx="2889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Egyenes összekötő 21"/>
          <p:cNvCxnSpPr/>
          <p:nvPr/>
        </p:nvCxnSpPr>
        <p:spPr>
          <a:xfrm rot="16200000" flipV="1">
            <a:off x="792162" y="2168526"/>
            <a:ext cx="1800225"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Ellipszis 22">
            <a:hlinkClick r:id="rId4" action="ppaction://hlinksldjump"/>
          </p:cNvPr>
          <p:cNvSpPr/>
          <p:nvPr/>
        </p:nvSpPr>
        <p:spPr>
          <a:xfrm>
            <a:off x="1475656" y="1340768"/>
            <a:ext cx="144016" cy="144016"/>
          </a:xfrm>
          <a:prstGeom prst="ellipse">
            <a:avLst/>
          </a:prstGeom>
          <a:solidFill>
            <a:schemeClr val="tx1"/>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sp>
        <p:nvSpPr>
          <p:cNvPr id="24" name="Ellipszis 23">
            <a:hlinkClick r:id="rId12" action="ppaction://hlinksldjump"/>
          </p:cNvPr>
          <p:cNvSpPr/>
          <p:nvPr/>
        </p:nvSpPr>
        <p:spPr>
          <a:xfrm>
            <a:off x="1475656" y="1628800"/>
            <a:ext cx="144016" cy="144016"/>
          </a:xfrm>
          <a:prstGeom prst="ellipse">
            <a:avLst/>
          </a:prstGeom>
          <a:solidFill>
            <a:schemeClr val="tx1">
              <a:lumMod val="95000"/>
              <a:lumOff val="5000"/>
            </a:schemeClr>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hu-HU"/>
          </a:p>
        </p:txBody>
      </p:sp>
      <p:pic>
        <p:nvPicPr>
          <p:cNvPr id="25" name="Headtracking.wmv">
            <a:hlinkClick r:id="" action="ppaction://media"/>
          </p:cNvPr>
          <p:cNvPicPr>
            <a:picLocks noRot="1" noChangeAspect="1"/>
          </p:cNvPicPr>
          <p:nvPr>
            <a:videoFile r:link="rId1"/>
          </p:nvPr>
        </p:nvPicPr>
        <p:blipFill>
          <a:blip r:embed="rId13"/>
          <a:srcRect/>
          <a:stretch>
            <a:fillRect/>
          </a:stretch>
        </p:blipFill>
        <p:spPr bwMode="auto">
          <a:xfrm>
            <a:off x="1979613" y="3829050"/>
            <a:ext cx="4032250" cy="2262188"/>
          </a:xfrm>
          <a:prstGeom prst="rect">
            <a:avLst/>
          </a:prstGeom>
          <a:noFill/>
          <a:ln w="19050">
            <a:solidFill>
              <a:srgbClr val="0070C0"/>
            </a:solidFill>
            <a:miter lim="800000"/>
            <a:headEnd/>
            <a:tailEnd/>
          </a:ln>
        </p:spPr>
      </p:pic>
      <p:sp>
        <p:nvSpPr>
          <p:cNvPr id="28" name="Szövegdoboz 27">
            <a:hlinkClick r:id="rId14" action="ppaction://hlinksldjump"/>
          </p:cNvPr>
          <p:cNvSpPr txBox="1"/>
          <p:nvPr/>
        </p:nvSpPr>
        <p:spPr>
          <a:xfrm>
            <a:off x="1403648"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Mi a VR?</a:t>
            </a:r>
          </a:p>
        </p:txBody>
      </p:sp>
      <p:sp>
        <p:nvSpPr>
          <p:cNvPr id="29" name="Szövegdoboz 28">
            <a:hlinkClick r:id="rId15" action="ppaction://hlinksldjump"/>
          </p:cNvPr>
          <p:cNvSpPr txBox="1"/>
          <p:nvPr/>
        </p:nvSpPr>
        <p:spPr>
          <a:xfrm>
            <a:off x="2987824" y="792000"/>
            <a:ext cx="1440160" cy="338554"/>
          </a:xfrm>
          <a:prstGeom prst="rect">
            <a:avLst/>
          </a:prstGeom>
          <a:noFill/>
        </p:spPr>
        <p:txBody>
          <a:bodyPr>
            <a:spAutoFit/>
          </a:bodyPr>
          <a:lstStyle/>
          <a:p>
            <a:pPr algn="ctr">
              <a:defRPr/>
            </a:pPr>
            <a:r>
              <a:rPr lang="hu-HU" sz="1600" u="sng" dirty="0">
                <a:solidFill>
                  <a:schemeClr val="bg1"/>
                </a:solidFill>
                <a:effectLst>
                  <a:reflection blurRad="6350" stA="50000" endA="300" endPos="50000" dist="29997" dir="5400000" sy="-100000" algn="bl" rotWithShape="0"/>
                </a:effectLst>
              </a:rPr>
              <a:t>A Termék</a:t>
            </a:r>
          </a:p>
        </p:txBody>
      </p:sp>
      <p:sp>
        <p:nvSpPr>
          <p:cNvPr id="30" name="Szövegdoboz 29">
            <a:hlinkClick r:id="rId16" action="ppaction://hlinksldjump"/>
          </p:cNvPr>
          <p:cNvSpPr txBox="1"/>
          <p:nvPr/>
        </p:nvSpPr>
        <p:spPr>
          <a:xfrm>
            <a:off x="4572000"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Rólunk</a:t>
            </a:r>
          </a:p>
        </p:txBody>
      </p:sp>
      <p:sp>
        <p:nvSpPr>
          <p:cNvPr id="31" name="Szövegdoboz 30">
            <a:hlinkClick r:id="rId17" action="ppaction://hlinksldjump"/>
          </p:cNvPr>
          <p:cNvSpPr txBox="1"/>
          <p:nvPr/>
        </p:nvSpPr>
        <p:spPr>
          <a:xfrm>
            <a:off x="6156176" y="792000"/>
            <a:ext cx="1440160" cy="338554"/>
          </a:xfrm>
          <a:prstGeom prst="rect">
            <a:avLst/>
          </a:prstGeom>
          <a:noFill/>
        </p:spPr>
        <p:txBody>
          <a:bodyPr>
            <a:spAutoFit/>
          </a:bodyPr>
          <a:lstStyle/>
          <a:p>
            <a:pPr algn="ctr">
              <a:defRPr/>
            </a:pPr>
            <a:r>
              <a:rPr lang="hu-HU" sz="1600" dirty="0">
                <a:solidFill>
                  <a:schemeClr val="bg1"/>
                </a:solidFill>
                <a:effectLst>
                  <a:reflection blurRad="6350" stA="50000" endA="300" endPos="50000" dist="29997" dir="5400000" sy="-100000" algn="bl" rotWithShape="0"/>
                </a:effectLst>
              </a:rPr>
              <a:t>Kapcsolat</a:t>
            </a:r>
          </a:p>
        </p:txBody>
      </p:sp>
      <p:pic>
        <p:nvPicPr>
          <p:cNvPr id="10263" name="Picture 27" descr="bird1">
            <a:hlinkClick r:id="rId18" action="ppaction://hlinksldjump"/>
          </p:cNvPr>
          <p:cNvPicPr>
            <a:picLocks noChangeAspect="1" noChangeArrowheads="1"/>
          </p:cNvPicPr>
          <p:nvPr/>
        </p:nvPicPr>
        <p:blipFill>
          <a:blip r:embed="rId19">
            <a:clrChange>
              <a:clrFrom>
                <a:srgbClr val="FFFFFF"/>
              </a:clrFrom>
              <a:clrTo>
                <a:srgbClr val="FFFFFF">
                  <a:alpha val="0"/>
                </a:srgbClr>
              </a:clrTo>
            </a:clrChange>
          </a:blip>
          <a:srcRect/>
          <a:stretch>
            <a:fillRect/>
          </a:stretch>
        </p:blipFill>
        <p:spPr bwMode="auto">
          <a:xfrm>
            <a:off x="34925" y="1196975"/>
            <a:ext cx="1076325" cy="1304925"/>
          </a:xfrm>
          <a:prstGeom prst="rect">
            <a:avLst/>
          </a:prstGeom>
          <a:noFill/>
          <a:ln w="9525">
            <a:noFill/>
            <a:miter lim="800000"/>
            <a:headEnd/>
            <a:tailEnd/>
          </a:ln>
        </p:spPr>
      </p:pic>
      <p:pic>
        <p:nvPicPr>
          <p:cNvPr id="10264" name="Picture 14" descr="T:\3D for All\Kommunikáció\Termékbemutató\LeoDobozFotoComplett_v6_transparent.png">
            <a:hlinkClick r:id="rId20" action="ppaction://hlinksldjump"/>
          </p:cNvPr>
          <p:cNvPicPr>
            <a:picLocks noChangeAspect="1" noChangeArrowheads="1"/>
          </p:cNvPicPr>
          <p:nvPr/>
        </p:nvPicPr>
        <p:blipFill>
          <a:blip r:embed="rId21"/>
          <a:srcRect l="3371" t="10699" r="5791" b="6273"/>
          <a:stretch>
            <a:fillRect/>
          </a:stretch>
        </p:blipFill>
        <p:spPr bwMode="auto">
          <a:xfrm>
            <a:off x="34925" y="5572125"/>
            <a:ext cx="1303338" cy="9525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childTnLst>
                                </p:cTn>
                              </p:par>
                              <p:par>
                                <p:cTn id="8" presetID="10" presetClass="entr" presetSubtype="0" fill="hold" nodeType="withEffect">
                                  <p:stCondLst>
                                    <p:cond delay="0"/>
                                  </p:stCondLst>
                                  <p:childTnLst>
                                    <p:set>
                                      <p:cBhvr>
                                        <p:cTn id="9" dur="1" fill="hold">
                                          <p:stCondLst>
                                            <p:cond delay="0"/>
                                          </p:stCondLst>
                                        </p:cTn>
                                        <p:tgtEl>
                                          <p:spTgt spid="7176"/>
                                        </p:tgtEl>
                                        <p:attrNameLst>
                                          <p:attrName>style.visibility</p:attrName>
                                        </p:attrNameLst>
                                      </p:cBhvr>
                                      <p:to>
                                        <p:strVal val="visible"/>
                                      </p:to>
                                    </p:set>
                                    <p:animEffect transition="in" filter="fade">
                                      <p:cBhvr>
                                        <p:cTn id="10" dur="1000"/>
                                        <p:tgtEl>
                                          <p:spTgt spid="7176"/>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200"/>
                                        <p:tgtEl>
                                          <p:spTgt spid="21"/>
                                        </p:tgtEl>
                                      </p:cBhvr>
                                    </p:animEffect>
                                  </p:childTnLst>
                                </p:cTn>
                              </p:par>
                            </p:childTnLst>
                          </p:cTn>
                        </p:par>
                        <p:par>
                          <p:cTn id="15" fill="hold">
                            <p:stCondLst>
                              <p:cond delay="1200"/>
                            </p:stCondLst>
                            <p:childTnLst>
                              <p:par>
                                <p:cTn id="16" presetID="22" presetClass="entr" presetSubtype="4"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par>
                          <p:cTn id="19" fill="hold">
                            <p:stCondLst>
                              <p:cond delay="1700"/>
                            </p:stCondLst>
                            <p:childTnLst>
                              <p:par>
                                <p:cTn id="20" presetID="53"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200" fill="hold"/>
                                        <p:tgtEl>
                                          <p:spTgt spid="23"/>
                                        </p:tgtEl>
                                        <p:attrNameLst>
                                          <p:attrName>ppt_w</p:attrName>
                                        </p:attrNameLst>
                                      </p:cBhvr>
                                      <p:tavLst>
                                        <p:tav tm="0">
                                          <p:val>
                                            <p:fltVal val="0"/>
                                          </p:val>
                                        </p:tav>
                                        <p:tav tm="100000">
                                          <p:val>
                                            <p:strVal val="#ppt_w"/>
                                          </p:val>
                                        </p:tav>
                                      </p:tavLst>
                                    </p:anim>
                                    <p:anim calcmode="lin" valueType="num">
                                      <p:cBhvr>
                                        <p:cTn id="23" dur="200" fill="hold"/>
                                        <p:tgtEl>
                                          <p:spTgt spid="23"/>
                                        </p:tgtEl>
                                        <p:attrNameLst>
                                          <p:attrName>ppt_h</p:attrName>
                                        </p:attrNameLst>
                                      </p:cBhvr>
                                      <p:tavLst>
                                        <p:tav tm="0">
                                          <p:val>
                                            <p:fltVal val="0"/>
                                          </p:val>
                                        </p:tav>
                                        <p:tav tm="100000">
                                          <p:val>
                                            <p:strVal val="#ppt_h"/>
                                          </p:val>
                                        </p:tav>
                                      </p:tavLst>
                                    </p:anim>
                                    <p:animEffect transition="in" filter="fade">
                                      <p:cBhvr>
                                        <p:cTn id="24" dur="200"/>
                                        <p:tgtEl>
                                          <p:spTgt spid="23"/>
                                        </p:tgtEl>
                                      </p:cBhvr>
                                    </p:animEffect>
                                  </p:childTnLst>
                                </p:cTn>
                              </p:par>
                            </p:childTnLst>
                          </p:cTn>
                        </p:par>
                        <p:par>
                          <p:cTn id="25" fill="hold">
                            <p:stCondLst>
                              <p:cond delay="1900"/>
                            </p:stCondLst>
                            <p:childTnLst>
                              <p:par>
                                <p:cTn id="26" presetID="53"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200" fill="hold"/>
                                        <p:tgtEl>
                                          <p:spTgt spid="24"/>
                                        </p:tgtEl>
                                        <p:attrNameLst>
                                          <p:attrName>ppt_w</p:attrName>
                                        </p:attrNameLst>
                                      </p:cBhvr>
                                      <p:tavLst>
                                        <p:tav tm="0">
                                          <p:val>
                                            <p:fltVal val="0"/>
                                          </p:val>
                                        </p:tav>
                                        <p:tav tm="100000">
                                          <p:val>
                                            <p:strVal val="#ppt_w"/>
                                          </p:val>
                                        </p:tav>
                                      </p:tavLst>
                                    </p:anim>
                                    <p:anim calcmode="lin" valueType="num">
                                      <p:cBhvr>
                                        <p:cTn id="29" dur="200" fill="hold"/>
                                        <p:tgtEl>
                                          <p:spTgt spid="24"/>
                                        </p:tgtEl>
                                        <p:attrNameLst>
                                          <p:attrName>ppt_h</p:attrName>
                                        </p:attrNameLst>
                                      </p:cBhvr>
                                      <p:tavLst>
                                        <p:tav tm="0">
                                          <p:val>
                                            <p:fltVal val="0"/>
                                          </p:val>
                                        </p:tav>
                                        <p:tav tm="100000">
                                          <p:val>
                                            <p:strVal val="#ppt_h"/>
                                          </p:val>
                                        </p:tav>
                                      </p:tavLst>
                                    </p:anim>
                                    <p:animEffect transition="in" filter="fade">
                                      <p:cBhvr>
                                        <p:cTn id="30" dur="200"/>
                                        <p:tgtEl>
                                          <p:spTgt spid="24"/>
                                        </p:tgtEl>
                                      </p:cBhvr>
                                    </p:animEffect>
                                  </p:childTnLst>
                                </p:cTn>
                              </p:par>
                            </p:childTnLst>
                          </p:cTn>
                        </p:par>
                        <p:par>
                          <p:cTn id="31" fill="hold">
                            <p:stCondLst>
                              <p:cond delay="2100"/>
                            </p:stCondLst>
                            <p:childTnLst>
                              <p:par>
                                <p:cTn id="32" presetID="1" presetClass="emph" presetSubtype="2" fill="hold" nodeType="afterEffect">
                                  <p:stCondLst>
                                    <p:cond delay="0"/>
                                  </p:stCondLst>
                                  <p:childTnLst>
                                    <p:animClr clrSpc="rgb" dir="cw">
                                      <p:cBhvr>
                                        <p:cTn id="33" dur="500" fill="hold"/>
                                        <p:tgtEl>
                                          <p:spTgt spid="23"/>
                                        </p:tgtEl>
                                        <p:attrNameLst>
                                          <p:attrName>fillcolor</p:attrName>
                                        </p:attrNameLst>
                                      </p:cBhvr>
                                      <p:to>
                                        <a:schemeClr val="bg1"/>
                                      </p:to>
                                    </p:animClr>
                                    <p:set>
                                      <p:cBhvr>
                                        <p:cTn id="34" dur="500" fill="hold"/>
                                        <p:tgtEl>
                                          <p:spTgt spid="23"/>
                                        </p:tgtEl>
                                        <p:attrNameLst>
                                          <p:attrName>fill.type</p:attrName>
                                        </p:attrNameLst>
                                      </p:cBhvr>
                                      <p:to>
                                        <p:strVal val="solid"/>
                                      </p:to>
                                    </p:set>
                                    <p:set>
                                      <p:cBhvr>
                                        <p:cTn id="35" dur="500" fill="hold"/>
                                        <p:tgtEl>
                                          <p:spTgt spid="23"/>
                                        </p:tgtEl>
                                        <p:attrNameLst>
                                          <p:attrName>fill.on</p:attrName>
                                        </p:attrNameLst>
                                      </p:cBhvr>
                                      <p:to>
                                        <p:strVal val="true"/>
                                      </p:to>
                                    </p:set>
                                  </p:childTnLst>
                                </p:cTn>
                              </p:par>
                            </p:childTnLst>
                          </p:cTn>
                        </p:par>
                        <p:par>
                          <p:cTn id="36" fill="hold">
                            <p:stCondLst>
                              <p:cond delay="26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3100"/>
                            </p:stCondLst>
                            <p:childTnLst>
                              <p:par>
                                <p:cTn id="47" presetID="1" presetClass="mediacall" presetSubtype="0" fill="hold" nodeType="afterEffect">
                                  <p:stCondLst>
                                    <p:cond delay="0"/>
                                  </p:stCondLst>
                                  <p:childTnLst>
                                    <p:cmd type="call" cmd="playFrom(0.0)">
                                      <p:cBhvr>
                                        <p:cTn id="48" dur="3489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49" fill="remove" display="0">
                  <p:stCondLst>
                    <p:cond delay="indefinite"/>
                  </p:stCondLst>
                  <p:endCondLst>
                    <p:cond evt="onNext" delay="0">
                      <p:tgtEl>
                        <p:sldTgt/>
                      </p:tgtEl>
                    </p:cond>
                    <p:cond evt="onPrev" delay="0">
                      <p:tgtEl>
                        <p:sldTgt/>
                      </p:tgtEl>
                    </p:cond>
                  </p:endCondLst>
                </p:cTn>
                <p:tgtEl>
                  <p:spTgt spid="25"/>
                </p:tgtEl>
              </p:cMediaNode>
            </p:video>
          </p:childTnLst>
        </p:cTn>
      </p:par>
    </p:tnLst>
    <p:bldLst>
      <p:bldP spid="7170" grpId="0" animBg="1"/>
      <p:bldP spid="9" grpId="0"/>
      <p:bldP spid="11" grpId="0"/>
      <p:bldP spid="23" grpId="0" animBg="1"/>
      <p:bldP spid="24" grpId="0" animBg="1"/>
    </p:bld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7740</TotalTime>
  <Words>2260</Words>
  <Application>Microsoft Office PowerPoint</Application>
  <PresentationFormat>Diavetítés a képernyőre (4:3 oldalarány)</PresentationFormat>
  <Paragraphs>350</Paragraphs>
  <Slides>27</Slides>
  <Notes>27</Notes>
  <HiddenSlides>0</HiddenSlides>
  <MMClips>5</MMClips>
  <ScaleCrop>false</ScaleCrop>
  <HeadingPairs>
    <vt:vector size="4" baseType="variant">
      <vt:variant>
        <vt:lpstr>Téma</vt:lpstr>
      </vt:variant>
      <vt:variant>
        <vt:i4>1</vt:i4>
      </vt:variant>
      <vt:variant>
        <vt:lpstr>Diacímek</vt:lpstr>
      </vt:variant>
      <vt:variant>
        <vt:i4>27</vt:i4>
      </vt:variant>
    </vt:vector>
  </HeadingPairs>
  <TitlesOfParts>
    <vt:vector size="28" baseType="lpstr">
      <vt:lpstr>Alapértelmezett terv</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Dani</dc:creator>
  <cp:lastModifiedBy>Dani</cp:lastModifiedBy>
  <cp:revision>518</cp:revision>
  <dcterms:created xsi:type="dcterms:W3CDTF">2009-05-25T06:16:39Z</dcterms:created>
  <dcterms:modified xsi:type="dcterms:W3CDTF">2011-05-26T09:40:20Z</dcterms:modified>
</cp:coreProperties>
</file>