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notesMasterIdLst>
    <p:notesMasterId r:id="rId78"/>
  </p:notesMasterIdLst>
  <p:sldIdLst>
    <p:sldId id="257" r:id="rId4"/>
    <p:sldId id="258" r:id="rId5"/>
    <p:sldId id="256" r:id="rId6"/>
    <p:sldId id="259" r:id="rId7"/>
    <p:sldId id="260" r:id="rId8"/>
    <p:sldId id="261" r:id="rId9"/>
    <p:sldId id="262" r:id="rId10"/>
    <p:sldId id="324"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328" r:id="rId38"/>
    <p:sldId id="289" r:id="rId39"/>
    <p:sldId id="290" r:id="rId40"/>
    <p:sldId id="291" r:id="rId41"/>
    <p:sldId id="292" r:id="rId42"/>
    <p:sldId id="321" r:id="rId43"/>
    <p:sldId id="293" r:id="rId44"/>
    <p:sldId id="319" r:id="rId45"/>
    <p:sldId id="294" r:id="rId46"/>
    <p:sldId id="295" r:id="rId47"/>
    <p:sldId id="296" r:id="rId48"/>
    <p:sldId id="297" r:id="rId49"/>
    <p:sldId id="329" r:id="rId50"/>
    <p:sldId id="298" r:id="rId51"/>
    <p:sldId id="299" r:id="rId52"/>
    <p:sldId id="300" r:id="rId53"/>
    <p:sldId id="301" r:id="rId54"/>
    <p:sldId id="318" r:id="rId55"/>
    <p:sldId id="302" r:id="rId56"/>
    <p:sldId id="303" r:id="rId57"/>
    <p:sldId id="304" r:id="rId58"/>
    <p:sldId id="305" r:id="rId59"/>
    <p:sldId id="306" r:id="rId60"/>
    <p:sldId id="307" r:id="rId61"/>
    <p:sldId id="320" r:id="rId62"/>
    <p:sldId id="323" r:id="rId63"/>
    <p:sldId id="308" r:id="rId64"/>
    <p:sldId id="322" r:id="rId65"/>
    <p:sldId id="309" r:id="rId66"/>
    <p:sldId id="310" r:id="rId67"/>
    <p:sldId id="311" r:id="rId68"/>
    <p:sldId id="325" r:id="rId69"/>
    <p:sldId id="312" r:id="rId70"/>
    <p:sldId id="313" r:id="rId71"/>
    <p:sldId id="314" r:id="rId72"/>
    <p:sldId id="326" r:id="rId73"/>
    <p:sldId id="327" r:id="rId74"/>
    <p:sldId id="315" r:id="rId75"/>
    <p:sldId id="316" r:id="rId76"/>
    <p:sldId id="317" r:id="rId77"/>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487"/>
    <a:srgbClr val="966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77" d="100"/>
          <a:sy n="77" d="100"/>
        </p:scale>
        <p:origin x="256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595CD-B48E-43EB-87DD-A2A0494D07AC}" type="datetimeFigureOut">
              <a:rPr lang="hu-HU" smtClean="0"/>
              <a:t>2023. 05. 18.</a:t>
            </a:fld>
            <a:endParaRPr lang="hu-HU"/>
          </a:p>
        </p:txBody>
      </p:sp>
      <p:sp>
        <p:nvSpPr>
          <p:cNvPr id="4" name="Diakép helye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702DD-BE37-4498-ACEE-B36C0CA8AE6C}" type="slidenum">
              <a:rPr lang="hu-HU" smtClean="0"/>
              <a:t>‹#›</a:t>
            </a:fld>
            <a:endParaRPr lang="hu-HU"/>
          </a:p>
        </p:txBody>
      </p:sp>
    </p:spTree>
    <p:extLst>
      <p:ext uri="{BB962C8B-B14F-4D97-AF65-F5344CB8AC3E}">
        <p14:creationId xmlns:p14="http://schemas.microsoft.com/office/powerpoint/2010/main" val="110816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hu-HU"/>
              <a:t>Mintacím szerkesztése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5A010429-5DEC-4CC9-9779-B1A1C69628CB}" type="datetime1">
              <a:rPr lang="hu-HU" smtClean="0"/>
              <a:t>2023. 05. 18.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379043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861D89B-88B7-416A-B05F-E92EBB5A4972}" type="datetime1">
              <a:rPr lang="hu-HU" smtClean="0"/>
              <a:t>2023. 05. 18.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221543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D230EBB-6207-410F-8028-CAE2954C851F}" type="datetime1">
              <a:rPr lang="hu-HU" smtClean="0"/>
              <a:t>2023. 05. 18.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332983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3CD133C-7ED3-46ED-B4B5-BBB03AB9F6C8}" type="datetime1">
              <a:rPr lang="hu-HU" smtClean="0"/>
              <a:t>2023. 05. 18.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53B44FC-D098-4E3F-8A43-75C0540A2167}" type="slidenum">
              <a:rPr lang="hu-HU" smtClean="0"/>
              <a:t>‹#›</a:t>
            </a:fld>
            <a:endParaRPr lang="hu-HU" dirty="0"/>
          </a:p>
        </p:txBody>
      </p:sp>
    </p:spTree>
    <p:extLst>
      <p:ext uri="{BB962C8B-B14F-4D97-AF65-F5344CB8AC3E}">
        <p14:creationId xmlns:p14="http://schemas.microsoft.com/office/powerpoint/2010/main" val="34618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hu-HU"/>
              <a:t>Mintacím szerkesztése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9183DC30-351A-436E-83A4-87FCFB4F849F}" type="datetime1">
              <a:rPr lang="hu-HU" smtClean="0"/>
              <a:t>2023. 05. 18.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2658350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7B53712F-A852-45EF-B9CD-016DAE6EB3A3}" type="datetime1">
              <a:rPr lang="hu-HU" smtClean="0"/>
              <a:t>2023. 05. 18.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259117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hu-HU"/>
              <a:t>Mintacím szerkesztése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4" name="Content Placeholder 3"/>
          <p:cNvSpPr>
            <a:spLocks noGrp="1"/>
          </p:cNvSpPr>
          <p:nvPr>
            <p:ph sz="half" idx="2"/>
          </p:nvPr>
        </p:nvSpPr>
        <p:spPr>
          <a:xfrm>
            <a:off x="472381" y="3340100"/>
            <a:ext cx="2901255" cy="491278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6" name="Content Placeholder 5"/>
          <p:cNvSpPr>
            <a:spLocks noGrp="1"/>
          </p:cNvSpPr>
          <p:nvPr>
            <p:ph sz="quarter" idx="4"/>
          </p:nvPr>
        </p:nvSpPr>
        <p:spPr>
          <a:xfrm>
            <a:off x="3471863" y="3340100"/>
            <a:ext cx="2915543" cy="491278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677AF954-1A79-4E9A-9358-A37BE61F2F79}" type="datetime1">
              <a:rPr lang="hu-HU" smtClean="0"/>
              <a:t>2023. 05. 18.</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3402829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631F04D5-03D1-4470-BF5E-00E93785EDCB}" type="datetime1">
              <a:rPr lang="hu-HU" smtClean="0"/>
              <a:t>2023. 05. 18.</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3253079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B8D23-7911-4575-9E1E-42A128E04EBC}" type="datetime1">
              <a:rPr lang="hu-HU" smtClean="0"/>
              <a:t>2023. 05. 18.</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145834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hu-HU"/>
              <a:t>Mintacím szerkesztése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
        <p:nvSpPr>
          <p:cNvPr id="5" name="Date Placeholder 4"/>
          <p:cNvSpPr>
            <a:spLocks noGrp="1"/>
          </p:cNvSpPr>
          <p:nvPr>
            <p:ph type="dt" sz="half" idx="10"/>
          </p:nvPr>
        </p:nvSpPr>
        <p:spPr/>
        <p:txBody>
          <a:bodyPr/>
          <a:lstStyle/>
          <a:p>
            <a:fld id="{79B0205F-1262-40C5-920F-417CF85F5CED}" type="datetime1">
              <a:rPr lang="hu-HU" smtClean="0"/>
              <a:t>2023. 05. 18.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979514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hu-HU"/>
              <a:t>Mintacím szerkesztése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u-HU"/>
              <a:t>Kép beszúrásához kattintson az ikonra</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
        <p:nvSpPr>
          <p:cNvPr id="5" name="Date Placeholder 4"/>
          <p:cNvSpPr>
            <a:spLocks noGrp="1"/>
          </p:cNvSpPr>
          <p:nvPr>
            <p:ph type="dt" sz="half" idx="10"/>
          </p:nvPr>
        </p:nvSpPr>
        <p:spPr/>
        <p:txBody>
          <a:bodyPr/>
          <a:lstStyle/>
          <a:p>
            <a:fld id="{DE97E49B-58EB-484A-99C4-73FE8015071D}" type="datetime1">
              <a:rPr lang="hu-HU" smtClean="0"/>
              <a:t>2023. 05. 18.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553B44FC-D098-4E3F-8A43-75C0540A2167}" type="slidenum">
              <a:rPr lang="hu-HU" smtClean="0"/>
              <a:t>‹#›</a:t>
            </a:fld>
            <a:endParaRPr lang="hu-HU"/>
          </a:p>
        </p:txBody>
      </p:sp>
    </p:spTree>
    <p:extLst>
      <p:ext uri="{BB962C8B-B14F-4D97-AF65-F5344CB8AC3E}">
        <p14:creationId xmlns:p14="http://schemas.microsoft.com/office/powerpoint/2010/main" val="206570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E9BC0CA5-B010-4A17-A95A-0CDC4AEC6F4D}" type="datetime1">
              <a:rPr lang="hu-HU" smtClean="0"/>
              <a:t>2023. 05. 18.</a:t>
            </a:fld>
            <a:endParaRPr lang="hu-HU"/>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553B44FC-D098-4E3F-8A43-75C0540A2167}" type="slidenum">
              <a:rPr lang="hu-HU" smtClean="0"/>
              <a:t>‹#›</a:t>
            </a:fld>
            <a:endParaRPr lang="hu-HU"/>
          </a:p>
        </p:txBody>
      </p:sp>
    </p:spTree>
    <p:extLst>
      <p:ext uri="{BB962C8B-B14F-4D97-AF65-F5344CB8AC3E}">
        <p14:creationId xmlns:p14="http://schemas.microsoft.com/office/powerpoint/2010/main" val="17762180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to1ACD19D3w"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youtu.be/9CBeVazb7jw"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WwqOhOzHkDE"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doa5goVkALs"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xWlIHQac7z8"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hyperlink" Target="https://youtu.be/jWmzp8mBf70"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wX_MKhE65Hs"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34286B-DF4D-D2E9-9D4A-6E81F1D7B8C3}"/>
              </a:ext>
            </a:extLst>
          </p:cNvPr>
          <p:cNvSpPr>
            <a:spLocks noGrp="1"/>
          </p:cNvSpPr>
          <p:nvPr>
            <p:ph type="title"/>
          </p:nvPr>
        </p:nvSpPr>
        <p:spPr>
          <a:xfrm>
            <a:off x="0" y="653142"/>
            <a:ext cx="6857999" cy="4637315"/>
          </a:xfrm>
        </p:spPr>
        <p:txBody>
          <a:bodyPr>
            <a:normAutofit fontScale="90000"/>
          </a:bodyPr>
          <a:lstStyle/>
          <a:p>
            <a:pPr algn="ctr"/>
            <a:r>
              <a:rPr lang="hu-HU" dirty="0">
                <a:latin typeface="SenticoSansDTCond-Medium" panose="020B0606030302020204" pitchFamily="34" charset="-18"/>
              </a:rPr>
              <a:t>A</a:t>
            </a:r>
            <a:br>
              <a:rPr lang="hu-HU" dirty="0">
                <a:latin typeface="SenticoSansDTCond-Medium" panose="020B0606030302020204" pitchFamily="34" charset="-18"/>
              </a:rPr>
            </a:br>
            <a:r>
              <a:rPr lang="hu-HU" dirty="0">
                <a:latin typeface="SenticoSansDTCond-Medium" panose="020B0606030302020204" pitchFamily="34" charset="-18"/>
              </a:rPr>
              <a:t>Neumann Társaság </a:t>
            </a:r>
            <a:br>
              <a:rPr lang="hu-HU" dirty="0">
                <a:latin typeface="SenticoSansDTCond-Medium" panose="020B0606030302020204" pitchFamily="34" charset="-18"/>
              </a:rPr>
            </a:br>
            <a:br>
              <a:rPr lang="hu-HU" dirty="0">
                <a:latin typeface="SenticoSansDTCond-Medium" panose="020B0606030302020204" pitchFamily="34" charset="-18"/>
              </a:rPr>
            </a:br>
            <a:br>
              <a:rPr lang="hu-HU" dirty="0">
                <a:latin typeface="SenticoSansDTCond-Medium" panose="020B0606030302020204" pitchFamily="34" charset="-18"/>
              </a:rPr>
            </a:br>
            <a:r>
              <a:rPr lang="hu-HU" sz="6000" b="1" dirty="0">
                <a:solidFill>
                  <a:srgbClr val="002060"/>
                </a:solidFill>
                <a:latin typeface="SenticoSansDTCond-Medium" panose="020B0606030302020204" pitchFamily="34" charset="-18"/>
              </a:rPr>
              <a:t>Neumann 120 képzőművészeti diákpályázat</a:t>
            </a:r>
            <a:br>
              <a:rPr lang="hu-HU" dirty="0">
                <a:latin typeface="SenticoSansDTCond-Medium" panose="020B0606030302020204" pitchFamily="34" charset="-18"/>
              </a:rPr>
            </a:br>
            <a:r>
              <a:rPr lang="hu-HU" dirty="0">
                <a:latin typeface="SenticoSansDTCond-Medium" panose="020B0606030302020204" pitchFamily="34" charset="-18"/>
              </a:rPr>
              <a:t>beküldött pályaművei</a:t>
            </a:r>
            <a:br>
              <a:rPr lang="hu-HU" dirty="0">
                <a:latin typeface="SenticoSansDTCond-Medium" panose="020B0606030302020204" pitchFamily="34" charset="-18"/>
              </a:rPr>
            </a:br>
            <a:endParaRPr lang="hu-HU" dirty="0">
              <a:latin typeface="SenticoSansDTCond-Medium" panose="020B0606030302020204" pitchFamily="34" charset="-18"/>
            </a:endParaRPr>
          </a:p>
        </p:txBody>
      </p:sp>
      <p:pic>
        <p:nvPicPr>
          <p:cNvPr id="6" name="Kép 5">
            <a:extLst>
              <a:ext uri="{FF2B5EF4-FFF2-40B4-BE49-F238E27FC236}">
                <a16:creationId xmlns:a16="http://schemas.microsoft.com/office/drawing/2014/main" id="{D1669A3F-11CD-1684-CC44-6639825158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34615"/>
            <a:ext cx="6858000" cy="2609385"/>
          </a:xfrm>
          <a:prstGeom prst="rect">
            <a:avLst/>
          </a:prstGeom>
        </p:spPr>
      </p:pic>
      <p:pic>
        <p:nvPicPr>
          <p:cNvPr id="10" name="Kép 9" descr="A képen szöveg látható&#10;&#10;Automatikusan generált leírás">
            <a:extLst>
              <a:ext uri="{FF2B5EF4-FFF2-40B4-BE49-F238E27FC236}">
                <a16:creationId xmlns:a16="http://schemas.microsoft.com/office/drawing/2014/main" id="{E0722FB2-A9CD-F4CE-F0C5-2AD75BCD4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242" y="5290457"/>
            <a:ext cx="579514" cy="548845"/>
          </a:xfrm>
          <a:prstGeom prst="rect">
            <a:avLst/>
          </a:prstGeom>
        </p:spPr>
      </p:pic>
    </p:spTree>
    <p:extLst>
      <p:ext uri="{BB962C8B-B14F-4D97-AF65-F5344CB8AC3E}">
        <p14:creationId xmlns:p14="http://schemas.microsoft.com/office/powerpoint/2010/main" val="388520835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Nagy-Jójárt Diána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Köszönet Neumann Jánosnak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10</a:t>
            </a:fld>
            <a:endParaRPr lang="hu-HU" sz="2400" dirty="0">
              <a:solidFill>
                <a:srgbClr val="002060"/>
              </a:solidFill>
            </a:endParaRPr>
          </a:p>
        </p:txBody>
      </p:sp>
      <p:pic>
        <p:nvPicPr>
          <p:cNvPr id="5" name="Kép 4" descr="A képen szöveg, képkeret látható&#10;&#10;Automatikusan generált leírás">
            <a:extLst>
              <a:ext uri="{FF2B5EF4-FFF2-40B4-BE49-F238E27FC236}">
                <a16:creationId xmlns:a16="http://schemas.microsoft.com/office/drawing/2014/main" id="{3BCE6DCB-B492-86F5-2B92-326A1D1AB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1200"/>
            <a:ext cx="4088500" cy="5781600"/>
          </a:xfrm>
          <a:prstGeom prst="rect">
            <a:avLst/>
          </a:prstGeom>
        </p:spPr>
      </p:pic>
    </p:spTree>
    <p:extLst>
      <p:ext uri="{BB962C8B-B14F-4D97-AF65-F5344CB8AC3E}">
        <p14:creationId xmlns:p14="http://schemas.microsoft.com/office/powerpoint/2010/main" val="261615880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Ördög Enikő</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Fotó gyorsan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11</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993D157C-9031-72AE-020D-A97718FA5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1200"/>
            <a:ext cx="4088500" cy="5781600"/>
          </a:xfrm>
          <a:prstGeom prst="rect">
            <a:avLst/>
          </a:prstGeom>
        </p:spPr>
      </p:pic>
    </p:spTree>
    <p:extLst>
      <p:ext uri="{BB962C8B-B14F-4D97-AF65-F5344CB8AC3E}">
        <p14:creationId xmlns:p14="http://schemas.microsoft.com/office/powerpoint/2010/main" val="284460022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Perneki Lara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Okos telefon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12</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45194659-B7E1-DD6E-88E5-48BA03CC3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574968"/>
            <a:ext cx="4088500" cy="5781600"/>
          </a:xfrm>
          <a:prstGeom prst="rect">
            <a:avLst/>
          </a:prstGeom>
        </p:spPr>
      </p:pic>
    </p:spTree>
    <p:extLst>
      <p:ext uri="{BB962C8B-B14F-4D97-AF65-F5344CB8AC3E}">
        <p14:creationId xmlns:p14="http://schemas.microsoft.com/office/powerpoint/2010/main" val="387661987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Raffael</a:t>
            </a:r>
            <a:r>
              <a:rPr lang="hu-HU" dirty="0">
                <a:latin typeface="SenticoSansDTCond-Medium" panose="020B0606030302020204" pitchFamily="34" charset="-18"/>
              </a:rPr>
              <a:t> Alexandra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Okos telefonnal minden könnyebb!</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13</a:t>
            </a:fld>
            <a:endParaRPr lang="hu-HU" sz="2400" dirty="0">
              <a:solidFill>
                <a:srgbClr val="002060"/>
              </a:solidFill>
            </a:endParaRPr>
          </a:p>
        </p:txBody>
      </p:sp>
      <p:pic>
        <p:nvPicPr>
          <p:cNvPr id="7" name="Kép 6" descr="A képen szöveg, képkeret látható&#10;&#10;Automatikusan generált leírás">
            <a:extLst>
              <a:ext uri="{FF2B5EF4-FFF2-40B4-BE49-F238E27FC236}">
                <a16:creationId xmlns:a16="http://schemas.microsoft.com/office/drawing/2014/main" id="{D2BE1D35-9CA5-06C1-F35D-B1EDD083B8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574968"/>
            <a:ext cx="4088500" cy="5781600"/>
          </a:xfrm>
          <a:prstGeom prst="rect">
            <a:avLst/>
          </a:prstGeom>
        </p:spPr>
      </p:pic>
    </p:spTree>
    <p:extLst>
      <p:ext uri="{BB962C8B-B14F-4D97-AF65-F5344CB8AC3E}">
        <p14:creationId xmlns:p14="http://schemas.microsoft.com/office/powerpoint/2010/main" val="13027734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Savanya Olivér</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Digitális Játékok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14</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57A85538-6BF8-52D5-966E-93EB5A182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74876"/>
            <a:ext cx="4088500" cy="5781600"/>
          </a:xfrm>
          <a:prstGeom prst="rect">
            <a:avLst/>
          </a:prstGeom>
        </p:spPr>
      </p:pic>
    </p:spTree>
    <p:extLst>
      <p:ext uri="{BB962C8B-B14F-4D97-AF65-F5344CB8AC3E}">
        <p14:creationId xmlns:p14="http://schemas.microsoft.com/office/powerpoint/2010/main" val="18821744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491490"/>
            <a:ext cx="6858000" cy="2131996"/>
          </a:xfrm>
        </p:spPr>
        <p:txBody>
          <a:bodyPr>
            <a:normAutofit/>
          </a:bodyPr>
          <a:lstStyle/>
          <a:p>
            <a:r>
              <a:rPr lang="hu-HU" dirty="0">
                <a:latin typeface="SenticoSansDTCond-Medium" panose="020B0606030302020204" pitchFamily="34" charset="-18"/>
              </a:rPr>
              <a:t>Szabó </a:t>
            </a:r>
            <a:r>
              <a:rPr lang="hu-HU" dirty="0" err="1">
                <a:latin typeface="SenticoSansDTCond-Medium" panose="020B0606030302020204" pitchFamily="34" charset="-18"/>
              </a:rPr>
              <a:t>Kira</a:t>
            </a:r>
            <a:r>
              <a:rPr lang="hu-HU" dirty="0">
                <a:latin typeface="SenticoSansDTCond-Medium" panose="020B0606030302020204" pitchFamily="34" charset="-18"/>
              </a:rPr>
              <a:t> Barbara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545429"/>
            <a:ext cx="6858000" cy="415442"/>
          </a:xfrm>
        </p:spPr>
        <p:txBody>
          <a:bodyPr>
            <a:normAutofit lnSpcReduction="10000"/>
          </a:bodyPr>
          <a:lstStyle/>
          <a:p>
            <a:r>
              <a:rPr lang="hu-HU" sz="2400" dirty="0">
                <a:latin typeface="SenticoSansDTCond-Regular" panose="020B0506030302020204" pitchFamily="34" charset="-18"/>
              </a:rPr>
              <a:t>Köszönjük Neumann János!</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15</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6305FC6C-3222-CAD6-D26C-1FBA9F261F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15592"/>
            <a:ext cx="6858000" cy="4929836"/>
          </a:xfrm>
          <a:prstGeom prst="rect">
            <a:avLst/>
          </a:prstGeom>
        </p:spPr>
      </p:pic>
      <p:sp>
        <p:nvSpPr>
          <p:cNvPr id="9" name="Szövegdoboz 8">
            <a:extLst>
              <a:ext uri="{FF2B5EF4-FFF2-40B4-BE49-F238E27FC236}">
                <a16:creationId xmlns:a16="http://schemas.microsoft.com/office/drawing/2014/main" id="{62620BE8-D962-7809-B5CE-F407F5756115}"/>
              </a:ext>
            </a:extLst>
          </p:cNvPr>
          <p:cNvSpPr txBox="1"/>
          <p:nvPr/>
        </p:nvSpPr>
        <p:spPr>
          <a:xfrm>
            <a:off x="228600" y="6949440"/>
            <a:ext cx="6393047" cy="1015663"/>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Az alkotás egy 9 éves kislány A/3 méretű filctoll rajza. Bemutatja mennyire színes, szerteágazó tudása volt a matematikus , fizikus , informatikus , mérnök Neumann Jánosnak. A feje felett található színes gondolatbuborék a sokszínű tudását jelképezi. A körülötte lévő bináris számsorok, szürke csíkok, színes felületek egy kicsit kaotikusak, melyek két dologra utalnak: 1. Egyrészt a legenda szerint Neumann zajos, kaotikus környezetben végezte a legjobban munkáját. 2. Másrészt azt a végtelenül változatos informatikai, robotokkal teli világ létrejöttét is jelképezi, mely a Neumann elveket alkalmazó informatikai forradalom tett lehetővé.</a:t>
            </a:r>
            <a:r>
              <a:rPr lang="hu-HU" sz="1000" dirty="0"/>
              <a:t> </a:t>
            </a:r>
          </a:p>
        </p:txBody>
      </p:sp>
    </p:spTree>
    <p:extLst>
      <p:ext uri="{BB962C8B-B14F-4D97-AF65-F5344CB8AC3E}">
        <p14:creationId xmlns:p14="http://schemas.microsoft.com/office/powerpoint/2010/main" val="394661871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Szögi János</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Milyen lesz a világunk?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16</a:t>
            </a:fld>
            <a:endParaRPr lang="hu-HU" sz="2400" dirty="0">
              <a:solidFill>
                <a:srgbClr val="002060"/>
              </a:solidFill>
            </a:endParaRPr>
          </a:p>
        </p:txBody>
      </p:sp>
      <p:pic>
        <p:nvPicPr>
          <p:cNvPr id="7" name="Kép 6" descr="A képen szöveg, nyomtató látható&#10;&#10;Automatikusan generált leírás">
            <a:extLst>
              <a:ext uri="{FF2B5EF4-FFF2-40B4-BE49-F238E27FC236}">
                <a16:creationId xmlns:a16="http://schemas.microsoft.com/office/drawing/2014/main" id="{F598DDB1-440A-167D-C5A5-86CF6A750C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1200"/>
            <a:ext cx="4088500" cy="5781600"/>
          </a:xfrm>
          <a:prstGeom prst="rect">
            <a:avLst/>
          </a:prstGeom>
        </p:spPr>
      </p:pic>
    </p:spTree>
    <p:extLst>
      <p:ext uri="{BB962C8B-B14F-4D97-AF65-F5344CB8AC3E}">
        <p14:creationId xmlns:p14="http://schemas.microsoft.com/office/powerpoint/2010/main" val="324216890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Sztojcsovics</a:t>
            </a:r>
            <a:r>
              <a:rPr lang="hu-HU" dirty="0">
                <a:latin typeface="SenticoSansDTCond-Medium" panose="020B0606030302020204" pitchFamily="34" charset="-18"/>
              </a:rPr>
              <a:t> Alexa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Sokat köszönhetünk Neumann Jánosnak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17</a:t>
            </a:fld>
            <a:endParaRPr lang="hu-HU" sz="2400" dirty="0">
              <a:solidFill>
                <a:srgbClr val="002060"/>
              </a:solidFill>
            </a:endParaRPr>
          </a:p>
        </p:txBody>
      </p:sp>
      <p:pic>
        <p:nvPicPr>
          <p:cNvPr id="5" name="Kép 4" descr="A képen szöveg, képkeret látható&#10;&#10;Automatikusan generált leírás">
            <a:extLst>
              <a:ext uri="{FF2B5EF4-FFF2-40B4-BE49-F238E27FC236}">
                <a16:creationId xmlns:a16="http://schemas.microsoft.com/office/drawing/2014/main" id="{960B8D0C-86C3-E282-D68D-335C539BBE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1200"/>
            <a:ext cx="4088500" cy="5781600"/>
          </a:xfrm>
          <a:prstGeom prst="rect">
            <a:avLst/>
          </a:prstGeom>
        </p:spPr>
      </p:pic>
    </p:spTree>
    <p:extLst>
      <p:ext uri="{BB962C8B-B14F-4D97-AF65-F5344CB8AC3E}">
        <p14:creationId xmlns:p14="http://schemas.microsoft.com/office/powerpoint/2010/main" val="190223210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Sztojcsovics</a:t>
            </a:r>
            <a:r>
              <a:rPr lang="hu-HU" dirty="0">
                <a:latin typeface="SenticoSansDTCond-Medium" panose="020B0606030302020204" pitchFamily="34" charset="-18"/>
              </a:rPr>
              <a:t> Alexa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Milyen lesz a robotok világa?</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18</a:t>
            </a:fld>
            <a:endParaRPr lang="hu-HU" sz="2400" dirty="0">
              <a:solidFill>
                <a:srgbClr val="002060"/>
              </a:solidFill>
            </a:endParaRPr>
          </a:p>
        </p:txBody>
      </p:sp>
      <p:pic>
        <p:nvPicPr>
          <p:cNvPr id="7" name="Kép 6" descr="A képen szöveg, képkeret látható&#10;&#10;Automatikusan generált leírás">
            <a:extLst>
              <a:ext uri="{FF2B5EF4-FFF2-40B4-BE49-F238E27FC236}">
                <a16:creationId xmlns:a16="http://schemas.microsoft.com/office/drawing/2014/main" id="{9AFAB4E2-0569-F63C-0369-A31A6B075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1200"/>
            <a:ext cx="4088500" cy="5781600"/>
          </a:xfrm>
          <a:prstGeom prst="rect">
            <a:avLst/>
          </a:prstGeom>
        </p:spPr>
      </p:pic>
    </p:spTree>
    <p:extLst>
      <p:ext uri="{BB962C8B-B14F-4D97-AF65-F5344CB8AC3E}">
        <p14:creationId xmlns:p14="http://schemas.microsoft.com/office/powerpoint/2010/main" val="305623031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Szurovecz</a:t>
            </a:r>
            <a:r>
              <a:rPr lang="hu-HU" dirty="0">
                <a:latin typeface="SenticoSansDTCond-Medium" panose="020B0606030302020204" pitchFamily="34" charset="-18"/>
              </a:rPr>
              <a:t> Ernő</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Nekünk már gyerekjáték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19</a:t>
            </a:fld>
            <a:endParaRPr lang="hu-HU" sz="2400" dirty="0">
              <a:solidFill>
                <a:srgbClr val="002060"/>
              </a:solidFill>
            </a:endParaRPr>
          </a:p>
        </p:txBody>
      </p:sp>
      <p:pic>
        <p:nvPicPr>
          <p:cNvPr id="5" name="Kép 4" descr="A képen szöveg, doboz látható&#10;&#10;Automatikusan generált leírás">
            <a:extLst>
              <a:ext uri="{FF2B5EF4-FFF2-40B4-BE49-F238E27FC236}">
                <a16:creationId xmlns:a16="http://schemas.microsoft.com/office/drawing/2014/main" id="{F76BD1E0-BA88-18EC-C40D-0C20B145F7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1200"/>
            <a:ext cx="4088500" cy="5781600"/>
          </a:xfrm>
          <a:prstGeom prst="rect">
            <a:avLst/>
          </a:prstGeom>
        </p:spPr>
      </p:pic>
    </p:spTree>
    <p:extLst>
      <p:ext uri="{BB962C8B-B14F-4D97-AF65-F5344CB8AC3E}">
        <p14:creationId xmlns:p14="http://schemas.microsoft.com/office/powerpoint/2010/main" val="33079130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ötét, éjszakai égbolt látható&#10;&#10;Automatikusan generált leírás">
            <a:extLst>
              <a:ext uri="{FF2B5EF4-FFF2-40B4-BE49-F238E27FC236}">
                <a16:creationId xmlns:a16="http://schemas.microsoft.com/office/drawing/2014/main" id="{CFAC80DC-EA55-35B5-EC20-EE4D872DE2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6" name="Cím 1">
            <a:extLst>
              <a:ext uri="{FF2B5EF4-FFF2-40B4-BE49-F238E27FC236}">
                <a16:creationId xmlns:a16="http://schemas.microsoft.com/office/drawing/2014/main" id="{13E4A785-437B-8561-6B0D-42BF33806F50}"/>
              </a:ext>
            </a:extLst>
          </p:cNvPr>
          <p:cNvSpPr txBox="1">
            <a:spLocks/>
          </p:cNvSpPr>
          <p:nvPr/>
        </p:nvSpPr>
        <p:spPr>
          <a:xfrm>
            <a:off x="0" y="1703070"/>
            <a:ext cx="6858000" cy="35890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hu-HU" b="0" i="0" dirty="0">
                <a:solidFill>
                  <a:srgbClr val="363636"/>
                </a:solidFill>
                <a:effectLst/>
                <a:latin typeface="SenticoSansDTCond-Bold" panose="020B0806030302020204" pitchFamily="34" charset="-18"/>
              </a:rPr>
              <a:t>1-4. évfolyamos tanulók </a:t>
            </a:r>
            <a:br>
              <a:rPr lang="hu-HU" b="0" i="0" dirty="0">
                <a:solidFill>
                  <a:srgbClr val="363636"/>
                </a:solidFill>
                <a:effectLst/>
                <a:latin typeface="SenticoSansDTCond-Bold" panose="020B0806030302020204" pitchFamily="34" charset="-18"/>
              </a:rPr>
            </a:br>
            <a:r>
              <a:rPr lang="hu-HU" i="0" dirty="0">
                <a:solidFill>
                  <a:srgbClr val="363636"/>
                </a:solidFill>
                <a:effectLst/>
                <a:latin typeface="SenticoSansDTCond-Regular" panose="020B0506030302020204" pitchFamily="34" charset="-18"/>
              </a:rPr>
              <a:t>(általános iskola alsó tagozat)</a:t>
            </a:r>
          </a:p>
          <a:p>
            <a:pPr algn="ctr"/>
            <a:endParaRPr lang="hu-HU" dirty="0">
              <a:latin typeface="SenticoSansDTCond-Medium" panose="020B0606030302020204" pitchFamily="34" charset="-18"/>
            </a:endParaRPr>
          </a:p>
        </p:txBody>
      </p:sp>
    </p:spTree>
    <p:extLst>
      <p:ext uri="{BB962C8B-B14F-4D97-AF65-F5344CB8AC3E}">
        <p14:creationId xmlns:p14="http://schemas.microsoft.com/office/powerpoint/2010/main" val="172663565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Tóth Péter</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Számítógépes világ</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20</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F86F7EBB-86A6-4DFD-1321-42F55BBC31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66061"/>
            <a:ext cx="4088500" cy="5781600"/>
          </a:xfrm>
          <a:prstGeom prst="rect">
            <a:avLst/>
          </a:prstGeom>
        </p:spPr>
      </p:pic>
    </p:spTree>
    <p:extLst>
      <p:ext uri="{BB962C8B-B14F-4D97-AF65-F5344CB8AC3E}">
        <p14:creationId xmlns:p14="http://schemas.microsoft.com/office/powerpoint/2010/main" val="147306119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Tsereteli</a:t>
            </a:r>
            <a:r>
              <a:rPr lang="hu-HU" dirty="0">
                <a:latin typeface="SenticoSansDTCond-Medium" panose="020B0606030302020204" pitchFamily="34" charset="-18"/>
              </a:rPr>
              <a:t> </a:t>
            </a:r>
            <a:r>
              <a:rPr lang="hu-HU" dirty="0" err="1">
                <a:latin typeface="SenticoSansDTCond-Medium" panose="020B0606030302020204" pitchFamily="34" charset="-18"/>
              </a:rPr>
              <a:t>Konor</a:t>
            </a:r>
            <a:endParaRPr lang="hu-HU" dirty="0">
              <a:latin typeface="SenticoSansDTCond-Medium" panose="020B0606030302020204" pitchFamily="34" charset="-18"/>
            </a:endParaRP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Az űrutazás Neumann nélkül nem valósult volna meg</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21</a:t>
            </a:fld>
            <a:endParaRPr lang="hu-HU" sz="2400" dirty="0">
              <a:solidFill>
                <a:srgbClr val="002060"/>
              </a:solidFill>
            </a:endParaRPr>
          </a:p>
        </p:txBody>
      </p:sp>
      <p:pic>
        <p:nvPicPr>
          <p:cNvPr id="5" name="Kép 4" descr="A képen diagram látható&#10;&#10;Automatikusan generált leírás">
            <a:extLst>
              <a:ext uri="{FF2B5EF4-FFF2-40B4-BE49-F238E27FC236}">
                <a16:creationId xmlns:a16="http://schemas.microsoft.com/office/drawing/2014/main" id="{0AAA43CC-73D4-EA26-506F-F4FF123B45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6306"/>
            <a:ext cx="4088500" cy="5781600"/>
          </a:xfrm>
          <a:prstGeom prst="rect">
            <a:avLst/>
          </a:prstGeom>
        </p:spPr>
      </p:pic>
    </p:spTree>
    <p:extLst>
      <p:ext uri="{BB962C8B-B14F-4D97-AF65-F5344CB8AC3E}">
        <p14:creationId xmlns:p14="http://schemas.microsoft.com/office/powerpoint/2010/main" val="214971221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Ungi Gábor</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Séta a Tejúton, Neumann nélkül lehetetlen lenne</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22</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91C7CAE4-D39B-E929-8285-079F38660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77667"/>
            <a:ext cx="4088500" cy="5781600"/>
          </a:xfrm>
          <a:prstGeom prst="rect">
            <a:avLst/>
          </a:prstGeom>
        </p:spPr>
      </p:pic>
    </p:spTree>
    <p:extLst>
      <p:ext uri="{BB962C8B-B14F-4D97-AF65-F5344CB8AC3E}">
        <p14:creationId xmlns:p14="http://schemas.microsoft.com/office/powerpoint/2010/main" val="163458376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Zákány Marcell</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Okos világ</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23</a:t>
            </a:fld>
            <a:endParaRPr lang="hu-HU" sz="2400" dirty="0">
              <a:solidFill>
                <a:srgbClr val="002060"/>
              </a:solidFill>
            </a:endParaRPr>
          </a:p>
        </p:txBody>
      </p:sp>
      <p:pic>
        <p:nvPicPr>
          <p:cNvPr id="5" name="Kép 4" descr="A képen térkép látható&#10;&#10;Automatikusan generált leírás">
            <a:extLst>
              <a:ext uri="{FF2B5EF4-FFF2-40B4-BE49-F238E27FC236}">
                <a16:creationId xmlns:a16="http://schemas.microsoft.com/office/drawing/2014/main" id="{BCA133C4-28D0-D268-1096-4ED9331EA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66651"/>
            <a:ext cx="4088500" cy="5781600"/>
          </a:xfrm>
          <a:prstGeom prst="rect">
            <a:avLst/>
          </a:prstGeom>
        </p:spPr>
      </p:pic>
    </p:spTree>
    <p:extLst>
      <p:ext uri="{BB962C8B-B14F-4D97-AF65-F5344CB8AC3E}">
        <p14:creationId xmlns:p14="http://schemas.microsoft.com/office/powerpoint/2010/main" val="7288078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Zsikó</a:t>
            </a:r>
            <a:r>
              <a:rPr lang="hu-HU" dirty="0">
                <a:latin typeface="SenticoSansDTCond-Medium" panose="020B0606030302020204" pitchFamily="34" charset="-18"/>
              </a:rPr>
              <a:t> </a:t>
            </a:r>
            <a:r>
              <a:rPr lang="hu-HU" dirty="0" err="1">
                <a:latin typeface="SenticoSansDTCond-Medium" panose="020B0606030302020204" pitchFamily="34" charset="-18"/>
              </a:rPr>
              <a:t>Alisa</a:t>
            </a:r>
            <a:endParaRPr lang="hu-HU" dirty="0">
              <a:latin typeface="SenticoSansDTCond-Medium" panose="020B0606030302020204" pitchFamily="34" charset="-18"/>
            </a:endParaRP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Okos telefont használnak már a gyerekek is</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24</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C3732996-A055-BA5F-1536-344D80BDB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74876"/>
            <a:ext cx="4088500" cy="5781600"/>
          </a:xfrm>
          <a:prstGeom prst="rect">
            <a:avLst/>
          </a:prstGeom>
        </p:spPr>
      </p:pic>
    </p:spTree>
    <p:extLst>
      <p:ext uri="{BB962C8B-B14F-4D97-AF65-F5344CB8AC3E}">
        <p14:creationId xmlns:p14="http://schemas.microsoft.com/office/powerpoint/2010/main" val="274299292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Zsikó</a:t>
            </a:r>
            <a:r>
              <a:rPr lang="hu-HU" dirty="0">
                <a:latin typeface="SenticoSansDTCond-Medium" panose="020B0606030302020204" pitchFamily="34" charset="-18"/>
              </a:rPr>
              <a:t> Richárd</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Mai gyerekjátékok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25</a:t>
            </a:fld>
            <a:endParaRPr lang="hu-HU" sz="2400" dirty="0">
              <a:solidFill>
                <a:srgbClr val="002060"/>
              </a:solidFill>
            </a:endParaRPr>
          </a:p>
        </p:txBody>
      </p:sp>
      <p:pic>
        <p:nvPicPr>
          <p:cNvPr id="5" name="Kép 4" descr="A képen szöveg, narancs, képkeret, tábla látható&#10;&#10;Automatikusan generált leírás">
            <a:extLst>
              <a:ext uri="{FF2B5EF4-FFF2-40B4-BE49-F238E27FC236}">
                <a16:creationId xmlns:a16="http://schemas.microsoft.com/office/drawing/2014/main" id="{7D5313A0-FF36-CF54-A2E8-96A205A34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1200"/>
            <a:ext cx="4088500" cy="5781600"/>
          </a:xfrm>
          <a:prstGeom prst="rect">
            <a:avLst/>
          </a:prstGeom>
        </p:spPr>
      </p:pic>
    </p:spTree>
    <p:extLst>
      <p:ext uri="{BB962C8B-B14F-4D97-AF65-F5344CB8AC3E}">
        <p14:creationId xmlns:p14="http://schemas.microsoft.com/office/powerpoint/2010/main" val="33752322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ötét, éjszakai égbolt látható&#10;&#10;Automatikusan generált leírás">
            <a:extLst>
              <a:ext uri="{FF2B5EF4-FFF2-40B4-BE49-F238E27FC236}">
                <a16:creationId xmlns:a16="http://schemas.microsoft.com/office/drawing/2014/main" id="{CFAC80DC-EA55-35B5-EC20-EE4D872DE2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6" name="Cím 1">
            <a:extLst>
              <a:ext uri="{FF2B5EF4-FFF2-40B4-BE49-F238E27FC236}">
                <a16:creationId xmlns:a16="http://schemas.microsoft.com/office/drawing/2014/main" id="{13E4A785-437B-8561-6B0D-42BF33806F50}"/>
              </a:ext>
            </a:extLst>
          </p:cNvPr>
          <p:cNvSpPr txBox="1">
            <a:spLocks/>
          </p:cNvSpPr>
          <p:nvPr/>
        </p:nvSpPr>
        <p:spPr>
          <a:xfrm>
            <a:off x="0" y="1691640"/>
            <a:ext cx="6858000" cy="36004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hu-HU" b="0" i="0" dirty="0">
                <a:solidFill>
                  <a:srgbClr val="363636"/>
                </a:solidFill>
                <a:effectLst/>
                <a:latin typeface="SenticoSansDTCond-Bold" panose="020B0806030302020204" pitchFamily="34" charset="-18"/>
              </a:rPr>
              <a:t>5-8. évfolyamos tanulók </a:t>
            </a:r>
            <a:br>
              <a:rPr lang="hu-HU" b="0" i="0" dirty="0">
                <a:solidFill>
                  <a:srgbClr val="363636"/>
                </a:solidFill>
                <a:effectLst/>
                <a:latin typeface="SenticoSansDTCond-Bold" panose="020B0806030302020204" pitchFamily="34" charset="-18"/>
              </a:rPr>
            </a:br>
            <a:r>
              <a:rPr lang="hu-HU" i="0" dirty="0">
                <a:solidFill>
                  <a:srgbClr val="363636"/>
                </a:solidFill>
                <a:effectLst/>
                <a:latin typeface="SenticoSansDTCond-Regular" panose="020B0506030302020204" pitchFamily="34" charset="-18"/>
              </a:rPr>
              <a:t>(általános iskola felső tagozat)</a:t>
            </a:r>
          </a:p>
          <a:p>
            <a:pPr algn="ctr"/>
            <a:endParaRPr lang="hu-HU" dirty="0">
              <a:latin typeface="SenticoSansDTCond-Medium" panose="020B0606030302020204" pitchFamily="34" charset="-18"/>
            </a:endParaRPr>
          </a:p>
        </p:txBody>
      </p:sp>
    </p:spTree>
    <p:extLst>
      <p:ext uri="{BB962C8B-B14F-4D97-AF65-F5344CB8AC3E}">
        <p14:creationId xmlns:p14="http://schemas.microsoft.com/office/powerpoint/2010/main" val="176063062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845820"/>
            <a:ext cx="6858000" cy="2131996"/>
          </a:xfrm>
        </p:spPr>
        <p:txBody>
          <a:bodyPr>
            <a:normAutofit/>
          </a:bodyPr>
          <a:lstStyle/>
          <a:p>
            <a:r>
              <a:rPr lang="hu-HU" dirty="0">
                <a:latin typeface="SenticoSansDTCond-Medium" panose="020B0606030302020204" pitchFamily="34" charset="-18"/>
              </a:rPr>
              <a:t>Balogh Gréta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201294"/>
            <a:ext cx="6858000" cy="1170273"/>
          </a:xfrm>
        </p:spPr>
        <p:txBody>
          <a:bodyPr>
            <a:normAutofit/>
          </a:bodyPr>
          <a:lstStyle/>
          <a:p>
            <a:r>
              <a:rPr lang="hu-HU" sz="2400" dirty="0" err="1">
                <a:latin typeface="SenticoSansDTCond-Regular" panose="020B0506030302020204" pitchFamily="34" charset="-18"/>
              </a:rPr>
              <a:t>Can</a:t>
            </a:r>
            <a:r>
              <a:rPr lang="hu-HU" sz="2400" dirty="0">
                <a:latin typeface="SenticoSansDTCond-Regular" panose="020B0506030302020204" pitchFamily="34" charset="-18"/>
              </a:rPr>
              <a:t> </a:t>
            </a:r>
            <a:r>
              <a:rPr lang="hu-HU" sz="2400" dirty="0" err="1">
                <a:latin typeface="SenticoSansDTCond-Regular" panose="020B0506030302020204" pitchFamily="34" charset="-18"/>
              </a:rPr>
              <a:t>we</a:t>
            </a:r>
            <a:r>
              <a:rPr lang="hu-HU" sz="2400" dirty="0">
                <a:latin typeface="SenticoSansDTCond-Regular" panose="020B0506030302020204" pitchFamily="34" charset="-18"/>
              </a:rPr>
              <a:t> </a:t>
            </a:r>
            <a:r>
              <a:rPr lang="hu-HU" sz="2400" dirty="0" err="1">
                <a:latin typeface="SenticoSansDTCond-Regular" panose="020B0506030302020204" pitchFamily="34" charset="-18"/>
              </a:rPr>
              <a:t>survive</a:t>
            </a:r>
            <a:r>
              <a:rPr lang="hu-HU" sz="2400" dirty="0">
                <a:latin typeface="SenticoSansDTCond-Regular" panose="020B0506030302020204" pitchFamily="34" charset="-18"/>
              </a:rPr>
              <a:t> </a:t>
            </a:r>
            <a:r>
              <a:rPr lang="hu-HU" sz="2400" dirty="0" err="1">
                <a:latin typeface="SenticoSansDTCond-Regular" panose="020B0506030302020204" pitchFamily="34" charset="-18"/>
              </a:rPr>
              <a:t>technology</a:t>
            </a:r>
            <a:r>
              <a:rPr lang="hu-HU" sz="2400" dirty="0">
                <a:latin typeface="SenticoSansDTCond-Regular" panose="020B0506030302020204" pitchFamily="34" charset="-18"/>
              </a:rPr>
              <a:t>?</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27</a:t>
            </a:fld>
            <a:endParaRPr lang="hu-HU" sz="2400" dirty="0">
              <a:solidFill>
                <a:srgbClr val="002060"/>
              </a:solidFill>
            </a:endParaRPr>
          </a:p>
        </p:txBody>
      </p:sp>
      <p:pic>
        <p:nvPicPr>
          <p:cNvPr id="5" name="Kép 4" descr="A képen diagram látható&#10;&#10;Automatikusan generált leírás">
            <a:extLst>
              <a:ext uri="{FF2B5EF4-FFF2-40B4-BE49-F238E27FC236}">
                <a16:creationId xmlns:a16="http://schemas.microsoft.com/office/drawing/2014/main" id="{0FB7F553-A187-971F-4C22-A640ABB482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51065"/>
            <a:ext cx="6858000" cy="4950229"/>
          </a:xfrm>
          <a:prstGeom prst="rect">
            <a:avLst/>
          </a:prstGeom>
        </p:spPr>
      </p:pic>
      <p:sp>
        <p:nvSpPr>
          <p:cNvPr id="9" name="Szövegdoboz 8">
            <a:extLst>
              <a:ext uri="{FF2B5EF4-FFF2-40B4-BE49-F238E27FC236}">
                <a16:creationId xmlns:a16="http://schemas.microsoft.com/office/drawing/2014/main" id="{BBA006A7-CC0A-E9AA-4DCD-00501EB22D48}"/>
              </a:ext>
            </a:extLst>
          </p:cNvPr>
          <p:cNvSpPr txBox="1"/>
          <p:nvPr/>
        </p:nvSpPr>
        <p:spPr>
          <a:xfrm>
            <a:off x="217170" y="6617970"/>
            <a:ext cx="6404477" cy="1631216"/>
          </a:xfrm>
          <a:prstGeom prst="rect">
            <a:avLst/>
          </a:prstGeom>
          <a:noFill/>
        </p:spPr>
        <p:txBody>
          <a:bodyPr wrap="square" rtlCol="0">
            <a:spAutoFit/>
          </a:bodyPr>
          <a:lstStyle/>
          <a:p>
            <a:r>
              <a:rPr lang="hu-HU" sz="1000" dirty="0"/>
              <a:t>Egy mustár színű A/3 méretű kartonlapra készült grafikai alkotás. 1955-ben Neumann Jánosnál rákot diagnosztizáltak. 1955 júniusában egy cikkében, amely a radikális technikai fejlődés (Neumann korában az atombomba és a klímaváltozás) által előidézett mélyreható kérdéseket feszegeti, írta ezt a mondatot: „</a:t>
            </a:r>
            <a:r>
              <a:rPr lang="hu-HU" sz="1000" dirty="0" err="1"/>
              <a:t>Can</a:t>
            </a:r>
            <a:r>
              <a:rPr lang="hu-HU" sz="1000" dirty="0"/>
              <a:t> </a:t>
            </a:r>
            <a:r>
              <a:rPr lang="hu-HU" sz="1000" dirty="0" err="1"/>
              <a:t>we</a:t>
            </a:r>
            <a:r>
              <a:rPr lang="hu-HU" sz="1000" dirty="0"/>
              <a:t> </a:t>
            </a:r>
            <a:r>
              <a:rPr lang="hu-HU" sz="1000" dirty="0" err="1"/>
              <a:t>survive</a:t>
            </a:r>
            <a:r>
              <a:rPr lang="hu-HU" sz="1000" dirty="0"/>
              <a:t> </a:t>
            </a:r>
            <a:r>
              <a:rPr lang="hu-HU" sz="1000" dirty="0" err="1"/>
              <a:t>technology</a:t>
            </a:r>
            <a:r>
              <a:rPr lang="hu-HU" sz="1000" dirty="0"/>
              <a:t>?” „Túlélhetjük-e a technológiát?” Az esszé azokat a fenyegetéseket taglalja, amelyek egy véges világban folyamatosan bővülő technológiai fejlődésből fakadhatnak.</a:t>
            </a:r>
          </a:p>
          <a:p>
            <a:r>
              <a:rPr lang="hu-HU" sz="1000" dirty="0"/>
              <a:t>Ezek a kérdések ma aktuálisabbak mint valaha. </a:t>
            </a:r>
          </a:p>
          <a:p>
            <a:r>
              <a:rPr lang="hu-HU" sz="1000" dirty="0"/>
              <a:t>A kép bal oldala egy elgépiesedett, </a:t>
            </a:r>
            <a:r>
              <a:rPr lang="hu-HU" sz="1000" dirty="0" err="1"/>
              <a:t>robotizált</a:t>
            </a:r>
            <a:r>
              <a:rPr lang="hu-HU" sz="1000" dirty="0"/>
              <a:t>, világot mutat robotkézzel, -szívvel, chipekkel. Neumann felemelt bal keze és a mögötte lévő STOP tábla megállásra, elgondolkozásra int. A fekete fehér emberekből álló sor pedig az összefogásra, az egymás iránti felelősségre hívja fel a figyelmet. </a:t>
            </a:r>
          </a:p>
          <a:p>
            <a:endParaRPr lang="hu-HU" sz="1000" dirty="0"/>
          </a:p>
        </p:txBody>
      </p:sp>
    </p:spTree>
    <p:extLst>
      <p:ext uri="{BB962C8B-B14F-4D97-AF65-F5344CB8AC3E}">
        <p14:creationId xmlns:p14="http://schemas.microsoft.com/office/powerpoint/2010/main" val="108480205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Balogh Hanna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Emlékezés</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28</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02BD023F-2A29-9739-EFA2-869A346E57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80545"/>
            <a:ext cx="4336200" cy="5781600"/>
          </a:xfrm>
          <a:prstGeom prst="rect">
            <a:avLst/>
          </a:prstGeom>
        </p:spPr>
      </p:pic>
    </p:spTree>
    <p:extLst>
      <p:ext uri="{BB962C8B-B14F-4D97-AF65-F5344CB8AC3E}">
        <p14:creationId xmlns:p14="http://schemas.microsoft.com/office/powerpoint/2010/main" val="276944947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a:latin typeface="SenticoSansDTCond-Medium" panose="020B0606030302020204" pitchFamily="34" charset="-18"/>
              </a:rPr>
              <a:t>Berebora Adél</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096869"/>
            <a:ext cx="6858000" cy="1120518"/>
          </a:xfrm>
        </p:spPr>
        <p:txBody>
          <a:bodyPr>
            <a:normAutofit/>
          </a:bodyPr>
          <a:lstStyle/>
          <a:p>
            <a:r>
              <a:rPr lang="hu-HU" sz="2400" dirty="0">
                <a:latin typeface="SenticoSansDTCond-Regular" panose="020B0506030302020204" pitchFamily="34" charset="-18"/>
              </a:rPr>
              <a:t>Neumann a Marsról</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29</a:t>
            </a:fld>
            <a:endParaRPr lang="hu-HU" sz="2400" dirty="0">
              <a:solidFill>
                <a:srgbClr val="002060"/>
              </a:solidFill>
            </a:endParaRPr>
          </a:p>
        </p:txBody>
      </p:sp>
      <p:pic>
        <p:nvPicPr>
          <p:cNvPr id="7" name="Kép 6" descr="A képen szöveg, visel látható&#10;&#10;Automatikusan generált leírás">
            <a:extLst>
              <a:ext uri="{FF2B5EF4-FFF2-40B4-BE49-F238E27FC236}">
                <a16:creationId xmlns:a16="http://schemas.microsoft.com/office/drawing/2014/main" id="{D8629850-F682-0763-996E-49CB22E5C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47131"/>
            <a:ext cx="6858000" cy="5049738"/>
          </a:xfrm>
          <a:prstGeom prst="rect">
            <a:avLst/>
          </a:prstGeom>
        </p:spPr>
      </p:pic>
      <p:sp>
        <p:nvSpPr>
          <p:cNvPr id="9" name="Szövegdoboz 8">
            <a:extLst>
              <a:ext uri="{FF2B5EF4-FFF2-40B4-BE49-F238E27FC236}">
                <a16:creationId xmlns:a16="http://schemas.microsoft.com/office/drawing/2014/main" id="{FB1B0F4E-B272-EC31-0344-5F08BCB2023D}"/>
              </a:ext>
            </a:extLst>
          </p:cNvPr>
          <p:cNvSpPr txBox="1"/>
          <p:nvPr/>
        </p:nvSpPr>
        <p:spPr>
          <a:xfrm>
            <a:off x="144912" y="7528494"/>
            <a:ext cx="6385295" cy="400110"/>
          </a:xfrm>
          <a:prstGeom prst="rect">
            <a:avLst/>
          </a:prstGeom>
          <a:noFill/>
        </p:spPr>
        <p:txBody>
          <a:bodyPr wrap="square" rtlCol="0">
            <a:spAutoFit/>
          </a:bodyPr>
          <a:lstStyle/>
          <a:p>
            <a:pPr algn="ctr"/>
            <a:r>
              <a:rPr lang="hu-HU" sz="1000" b="0" i="0" u="none" strike="noStrike" dirty="0">
                <a:solidFill>
                  <a:srgbClr val="000000"/>
                </a:solidFill>
                <a:effectLst/>
                <a:latin typeface="Calibri" panose="020F0502020204030204" pitchFamily="34" charset="0"/>
              </a:rPr>
              <a:t>Grafit és pasztell vegyes technika, A/4-es méret</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Neumann zsenialitása miatt a Marsról jöttek csapatába tartozott, s ez lett megjelenítve ezzel a rajzzal.</a:t>
            </a:r>
            <a:r>
              <a:rPr lang="hu-HU" sz="1000" dirty="0"/>
              <a:t> </a:t>
            </a:r>
          </a:p>
        </p:txBody>
      </p:sp>
    </p:spTree>
    <p:extLst>
      <p:ext uri="{BB962C8B-B14F-4D97-AF65-F5344CB8AC3E}">
        <p14:creationId xmlns:p14="http://schemas.microsoft.com/office/powerpoint/2010/main" val="310313674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1" cy="1580545"/>
          </a:xfrm>
        </p:spPr>
        <p:txBody>
          <a:bodyPr>
            <a:normAutofit/>
          </a:bodyPr>
          <a:lstStyle/>
          <a:p>
            <a:r>
              <a:rPr lang="hu-HU" dirty="0">
                <a:latin typeface="SenticoSansDTCond-Medium" panose="020B0606030302020204" pitchFamily="34" charset="-18"/>
              </a:rPr>
              <a:t>Csányi László</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Ha ezt Neumann János látná, nagyon elcsodálkozna</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B9B9F836-71D2-2005-F642-19D6921E3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606" y="1693212"/>
            <a:ext cx="4088789" cy="5782008"/>
          </a:xfrm>
          <a:prstGeom prst="rect">
            <a:avLst/>
          </a:prstGeom>
        </p:spPr>
      </p:pic>
    </p:spTree>
    <p:extLst>
      <p:ext uri="{BB962C8B-B14F-4D97-AF65-F5344CB8AC3E}">
        <p14:creationId xmlns:p14="http://schemas.microsoft.com/office/powerpoint/2010/main" val="358175751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err="1">
                <a:latin typeface="SenticoSansDTCond-Medium" panose="020B0606030302020204" pitchFamily="34" charset="-18"/>
              </a:rPr>
              <a:t>Bródi</a:t>
            </a:r>
            <a:r>
              <a:rPr lang="hu-HU" dirty="0">
                <a:latin typeface="SenticoSansDTCond-Medium" panose="020B0606030302020204" pitchFamily="34" charset="-18"/>
              </a:rPr>
              <a:t> Luca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143749"/>
            <a:ext cx="6858000" cy="1073637"/>
          </a:xfrm>
        </p:spPr>
        <p:txBody>
          <a:bodyPr>
            <a:normAutofit/>
          </a:bodyPr>
          <a:lstStyle/>
          <a:p>
            <a:r>
              <a:rPr lang="hu-HU" sz="2400" dirty="0">
                <a:latin typeface="SenticoSansDTCond-Regular" panose="020B0506030302020204" pitchFamily="34" charset="-18"/>
              </a:rPr>
              <a:t>Ahová jutottunk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30</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518763C0-73E0-DAE9-9282-702481AB3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31996"/>
            <a:ext cx="6858000" cy="5011754"/>
          </a:xfrm>
          <a:prstGeom prst="rect">
            <a:avLst/>
          </a:prstGeom>
        </p:spPr>
      </p:pic>
    </p:spTree>
    <p:extLst>
      <p:ext uri="{BB962C8B-B14F-4D97-AF65-F5344CB8AC3E}">
        <p14:creationId xmlns:p14="http://schemas.microsoft.com/office/powerpoint/2010/main" val="235480816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a:latin typeface="SenticoSansDTCond-Medium" panose="020B0606030302020204" pitchFamily="34" charset="-18"/>
              </a:rPr>
              <a:t>Budai </a:t>
            </a:r>
            <a:r>
              <a:rPr lang="hu-HU" dirty="0" err="1">
                <a:latin typeface="SenticoSansDTCond-Medium" panose="020B0606030302020204" pitchFamily="34" charset="-18"/>
              </a:rPr>
              <a:t>Mirabell</a:t>
            </a:r>
            <a:endParaRPr lang="hu-HU" dirty="0">
              <a:latin typeface="SenticoSansDTCond-Medium" panose="020B0606030302020204" pitchFamily="34" charset="-18"/>
            </a:endParaRP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143749"/>
            <a:ext cx="6858000" cy="1073637"/>
          </a:xfrm>
        </p:spPr>
        <p:txBody>
          <a:bodyPr>
            <a:normAutofit/>
          </a:bodyPr>
          <a:lstStyle/>
          <a:p>
            <a:r>
              <a:rPr lang="hu-HU" sz="2400" dirty="0">
                <a:latin typeface="SenticoSansDTCond-Regular" panose="020B0506030302020204" pitchFamily="34" charset="-18"/>
              </a:rPr>
              <a:t>Gondolatok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31</a:t>
            </a:fld>
            <a:endParaRPr lang="hu-HU" sz="2400" dirty="0">
              <a:solidFill>
                <a:srgbClr val="002060"/>
              </a:solidFill>
            </a:endParaRPr>
          </a:p>
        </p:txBody>
      </p:sp>
      <p:pic>
        <p:nvPicPr>
          <p:cNvPr id="7" name="Kép 6" descr="A képen szöveg, térkép látható&#10;&#10;Automatikusan generált leírás">
            <a:extLst>
              <a:ext uri="{FF2B5EF4-FFF2-40B4-BE49-F238E27FC236}">
                <a16:creationId xmlns:a16="http://schemas.microsoft.com/office/drawing/2014/main" id="{F8DD227D-6AA7-57D1-03F7-0E1581B48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34540"/>
            <a:ext cx="6858000" cy="5143500"/>
          </a:xfrm>
          <a:prstGeom prst="rect">
            <a:avLst/>
          </a:prstGeom>
        </p:spPr>
      </p:pic>
    </p:spTree>
    <p:extLst>
      <p:ext uri="{BB962C8B-B14F-4D97-AF65-F5344CB8AC3E}">
        <p14:creationId xmlns:p14="http://schemas.microsoft.com/office/powerpoint/2010/main" val="178527931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a:latin typeface="SenticoSansDTCond-Medium" panose="020B0606030302020204" pitchFamily="34" charset="-18"/>
              </a:rPr>
              <a:t>Csete-Czinege Luca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012005"/>
            <a:ext cx="6858000" cy="1205382"/>
          </a:xfrm>
        </p:spPr>
        <p:txBody>
          <a:bodyPr>
            <a:normAutofit/>
          </a:bodyPr>
          <a:lstStyle/>
          <a:p>
            <a:r>
              <a:rPr lang="hu-HU" sz="2400" dirty="0">
                <a:latin typeface="SenticoSansDTCond-Regular" panose="020B0506030302020204" pitchFamily="34" charset="-18"/>
              </a:rPr>
              <a:t>Ezt jelenti nekem Neumann János</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32</a:t>
            </a:fld>
            <a:endParaRPr lang="hu-HU" sz="2400" dirty="0">
              <a:solidFill>
                <a:srgbClr val="002060"/>
              </a:solidFill>
            </a:endParaRPr>
          </a:p>
        </p:txBody>
      </p:sp>
      <p:pic>
        <p:nvPicPr>
          <p:cNvPr id="5" name="Kép 4" descr="A képen diagram látható&#10;&#10;Automatikusan generált leírás">
            <a:extLst>
              <a:ext uri="{FF2B5EF4-FFF2-40B4-BE49-F238E27FC236}">
                <a16:creationId xmlns:a16="http://schemas.microsoft.com/office/drawing/2014/main" id="{A53DEF03-01EE-CAF5-1F81-DB467FF98F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144911"/>
            <a:ext cx="6857999" cy="4854178"/>
          </a:xfrm>
          <a:prstGeom prst="rect">
            <a:avLst/>
          </a:prstGeom>
        </p:spPr>
      </p:pic>
    </p:spTree>
    <p:extLst>
      <p:ext uri="{BB962C8B-B14F-4D97-AF65-F5344CB8AC3E}">
        <p14:creationId xmlns:p14="http://schemas.microsoft.com/office/powerpoint/2010/main" val="427419636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Csikós </a:t>
            </a:r>
            <a:r>
              <a:rPr lang="hu-HU" dirty="0" err="1">
                <a:latin typeface="SenticoSansDTCond-Medium" panose="020B0606030302020204" pitchFamily="34" charset="-18"/>
              </a:rPr>
              <a:t>Kiara</a:t>
            </a:r>
            <a:endParaRPr lang="hu-HU" dirty="0">
              <a:latin typeface="SenticoSansDTCond-Medium" panose="020B0606030302020204" pitchFamily="34" charset="-18"/>
            </a:endParaRP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Fejlődés</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33</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0FE10093-C8C3-F816-0036-7E7A0B2DC4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30780" y="2305099"/>
            <a:ext cx="5796440" cy="4347330"/>
          </a:xfrm>
          <a:prstGeom prst="rect">
            <a:avLst/>
          </a:prstGeom>
        </p:spPr>
      </p:pic>
    </p:spTree>
    <p:extLst>
      <p:ext uri="{BB962C8B-B14F-4D97-AF65-F5344CB8AC3E}">
        <p14:creationId xmlns:p14="http://schemas.microsoft.com/office/powerpoint/2010/main" val="4734154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251460"/>
            <a:ext cx="6858000" cy="1580545"/>
          </a:xfrm>
        </p:spPr>
        <p:txBody>
          <a:bodyPr>
            <a:normAutofit/>
          </a:bodyPr>
          <a:lstStyle/>
          <a:p>
            <a:r>
              <a:rPr lang="hu-HU" dirty="0">
                <a:latin typeface="SenticoSansDTCond-Medium" panose="020B0606030302020204" pitchFamily="34" charset="-18"/>
              </a:rPr>
              <a:t>Davies Eszter </a:t>
            </a:r>
            <a:r>
              <a:rPr lang="hu-HU" dirty="0" err="1">
                <a:latin typeface="SenticoSansDTCond-Medium" panose="020B0606030302020204" pitchFamily="34" charset="-18"/>
              </a:rPr>
              <a:t>Joy</a:t>
            </a:r>
            <a:endParaRPr lang="hu-HU" dirty="0">
              <a:latin typeface="SenticoSansDTCond-Medium" panose="020B0606030302020204" pitchFamily="34" charset="-18"/>
            </a:endParaRP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182156"/>
            <a:ext cx="6858000" cy="783771"/>
          </a:xfrm>
        </p:spPr>
        <p:txBody>
          <a:bodyPr>
            <a:normAutofit/>
          </a:bodyPr>
          <a:lstStyle/>
          <a:p>
            <a:r>
              <a:rPr lang="hu-HU" sz="2400" dirty="0">
                <a:latin typeface="SenticoSansDTCond-Regular" panose="020B0506030302020204" pitchFamily="34" charset="-18"/>
              </a:rPr>
              <a:t>Neumann a számok bűvésze</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34</a:t>
            </a:fld>
            <a:endParaRPr lang="hu-HU" sz="2400" dirty="0">
              <a:solidFill>
                <a:srgbClr val="002060"/>
              </a:solidFill>
            </a:endParaRPr>
          </a:p>
        </p:txBody>
      </p:sp>
      <p:pic>
        <p:nvPicPr>
          <p:cNvPr id="7" name="Kép 6" descr="A képen szöveg, könyv látható&#10;&#10;Automatikusan generált leírás">
            <a:extLst>
              <a:ext uri="{FF2B5EF4-FFF2-40B4-BE49-F238E27FC236}">
                <a16:creationId xmlns:a16="http://schemas.microsoft.com/office/drawing/2014/main" id="{B91D2995-192E-C314-6CC5-B4B1B5DF84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7262" y="1329085"/>
            <a:ext cx="4443476" cy="5781600"/>
          </a:xfrm>
          <a:prstGeom prst="rect">
            <a:avLst/>
          </a:prstGeom>
        </p:spPr>
      </p:pic>
      <p:sp>
        <p:nvSpPr>
          <p:cNvPr id="9" name="Szövegdoboz 8">
            <a:extLst>
              <a:ext uri="{FF2B5EF4-FFF2-40B4-BE49-F238E27FC236}">
                <a16:creationId xmlns:a16="http://schemas.microsoft.com/office/drawing/2014/main" id="{C4533DC5-D8B6-CDE6-2A00-77092885DDA8}"/>
              </a:ext>
            </a:extLst>
          </p:cNvPr>
          <p:cNvSpPr txBox="1"/>
          <p:nvPr/>
        </p:nvSpPr>
        <p:spPr>
          <a:xfrm>
            <a:off x="276465" y="7565817"/>
            <a:ext cx="6122189" cy="400110"/>
          </a:xfrm>
          <a:prstGeom prst="rect">
            <a:avLst/>
          </a:prstGeom>
          <a:noFill/>
        </p:spPr>
        <p:txBody>
          <a:bodyPr wrap="none" rtlCol="0">
            <a:spAutoFit/>
          </a:bodyPr>
          <a:lstStyle/>
          <a:p>
            <a:pPr algn="ctr"/>
            <a:r>
              <a:rPr lang="hu-HU" sz="1000" b="0" i="0" u="none" strike="noStrike" dirty="0">
                <a:solidFill>
                  <a:srgbClr val="000000"/>
                </a:solidFill>
                <a:effectLst/>
                <a:latin typeface="Calibri" panose="020F0502020204030204" pitchFamily="34" charset="0"/>
              </a:rPr>
              <a:t>Grafit portré, A/4-es méret</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Matematikai számzseniként a jövőt útját építette ki számunkra, s tette lehetővé a számítástechnika világhódítását</a:t>
            </a:r>
            <a:r>
              <a:rPr lang="hu-HU" sz="1000" dirty="0"/>
              <a:t> </a:t>
            </a:r>
          </a:p>
        </p:txBody>
      </p:sp>
    </p:spTree>
    <p:extLst>
      <p:ext uri="{BB962C8B-B14F-4D97-AF65-F5344CB8AC3E}">
        <p14:creationId xmlns:p14="http://schemas.microsoft.com/office/powerpoint/2010/main" val="303383947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450574"/>
            <a:ext cx="6858000" cy="1580545"/>
          </a:xfrm>
        </p:spPr>
        <p:txBody>
          <a:bodyPr>
            <a:normAutofit/>
          </a:bodyPr>
          <a:lstStyle/>
          <a:p>
            <a:r>
              <a:rPr lang="hu-HU" dirty="0">
                <a:latin typeface="SenticoSansDTCond-Medium" panose="020B0606030302020204" pitchFamily="34" charset="-18"/>
              </a:rPr>
              <a:t>Gáspár Kinga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983042"/>
            <a:ext cx="6858000" cy="783771"/>
          </a:xfrm>
        </p:spPr>
        <p:txBody>
          <a:bodyPr>
            <a:normAutofit/>
          </a:bodyPr>
          <a:lstStyle/>
          <a:p>
            <a:r>
              <a:rPr lang="hu-HU" sz="2400" dirty="0">
                <a:latin typeface="SenticoSansDTCond-Regular" panose="020B0506030302020204" pitchFamily="34" charset="-18"/>
              </a:rPr>
              <a:t>Hová vezet?</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35</a:t>
            </a:fld>
            <a:endParaRPr lang="hu-HU" sz="2400" dirty="0">
              <a:solidFill>
                <a:srgbClr val="002060"/>
              </a:solidFill>
            </a:endParaRPr>
          </a:p>
        </p:txBody>
      </p:sp>
      <p:sp>
        <p:nvSpPr>
          <p:cNvPr id="9" name="Szövegdoboz 8">
            <a:extLst>
              <a:ext uri="{FF2B5EF4-FFF2-40B4-BE49-F238E27FC236}">
                <a16:creationId xmlns:a16="http://schemas.microsoft.com/office/drawing/2014/main" id="{958A2C2D-92BF-3E19-B9D1-B134FDA25CFD}"/>
              </a:ext>
            </a:extLst>
          </p:cNvPr>
          <p:cNvSpPr txBox="1"/>
          <p:nvPr/>
        </p:nvSpPr>
        <p:spPr>
          <a:xfrm>
            <a:off x="297180" y="7419397"/>
            <a:ext cx="6229350" cy="553998"/>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Neumann János a jövőbe látott, ablakot nyitott a számítógép világa és az atomkutatás felé is. Ezzel utat mutatott az emberiségnek, mely rálépett erre az ösvényre és járja ezt az utat. A rajz címe szándékosan több értelmű.</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rajz A/3 méretben, grafitceruzával készült.</a:t>
            </a:r>
            <a:endParaRPr lang="hu-HU" sz="1000" dirty="0"/>
          </a:p>
        </p:txBody>
      </p:sp>
      <p:pic>
        <p:nvPicPr>
          <p:cNvPr id="12" name="Kép 11" descr="A képen szöveg, vonalrajz látható&#10;&#10;Automatikusan generált leírás">
            <a:extLst>
              <a:ext uri="{FF2B5EF4-FFF2-40B4-BE49-F238E27FC236}">
                <a16:creationId xmlns:a16="http://schemas.microsoft.com/office/drawing/2014/main" id="{DB600E61-41F9-DCD9-12D4-E9974AB265C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33000"/>
                    </a14:imgEffect>
                    <a14:imgEffect>
                      <a14:brightnessContrast bright="-1000" contrast="-49000"/>
                    </a14:imgEffect>
                  </a14:imgLayer>
                </a14:imgProps>
              </a:ext>
              <a:ext uri="{28A0092B-C50C-407E-A947-70E740481C1C}">
                <a14:useLocalDpi xmlns:a14="http://schemas.microsoft.com/office/drawing/2010/main"/>
              </a:ext>
            </a:extLst>
          </a:blip>
          <a:stretch>
            <a:fillRect/>
          </a:stretch>
        </p:blipFill>
        <p:spPr>
          <a:xfrm>
            <a:off x="1385113" y="1129971"/>
            <a:ext cx="4087772" cy="5781600"/>
          </a:xfrm>
          <a:prstGeom prst="rect">
            <a:avLst/>
          </a:prstGeom>
        </p:spPr>
      </p:pic>
    </p:spTree>
    <p:extLst>
      <p:ext uri="{BB962C8B-B14F-4D97-AF65-F5344CB8AC3E}">
        <p14:creationId xmlns:p14="http://schemas.microsoft.com/office/powerpoint/2010/main" val="428436233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217170"/>
            <a:ext cx="6858000" cy="2131996"/>
          </a:xfrm>
        </p:spPr>
        <p:txBody>
          <a:bodyPr>
            <a:normAutofit/>
          </a:bodyPr>
          <a:lstStyle/>
          <a:p>
            <a:r>
              <a:rPr lang="hu-HU" dirty="0">
                <a:latin typeface="SenticoSansDTCond-Medium" panose="020B0606030302020204" pitchFamily="34" charset="-18"/>
              </a:rPr>
              <a:t>Hermán Dorottya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89745"/>
            <a:ext cx="6858000" cy="1110472"/>
          </a:xfrm>
        </p:spPr>
        <p:txBody>
          <a:bodyPr>
            <a:normAutofit/>
          </a:bodyPr>
          <a:lstStyle/>
          <a:p>
            <a:r>
              <a:rPr lang="hu-HU" sz="2400" dirty="0">
                <a:latin typeface="SenticoSansDTCond-Regular" panose="020B0506030302020204" pitchFamily="34" charset="-18"/>
              </a:rPr>
              <a:t>...a játékos zseni</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36</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76CF7629-6359-26EE-D665-CE1E72417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19915"/>
            <a:ext cx="6858000" cy="5069830"/>
          </a:xfrm>
          <a:prstGeom prst="rect">
            <a:avLst/>
          </a:prstGeom>
        </p:spPr>
      </p:pic>
      <p:sp>
        <p:nvSpPr>
          <p:cNvPr id="9" name="Szövegdoboz 8">
            <a:extLst>
              <a:ext uri="{FF2B5EF4-FFF2-40B4-BE49-F238E27FC236}">
                <a16:creationId xmlns:a16="http://schemas.microsoft.com/office/drawing/2014/main" id="{9DB900AC-B04D-49D9-E681-92BBA8751883}"/>
              </a:ext>
            </a:extLst>
          </p:cNvPr>
          <p:cNvSpPr txBox="1"/>
          <p:nvPr/>
        </p:nvSpPr>
        <p:spPr>
          <a:xfrm>
            <a:off x="285750" y="7326630"/>
            <a:ext cx="6217920" cy="553998"/>
          </a:xfrm>
          <a:prstGeom prst="rect">
            <a:avLst/>
          </a:prstGeom>
          <a:noFill/>
        </p:spPr>
        <p:txBody>
          <a:bodyPr wrap="square" rtlCol="0">
            <a:spAutoFit/>
          </a:bodyPr>
          <a:lstStyle/>
          <a:p>
            <a:pPr algn="ctr"/>
            <a:r>
              <a:rPr lang="hu-HU" sz="1000" b="0" i="0" u="none" strike="noStrike" dirty="0">
                <a:solidFill>
                  <a:srgbClr val="000000"/>
                </a:solidFill>
                <a:effectLst/>
                <a:latin typeface="Calibri" panose="020F0502020204030204" pitchFamily="34" charset="0"/>
              </a:rPr>
              <a:t>Grafit portré, A/4-es méret</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Szívet melengető, hogy egy tudós zseni is szívesen játszott. Az, hogy foglalkoztatta a játék, mint tudományos megfejtendő, külön figyelemre méltó. Ez adott ihletet a pályázathoz.</a:t>
            </a:r>
            <a:r>
              <a:rPr lang="hu-HU" sz="1000" dirty="0"/>
              <a:t> </a:t>
            </a:r>
          </a:p>
        </p:txBody>
      </p:sp>
    </p:spTree>
    <p:extLst>
      <p:ext uri="{BB962C8B-B14F-4D97-AF65-F5344CB8AC3E}">
        <p14:creationId xmlns:p14="http://schemas.microsoft.com/office/powerpoint/2010/main" val="381527811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Horváth Boglárka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Örvénylő tudás</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37</a:t>
            </a:fld>
            <a:endParaRPr lang="hu-HU" sz="2400" dirty="0">
              <a:solidFill>
                <a:srgbClr val="002060"/>
              </a:solidFill>
            </a:endParaRPr>
          </a:p>
        </p:txBody>
      </p:sp>
      <p:pic>
        <p:nvPicPr>
          <p:cNvPr id="5" name="Kép 4" descr="A képen szöveg, kiegészítő látható&#10;&#10;Automatikusan generált leírás">
            <a:extLst>
              <a:ext uri="{FF2B5EF4-FFF2-40B4-BE49-F238E27FC236}">
                <a16:creationId xmlns:a16="http://schemas.microsoft.com/office/drawing/2014/main" id="{67C87BD1-C439-0613-1BF7-4E7F81FF2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74968"/>
            <a:ext cx="4336200" cy="5781600"/>
          </a:xfrm>
          <a:prstGeom prst="rect">
            <a:avLst/>
          </a:prstGeom>
        </p:spPr>
      </p:pic>
    </p:spTree>
    <p:extLst>
      <p:ext uri="{BB962C8B-B14F-4D97-AF65-F5344CB8AC3E}">
        <p14:creationId xmlns:p14="http://schemas.microsoft.com/office/powerpoint/2010/main" val="128986383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Inzsöl</a:t>
            </a:r>
            <a:r>
              <a:rPr lang="hu-HU" dirty="0">
                <a:latin typeface="SenticoSansDTCond-Medium" panose="020B0606030302020204" pitchFamily="34" charset="-18"/>
              </a:rPr>
              <a:t> Liliána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Az informatika nagy felfedezője</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38</a:t>
            </a:fld>
            <a:endParaRPr lang="hu-HU" sz="2400" dirty="0">
              <a:solidFill>
                <a:srgbClr val="002060"/>
              </a:solidFill>
            </a:endParaRPr>
          </a:p>
        </p:txBody>
      </p:sp>
      <p:pic>
        <p:nvPicPr>
          <p:cNvPr id="7" name="Kép 6" descr="A képen diagram látható&#10;&#10;Automatikusan generált leírás">
            <a:extLst>
              <a:ext uri="{FF2B5EF4-FFF2-40B4-BE49-F238E27FC236}">
                <a16:creationId xmlns:a16="http://schemas.microsoft.com/office/drawing/2014/main" id="{F8862714-37C1-051A-9635-50E979EFCC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80545"/>
            <a:ext cx="4336200" cy="5781600"/>
          </a:xfrm>
          <a:prstGeom prst="rect">
            <a:avLst/>
          </a:prstGeom>
        </p:spPr>
      </p:pic>
    </p:spTree>
    <p:extLst>
      <p:ext uri="{BB962C8B-B14F-4D97-AF65-F5344CB8AC3E}">
        <p14:creationId xmlns:p14="http://schemas.microsoft.com/office/powerpoint/2010/main" val="225386681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a:latin typeface="SenticoSansDTCond-Medium" panose="020B0606030302020204" pitchFamily="34" charset="-18"/>
              </a:rPr>
              <a:t>Kalló </a:t>
            </a:r>
            <a:r>
              <a:rPr lang="hu-HU" dirty="0" err="1">
                <a:latin typeface="SenticoSansDTCond-Medium" panose="020B0606030302020204" pitchFamily="34" charset="-18"/>
              </a:rPr>
              <a:t>Bancsi</a:t>
            </a:r>
            <a:r>
              <a:rPr lang="hu-HU" dirty="0">
                <a:latin typeface="SenticoSansDTCond-Medium" panose="020B0606030302020204" pitchFamily="34" charset="-18"/>
              </a:rPr>
              <a:t> </a:t>
            </a:r>
            <a:r>
              <a:rPr lang="hu-HU" dirty="0" err="1">
                <a:latin typeface="SenticoSansDTCond-Medium" panose="020B0606030302020204" pitchFamily="34" charset="-18"/>
              </a:rPr>
              <a:t>Marczi</a:t>
            </a:r>
            <a:r>
              <a:rPr lang="hu-HU" dirty="0">
                <a:latin typeface="SenticoSansDTCond-Medium" panose="020B0606030302020204" pitchFamily="34" charset="-18"/>
              </a:rPr>
              <a:t> Blanka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958268"/>
            <a:ext cx="6858000" cy="1259119"/>
          </a:xfrm>
        </p:spPr>
        <p:txBody>
          <a:bodyPr>
            <a:normAutofit/>
          </a:bodyPr>
          <a:lstStyle/>
          <a:p>
            <a:r>
              <a:rPr lang="hu-HU" sz="2400" dirty="0">
                <a:latin typeface="SenticoSansDTCond-Regular" panose="020B0506030302020204" pitchFamily="34" charset="-18"/>
              </a:rPr>
              <a:t>Society</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39</a:t>
            </a:fld>
            <a:endParaRPr lang="hu-HU" sz="2400" dirty="0">
              <a:solidFill>
                <a:srgbClr val="002060"/>
              </a:solidFill>
            </a:endParaRPr>
          </a:p>
        </p:txBody>
      </p:sp>
      <p:pic>
        <p:nvPicPr>
          <p:cNvPr id="5" name="Kép 4">
            <a:extLst>
              <a:ext uri="{FF2B5EF4-FFF2-40B4-BE49-F238E27FC236}">
                <a16:creationId xmlns:a16="http://schemas.microsoft.com/office/drawing/2014/main" id="{9725DBE9-47AA-F413-441E-F0649A5F39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82200"/>
            <a:ext cx="6858000" cy="4779599"/>
          </a:xfrm>
          <a:prstGeom prst="rect">
            <a:avLst/>
          </a:prstGeom>
        </p:spPr>
      </p:pic>
      <p:sp>
        <p:nvSpPr>
          <p:cNvPr id="9" name="Szövegdoboz 8">
            <a:extLst>
              <a:ext uri="{FF2B5EF4-FFF2-40B4-BE49-F238E27FC236}">
                <a16:creationId xmlns:a16="http://schemas.microsoft.com/office/drawing/2014/main" id="{C0663300-E8F3-3F34-90B3-E3D2370C29B7}"/>
              </a:ext>
            </a:extLst>
          </p:cNvPr>
          <p:cNvSpPr txBox="1"/>
          <p:nvPr/>
        </p:nvSpPr>
        <p:spPr>
          <a:xfrm>
            <a:off x="251459" y="7387772"/>
            <a:ext cx="6370187" cy="553998"/>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Az alkotásom mérete A4-es papírfelület, színes ceruza technikájában. A mai fiatalok látásmódját próbáltam tükrözni egy kis humorral megfűszerezve. Alkotásomon megjelenítek pár felkapott figurát a diákok körében: </a:t>
            </a:r>
            <a:r>
              <a:rPr lang="hu-HU" sz="1000" b="0" i="0" u="none" strike="noStrike" dirty="0" err="1">
                <a:solidFill>
                  <a:srgbClr val="000000"/>
                </a:solidFill>
                <a:effectLst/>
                <a:latin typeface="Calibri" panose="020F0502020204030204" pitchFamily="34" charset="0"/>
              </a:rPr>
              <a:t>Elon</a:t>
            </a:r>
            <a:r>
              <a:rPr lang="hu-HU" sz="1000" b="0" i="0" u="none" strike="noStrike" dirty="0">
                <a:solidFill>
                  <a:srgbClr val="000000"/>
                </a:solidFill>
                <a:effectLst/>
                <a:latin typeface="Calibri" panose="020F0502020204030204" pitchFamily="34" charset="0"/>
              </a:rPr>
              <a:t> </a:t>
            </a:r>
            <a:r>
              <a:rPr lang="hu-HU" sz="1000" b="0" i="0" u="none" strike="noStrike" dirty="0" err="1">
                <a:solidFill>
                  <a:srgbClr val="000000"/>
                </a:solidFill>
                <a:effectLst/>
                <a:latin typeface="Calibri" panose="020F0502020204030204" pitchFamily="34" charset="0"/>
              </a:rPr>
              <a:t>Musk</a:t>
            </a:r>
            <a:r>
              <a:rPr lang="hu-HU" sz="1000" b="0" i="0" u="none" strike="noStrike" dirty="0">
                <a:solidFill>
                  <a:srgbClr val="000000"/>
                </a:solidFill>
                <a:effectLst/>
                <a:latin typeface="Calibri" panose="020F0502020204030204" pitchFamily="34" charset="0"/>
              </a:rPr>
              <a:t>, Mr. </a:t>
            </a:r>
            <a:r>
              <a:rPr lang="hu-HU" sz="1000" b="0" i="0" u="none" strike="noStrike" dirty="0" err="1">
                <a:solidFill>
                  <a:srgbClr val="000000"/>
                </a:solidFill>
                <a:effectLst/>
                <a:latin typeface="Calibri" panose="020F0502020204030204" pitchFamily="34" charset="0"/>
              </a:rPr>
              <a:t>Beast</a:t>
            </a:r>
            <a:r>
              <a:rPr lang="hu-HU" sz="1000" b="0" i="0" u="none" strike="noStrike" dirty="0">
                <a:solidFill>
                  <a:srgbClr val="000000"/>
                </a:solidFill>
                <a:effectLst/>
                <a:latin typeface="Calibri" panose="020F0502020204030204" pitchFamily="34" charset="0"/>
              </a:rPr>
              <a:t>, John </a:t>
            </a:r>
            <a:r>
              <a:rPr lang="hu-HU" sz="1000" b="0" i="0" u="none" strike="noStrike" dirty="0" err="1">
                <a:solidFill>
                  <a:srgbClr val="000000"/>
                </a:solidFill>
                <a:effectLst/>
                <a:latin typeface="Calibri" panose="020F0502020204030204" pitchFamily="34" charset="0"/>
              </a:rPr>
              <a:t>Pork</a:t>
            </a:r>
            <a:r>
              <a:rPr lang="hu-HU" sz="1000" b="0" i="0" u="none" strike="noStrike" dirty="0">
                <a:solidFill>
                  <a:srgbClr val="000000"/>
                </a:solidFill>
                <a:effectLst/>
                <a:latin typeface="Calibri" panose="020F0502020204030204" pitchFamily="34" charset="0"/>
              </a:rPr>
              <a:t>, </a:t>
            </a:r>
            <a:r>
              <a:rPr lang="hu-HU" sz="1000" b="0" i="0" u="none" strike="noStrike" dirty="0" err="1">
                <a:solidFill>
                  <a:srgbClr val="000000"/>
                </a:solidFill>
                <a:effectLst/>
                <a:latin typeface="Calibri" panose="020F0502020204030204" pitchFamily="34" charset="0"/>
              </a:rPr>
              <a:t>Miku</a:t>
            </a:r>
            <a:r>
              <a:rPr lang="hu-HU" sz="1000" b="0" i="0" u="none" strike="noStrike" dirty="0">
                <a:solidFill>
                  <a:srgbClr val="000000"/>
                </a:solidFill>
                <a:effectLst/>
                <a:latin typeface="Calibri" panose="020F0502020204030204" pitchFamily="34" charset="0"/>
              </a:rPr>
              <a:t>, </a:t>
            </a:r>
            <a:r>
              <a:rPr lang="hu-HU" sz="1000" b="0" i="0" u="none" strike="noStrike" dirty="0" err="1">
                <a:solidFill>
                  <a:srgbClr val="000000"/>
                </a:solidFill>
                <a:effectLst/>
                <a:latin typeface="Calibri" panose="020F0502020204030204" pitchFamily="34" charset="0"/>
              </a:rPr>
              <a:t>Among</a:t>
            </a:r>
            <a:r>
              <a:rPr lang="hu-HU" sz="1000" b="0" i="0" u="none" strike="noStrike" dirty="0">
                <a:solidFill>
                  <a:srgbClr val="000000"/>
                </a:solidFill>
                <a:effectLst/>
                <a:latin typeface="Calibri" panose="020F0502020204030204" pitchFamily="34" charset="0"/>
              </a:rPr>
              <a:t> </a:t>
            </a:r>
            <a:r>
              <a:rPr lang="hu-HU" sz="1000" b="0" i="0" u="none" strike="noStrike" dirty="0" err="1">
                <a:solidFill>
                  <a:srgbClr val="000000"/>
                </a:solidFill>
                <a:effectLst/>
                <a:latin typeface="Calibri" panose="020F0502020204030204" pitchFamily="34" charset="0"/>
              </a:rPr>
              <a:t>us</a:t>
            </a:r>
            <a:r>
              <a:rPr lang="hu-HU" sz="1000" b="0" i="0" u="none" strike="noStrike" dirty="0">
                <a:solidFill>
                  <a:srgbClr val="000000"/>
                </a:solidFill>
                <a:effectLst/>
                <a:latin typeface="Calibri" panose="020F0502020204030204" pitchFamily="34" charset="0"/>
              </a:rPr>
              <a:t>..ilyen emberek kezében van a jövő...:)</a:t>
            </a:r>
            <a:r>
              <a:rPr lang="hu-HU" sz="1000" dirty="0"/>
              <a:t> </a:t>
            </a:r>
          </a:p>
        </p:txBody>
      </p:sp>
    </p:spTree>
    <p:extLst>
      <p:ext uri="{BB962C8B-B14F-4D97-AF65-F5344CB8AC3E}">
        <p14:creationId xmlns:p14="http://schemas.microsoft.com/office/powerpoint/2010/main" val="291990036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Csikos</a:t>
            </a:r>
            <a:r>
              <a:rPr lang="hu-HU" dirty="0">
                <a:latin typeface="SenticoSansDTCond-Medium" panose="020B0606030302020204" pitchFamily="34" charset="-18"/>
              </a:rPr>
              <a:t> Alexa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Digitális gyerekkor</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6FE40CBA-87B6-AE6F-7251-8A1B463BB6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83495"/>
            <a:ext cx="4088500" cy="5781600"/>
          </a:xfrm>
          <a:prstGeom prst="rect">
            <a:avLst/>
          </a:prstGeom>
        </p:spPr>
      </p:pic>
    </p:spTree>
    <p:extLst>
      <p:ext uri="{BB962C8B-B14F-4D97-AF65-F5344CB8AC3E}">
        <p14:creationId xmlns:p14="http://schemas.microsoft.com/office/powerpoint/2010/main" val="65749043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400050"/>
            <a:ext cx="6858000" cy="1723387"/>
          </a:xfrm>
        </p:spPr>
        <p:txBody>
          <a:bodyPr>
            <a:normAutofit/>
          </a:bodyPr>
          <a:lstStyle/>
          <a:p>
            <a:r>
              <a:rPr lang="hu-HU" dirty="0" err="1">
                <a:latin typeface="SenticoSansDTCond-Medium" panose="020B0606030302020204" pitchFamily="34" charset="-18"/>
              </a:rPr>
              <a:t>Katics</a:t>
            </a:r>
            <a:r>
              <a:rPr lang="hu-HU" dirty="0">
                <a:latin typeface="SenticoSansDTCond-Medium" panose="020B0606030302020204" pitchFamily="34" charset="-18"/>
              </a:rPr>
              <a:t> Koppány András</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932169"/>
            <a:ext cx="6858000" cy="3245339"/>
          </a:xfrm>
        </p:spPr>
        <p:txBody>
          <a:bodyPr>
            <a:normAutofit/>
          </a:bodyPr>
          <a:lstStyle/>
          <a:p>
            <a:r>
              <a:rPr lang="hu-HU" sz="2400" dirty="0">
                <a:latin typeface="SenticoSansDTCond-Regular" panose="020B0506030302020204" pitchFamily="34" charset="-18"/>
              </a:rPr>
              <a:t>A „Marslakó” munka közben</a:t>
            </a:r>
            <a:br>
              <a:rPr lang="hu-HU" sz="2400" dirty="0">
                <a:latin typeface="SenticoSansDTCond-Regular" panose="020B0506030302020204" pitchFamily="34" charset="-18"/>
              </a:rPr>
            </a:br>
            <a:r>
              <a:rPr lang="hu-HU" sz="2400" dirty="0">
                <a:latin typeface="SenticoSansDTCond-Regular" panose="020B0506030302020204" pitchFamily="34" charset="-18"/>
              </a:rPr>
              <a:t>videó:</a:t>
            </a:r>
            <a:br>
              <a:rPr lang="hu-HU" sz="2400" dirty="0">
                <a:latin typeface="SenticoSansDTCond-Regular" panose="020B0506030302020204" pitchFamily="34" charset="-18"/>
              </a:rPr>
            </a:br>
            <a:r>
              <a:rPr lang="hu-HU" sz="2400" dirty="0">
                <a:latin typeface="SenticoSansDTCond-Regular" panose="020B0506030302020204" pitchFamily="34" charset="-18"/>
                <a:hlinkClick r:id="rId3"/>
              </a:rPr>
              <a:t>https://youtu.be/to1ACD19D3w</a:t>
            </a:r>
            <a:r>
              <a:rPr lang="hu-HU" sz="2400" dirty="0">
                <a:latin typeface="SenticoSansDTCond-Regular" panose="020B0506030302020204" pitchFamily="34" charset="-18"/>
              </a:rPr>
              <a:t> </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40</a:t>
            </a:fld>
            <a:endParaRPr lang="hu-HU" sz="2400" dirty="0">
              <a:solidFill>
                <a:srgbClr val="002060"/>
              </a:solidFill>
            </a:endParaRPr>
          </a:p>
        </p:txBody>
      </p:sp>
      <p:sp>
        <p:nvSpPr>
          <p:cNvPr id="13" name="Szövegdoboz 12">
            <a:extLst>
              <a:ext uri="{FF2B5EF4-FFF2-40B4-BE49-F238E27FC236}">
                <a16:creationId xmlns:a16="http://schemas.microsoft.com/office/drawing/2014/main" id="{038D9715-05E5-C69D-9E76-A266A11DC988}"/>
              </a:ext>
            </a:extLst>
          </p:cNvPr>
          <p:cNvSpPr txBox="1"/>
          <p:nvPr/>
        </p:nvSpPr>
        <p:spPr>
          <a:xfrm>
            <a:off x="205740" y="7246620"/>
            <a:ext cx="6415907" cy="553998"/>
          </a:xfrm>
          <a:prstGeom prst="rect">
            <a:avLst/>
          </a:prstGeom>
          <a:noFill/>
        </p:spPr>
        <p:txBody>
          <a:bodyPr wrap="square" rtlCol="0">
            <a:spAutoFit/>
          </a:bodyPr>
          <a:lstStyle/>
          <a:p>
            <a:r>
              <a:rPr lang="hu-HU" sz="1000" dirty="0"/>
              <a:t>"Ha időgéped van, bármi lehetséges. Így történhetett meg az is, hogy a videó főhőse Neumann János dolgozószobájában találja magát, aki éppen az első számítógép megalkotásán munkálkodik. A tudomány iránti alázata, </a:t>
            </a:r>
            <a:r>
              <a:rPr lang="hu-HU" sz="1000" dirty="0" err="1"/>
              <a:t>kiváncsisága</a:t>
            </a:r>
            <a:r>
              <a:rPr lang="hu-HU" sz="1000" dirty="0"/>
              <a:t>, kitartó munkája -melyet a csónakkal hozott alkatrészek szimbolizálnak - elengedhetetlen összetevői sikerességének.</a:t>
            </a:r>
          </a:p>
        </p:txBody>
      </p:sp>
      <p:pic>
        <p:nvPicPr>
          <p:cNvPr id="15" name="Kép 14">
            <a:extLst>
              <a:ext uri="{FF2B5EF4-FFF2-40B4-BE49-F238E27FC236}">
                <a16:creationId xmlns:a16="http://schemas.microsoft.com/office/drawing/2014/main" id="{02AED176-1995-447A-04A4-4E738DF7A1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 y="2123436"/>
            <a:ext cx="6857999" cy="3808733"/>
          </a:xfrm>
          <a:prstGeom prst="rect">
            <a:avLst/>
          </a:prstGeom>
        </p:spPr>
      </p:pic>
    </p:spTree>
    <p:extLst>
      <p:ext uri="{BB962C8B-B14F-4D97-AF65-F5344CB8AC3E}">
        <p14:creationId xmlns:p14="http://schemas.microsoft.com/office/powerpoint/2010/main" val="394000008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Kató Eszter</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A jövő hírnöke</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41</a:t>
            </a:fld>
            <a:endParaRPr lang="hu-HU" sz="2400" dirty="0">
              <a:solidFill>
                <a:srgbClr val="002060"/>
              </a:solidFill>
            </a:endParaRPr>
          </a:p>
        </p:txBody>
      </p:sp>
      <p:pic>
        <p:nvPicPr>
          <p:cNvPr id="5" name="Kép 4" descr="A képen szöveg, szövet, kerámiaáru látható&#10;&#10;Automatikusan generált leírás">
            <a:extLst>
              <a:ext uri="{FF2B5EF4-FFF2-40B4-BE49-F238E27FC236}">
                <a16:creationId xmlns:a16="http://schemas.microsoft.com/office/drawing/2014/main" id="{A2702D7A-122B-0F05-915F-2F86EC03F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80545"/>
            <a:ext cx="4336200" cy="5781600"/>
          </a:xfrm>
          <a:prstGeom prst="rect">
            <a:avLst/>
          </a:prstGeom>
        </p:spPr>
      </p:pic>
    </p:spTree>
    <p:extLst>
      <p:ext uri="{BB962C8B-B14F-4D97-AF65-F5344CB8AC3E}">
        <p14:creationId xmlns:p14="http://schemas.microsoft.com/office/powerpoint/2010/main" val="239750283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137160"/>
            <a:ext cx="6858000" cy="926613"/>
          </a:xfrm>
        </p:spPr>
        <p:txBody>
          <a:bodyPr>
            <a:normAutofit/>
          </a:bodyPr>
          <a:lstStyle/>
          <a:p>
            <a:r>
              <a:rPr lang="hu-HU" dirty="0">
                <a:latin typeface="SenticoSansDTCond-Medium" panose="020B0606030302020204" pitchFamily="34" charset="-18"/>
              </a:rPr>
              <a:t>Kiss Viktória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524807"/>
            <a:ext cx="6858000" cy="453084"/>
          </a:xfrm>
        </p:spPr>
        <p:txBody>
          <a:bodyPr>
            <a:normAutofit/>
          </a:bodyPr>
          <a:lstStyle/>
          <a:p>
            <a:r>
              <a:rPr lang="hu-HU" sz="2400" dirty="0">
                <a:latin typeface="SenticoSansDTCond-Regular" panose="020B0506030302020204" pitchFamily="34" charset="-18"/>
              </a:rPr>
              <a:t>Múlt a jelenben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42</a:t>
            </a:fld>
            <a:endParaRPr lang="hu-HU" sz="2400" dirty="0">
              <a:solidFill>
                <a:srgbClr val="002060"/>
              </a:solidFill>
            </a:endParaRPr>
          </a:p>
        </p:txBody>
      </p:sp>
      <p:pic>
        <p:nvPicPr>
          <p:cNvPr id="7" name="Kép 6">
            <a:extLst>
              <a:ext uri="{FF2B5EF4-FFF2-40B4-BE49-F238E27FC236}">
                <a16:creationId xmlns:a16="http://schemas.microsoft.com/office/drawing/2014/main" id="{D2302BF1-22E6-551C-5A92-4B61C96F21C5}"/>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
                    </a14:imgEffect>
                    <a14:imgEffect>
                      <a14:brightnessContrast bright="29000" contrast="37000"/>
                    </a14:imgEffect>
                  </a14:imgLayer>
                </a14:imgProps>
              </a:ext>
              <a:ext uri="{28A0092B-C50C-407E-A947-70E740481C1C}">
                <a14:useLocalDpi xmlns:a14="http://schemas.microsoft.com/office/drawing/2010/main"/>
              </a:ext>
            </a:extLst>
          </a:blip>
          <a:stretch>
            <a:fillRect/>
          </a:stretch>
        </p:blipFill>
        <p:spPr>
          <a:xfrm rot="5400000">
            <a:off x="1050131" y="-285750"/>
            <a:ext cx="4757738" cy="6858000"/>
          </a:xfrm>
          <a:prstGeom prst="rect">
            <a:avLst/>
          </a:prstGeom>
        </p:spPr>
      </p:pic>
      <p:sp>
        <p:nvSpPr>
          <p:cNvPr id="9" name="Szövegdoboz 8">
            <a:extLst>
              <a:ext uri="{FF2B5EF4-FFF2-40B4-BE49-F238E27FC236}">
                <a16:creationId xmlns:a16="http://schemas.microsoft.com/office/drawing/2014/main" id="{FC172641-16B7-1856-2401-23D65C0D4639}"/>
              </a:ext>
            </a:extLst>
          </p:cNvPr>
          <p:cNvSpPr txBox="1"/>
          <p:nvPr/>
        </p:nvSpPr>
        <p:spPr>
          <a:xfrm>
            <a:off x="320040" y="5886450"/>
            <a:ext cx="6172200" cy="2400657"/>
          </a:xfrm>
          <a:prstGeom prst="rect">
            <a:avLst/>
          </a:prstGeom>
          <a:noFill/>
        </p:spPr>
        <p:txBody>
          <a:bodyPr wrap="square" rtlCol="0">
            <a:spAutoFit/>
          </a:bodyPr>
          <a:lstStyle/>
          <a:p>
            <a:r>
              <a:rPr lang="hu-HU" sz="1000" b="0" i="0" dirty="0">
                <a:solidFill>
                  <a:srgbClr val="333333"/>
                </a:solidFill>
                <a:effectLst/>
              </a:rPr>
              <a:t>A Dunaharaszti Hunyadi János Német Nemzetiségi Általános Iskolában idén 6. alkalommal vettünk részt a Digitális Témahét programsorozatában. Iskolánkban az országos pályázatból kiindulva </a:t>
            </a:r>
            <a:r>
              <a:rPr lang="hu-HU" sz="1000" b="0" i="0" dirty="0" err="1">
                <a:solidFill>
                  <a:srgbClr val="333333"/>
                </a:solidFill>
                <a:effectLst/>
              </a:rPr>
              <a:t>ráhangolódásként</a:t>
            </a:r>
            <a:r>
              <a:rPr lang="hu-HU" sz="1000" b="0" i="0" dirty="0">
                <a:solidFill>
                  <a:srgbClr val="333333"/>
                </a:solidFill>
                <a:effectLst/>
              </a:rPr>
              <a:t> egy házi versenyt ("Életünk 100 év múlva - PPT") írt ki a digitális kultúra tanárunk. Ez a pályázat keltette fel a figyelmem Neumann János munkássága iránt, ezért úgy döntöttem, hogy beadom a pályamunkámat az Önök versenyére.</a:t>
            </a:r>
            <a:br>
              <a:rPr lang="hu-HU" sz="1000" dirty="0"/>
            </a:br>
            <a:r>
              <a:rPr lang="hu-HU" sz="1000" b="0" i="0" dirty="0">
                <a:solidFill>
                  <a:srgbClr val="333333"/>
                </a:solidFill>
                <a:effectLst/>
              </a:rPr>
              <a:t>Számos tudományága és a jövőre gyakorolt óriási hatása közül nekem az informatikában elért eredményei tetszettek meg a legjobban. Munkám középpontjában mint egyetemi oktató áll. Mai fiatalként nagyon hálás vagyok neki, hogy számítógépen tanulhatok, ezért a Neumann alapelvek főbb részeit kódolva, kettes számrendszerben jelenítettem meg. A problémamegoldást tartottam még fontosnak és hozzá köthetőnek, ezért ezt is ábrázoltam. Tanári tábláján a híres mottója áll: "</a:t>
            </a:r>
            <a:r>
              <a:rPr lang="hu-HU" sz="1000" b="0" i="0" dirty="0" err="1">
                <a:solidFill>
                  <a:srgbClr val="333333"/>
                </a:solidFill>
                <a:effectLst/>
              </a:rPr>
              <a:t>Can</a:t>
            </a:r>
            <a:r>
              <a:rPr lang="hu-HU" sz="1000" b="0" i="0" dirty="0">
                <a:solidFill>
                  <a:srgbClr val="333333"/>
                </a:solidFill>
                <a:effectLst/>
              </a:rPr>
              <a:t> </a:t>
            </a:r>
            <a:r>
              <a:rPr lang="hu-HU" sz="1000" b="0" i="0" dirty="0" err="1">
                <a:solidFill>
                  <a:srgbClr val="333333"/>
                </a:solidFill>
                <a:effectLst/>
              </a:rPr>
              <a:t>we</a:t>
            </a:r>
            <a:r>
              <a:rPr lang="hu-HU" sz="1000" b="0" i="0" dirty="0">
                <a:solidFill>
                  <a:srgbClr val="333333"/>
                </a:solidFill>
                <a:effectLst/>
              </a:rPr>
              <a:t> </a:t>
            </a:r>
            <a:r>
              <a:rPr lang="hu-HU" sz="1000" b="0" i="0" dirty="0" err="1">
                <a:solidFill>
                  <a:srgbClr val="333333"/>
                </a:solidFill>
                <a:effectLst/>
              </a:rPr>
              <a:t>survive</a:t>
            </a:r>
            <a:r>
              <a:rPr lang="hu-HU" sz="1000" b="0" i="0" dirty="0">
                <a:solidFill>
                  <a:srgbClr val="333333"/>
                </a:solidFill>
                <a:effectLst/>
              </a:rPr>
              <a:t> </a:t>
            </a:r>
            <a:r>
              <a:rPr lang="hu-HU" sz="1000" b="0" i="0" dirty="0" err="1">
                <a:solidFill>
                  <a:srgbClr val="333333"/>
                </a:solidFill>
                <a:effectLst/>
              </a:rPr>
              <a:t>technology</a:t>
            </a:r>
            <a:r>
              <a:rPr lang="hu-HU" sz="1000" b="0" i="0" dirty="0">
                <a:solidFill>
                  <a:srgbClr val="333333"/>
                </a:solidFill>
                <a:effectLst/>
              </a:rPr>
              <a:t>?" (Túléljük-e a technológiát?). Mellette Neumann János születésének a 120. évfordulójára, a Magyar Nemzeti Bank által tervezett emlékérme látható. Ebben a mottóra adott válaszok is láthatók: türelem, rugalmasság, értelem.</a:t>
            </a:r>
            <a:br>
              <a:rPr lang="hu-HU" sz="1000" dirty="0"/>
            </a:br>
            <a:r>
              <a:rPr lang="hu-HU" sz="1000" b="0" i="0" dirty="0">
                <a:solidFill>
                  <a:srgbClr val="333333"/>
                </a:solidFill>
                <a:effectLst/>
              </a:rPr>
              <a:t>Sajnálom, hogy élőben nem hallgathattam az előadásait, jó lett volna egy ilyen zseni professzortól tanulni. Míg Neumann az EDVAC-</a:t>
            </a:r>
            <a:r>
              <a:rPr lang="hu-HU" sz="1000" b="0" i="0" dirty="0" err="1">
                <a:solidFill>
                  <a:srgbClr val="333333"/>
                </a:solidFill>
                <a:effectLst/>
              </a:rPr>
              <a:t>on</a:t>
            </a:r>
            <a:r>
              <a:rPr lang="hu-HU" sz="1000" b="0" i="0" dirty="0">
                <a:solidFill>
                  <a:srgbClr val="333333"/>
                </a:solidFill>
                <a:effectLst/>
              </a:rPr>
              <a:t>, addig én érintőképernyős laptopon dolgozhatok. Büszke vagyok arra, hogy magyar tudósként a XX. század informatikai vívmányaira ilyen nagy hatást gyakorolt.</a:t>
            </a:r>
            <a:br>
              <a:rPr lang="hu-HU" sz="1000" dirty="0"/>
            </a:br>
            <a:r>
              <a:rPr lang="hu-HU" sz="1000" b="0" i="0" dirty="0">
                <a:solidFill>
                  <a:srgbClr val="333333"/>
                </a:solidFill>
                <a:effectLst/>
              </a:rPr>
              <a:t>Köszönöm a Z generáció nevében: Kiss Viktória</a:t>
            </a:r>
            <a:endParaRPr lang="hu-HU" sz="1000" dirty="0"/>
          </a:p>
        </p:txBody>
      </p:sp>
    </p:spTree>
    <p:extLst>
      <p:ext uri="{BB962C8B-B14F-4D97-AF65-F5344CB8AC3E}">
        <p14:creationId xmlns:p14="http://schemas.microsoft.com/office/powerpoint/2010/main" val="215304575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Kozma Noémi Dóra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Jelen kép</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43</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8FF6C55B-AD84-B534-EAEC-792D69E83E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85195"/>
            <a:ext cx="4336200" cy="5781600"/>
          </a:xfrm>
          <a:prstGeom prst="rect">
            <a:avLst/>
          </a:prstGeom>
        </p:spPr>
      </p:pic>
    </p:spTree>
    <p:extLst>
      <p:ext uri="{BB962C8B-B14F-4D97-AF65-F5344CB8AC3E}">
        <p14:creationId xmlns:p14="http://schemas.microsoft.com/office/powerpoint/2010/main" val="54423299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Krómer</a:t>
            </a:r>
            <a:r>
              <a:rPr lang="hu-HU" dirty="0">
                <a:latin typeface="SenticoSansDTCond-Medium" panose="020B0606030302020204" pitchFamily="34" charset="-18"/>
              </a:rPr>
              <a:t> Jázmin</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Jelen kép</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44</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86BF36A8-CD74-88F2-9F71-03A0651E20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74968"/>
            <a:ext cx="4336200" cy="5781600"/>
          </a:xfrm>
          <a:prstGeom prst="rect">
            <a:avLst/>
          </a:prstGeom>
        </p:spPr>
      </p:pic>
    </p:spTree>
    <p:extLst>
      <p:ext uri="{BB962C8B-B14F-4D97-AF65-F5344CB8AC3E}">
        <p14:creationId xmlns:p14="http://schemas.microsoft.com/office/powerpoint/2010/main" val="84811805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a:latin typeface="SenticoSansDTCond-Medium" panose="020B0606030302020204" pitchFamily="34" charset="-18"/>
              </a:rPr>
              <a:t>Kubik Réka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143750"/>
            <a:ext cx="6858000" cy="1073637"/>
          </a:xfrm>
        </p:spPr>
        <p:txBody>
          <a:bodyPr>
            <a:normAutofit/>
          </a:bodyPr>
          <a:lstStyle/>
          <a:p>
            <a:r>
              <a:rPr lang="hu-HU" sz="2400" dirty="0">
                <a:latin typeface="SenticoSansDTCond-Regular" panose="020B0506030302020204" pitchFamily="34" charset="-18"/>
              </a:rPr>
              <a:t>Irány a jövő</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45</a:t>
            </a:fld>
            <a:endParaRPr lang="hu-HU" sz="2400" dirty="0">
              <a:solidFill>
                <a:srgbClr val="002060"/>
              </a:solidFill>
            </a:endParaRPr>
          </a:p>
        </p:txBody>
      </p:sp>
      <p:pic>
        <p:nvPicPr>
          <p:cNvPr id="7" name="Kép 6" descr="A képen diagram látható&#10;&#10;Automatikusan generált leírás">
            <a:extLst>
              <a:ext uri="{FF2B5EF4-FFF2-40B4-BE49-F238E27FC236}">
                <a16:creationId xmlns:a16="http://schemas.microsoft.com/office/drawing/2014/main" id="{1D4A1035-FB0A-A379-5203-357A4FA86F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31996"/>
            <a:ext cx="6858000" cy="5011754"/>
          </a:xfrm>
          <a:prstGeom prst="rect">
            <a:avLst/>
          </a:prstGeom>
        </p:spPr>
      </p:pic>
    </p:spTree>
    <p:extLst>
      <p:ext uri="{BB962C8B-B14F-4D97-AF65-F5344CB8AC3E}">
        <p14:creationId xmlns:p14="http://schemas.microsoft.com/office/powerpoint/2010/main" val="31874253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857250"/>
            <a:ext cx="6858000" cy="1580545"/>
          </a:xfrm>
        </p:spPr>
        <p:txBody>
          <a:bodyPr>
            <a:normAutofit/>
          </a:bodyPr>
          <a:lstStyle/>
          <a:p>
            <a:r>
              <a:rPr lang="hu-HU" dirty="0">
                <a:latin typeface="SenticoSansDTCond-Medium" panose="020B0606030302020204" pitchFamily="34" charset="-18"/>
              </a:rPr>
              <a:t>Laczkó Linda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164886"/>
            <a:ext cx="6858000" cy="783771"/>
          </a:xfrm>
        </p:spPr>
        <p:txBody>
          <a:bodyPr>
            <a:normAutofit/>
          </a:bodyPr>
          <a:lstStyle/>
          <a:p>
            <a:r>
              <a:rPr lang="hu-HU" sz="2400" dirty="0">
                <a:latin typeface="SenticoSansDTCond-Regular" panose="020B0506030302020204" pitchFamily="34" charset="-18"/>
              </a:rPr>
              <a:t>Múlt és jelen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46</a:t>
            </a:fld>
            <a:endParaRPr lang="hu-HU" sz="2400" dirty="0">
              <a:solidFill>
                <a:srgbClr val="002060"/>
              </a:solidFill>
            </a:endParaRPr>
          </a:p>
        </p:txBody>
      </p:sp>
      <p:pic>
        <p:nvPicPr>
          <p:cNvPr id="7" name="Kép 6" descr="A képen térkép látható&#10;&#10;Automatikusan generált leírás">
            <a:extLst>
              <a:ext uri="{FF2B5EF4-FFF2-40B4-BE49-F238E27FC236}">
                <a16:creationId xmlns:a16="http://schemas.microsoft.com/office/drawing/2014/main" id="{380509E4-59F2-A5BD-FB9C-9873862204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2677" y="723295"/>
            <a:ext cx="4032647" cy="5437475"/>
          </a:xfrm>
          <a:prstGeom prst="rect">
            <a:avLst/>
          </a:prstGeom>
        </p:spPr>
      </p:pic>
      <p:sp>
        <p:nvSpPr>
          <p:cNvPr id="9" name="Szövegdoboz 8">
            <a:extLst>
              <a:ext uri="{FF2B5EF4-FFF2-40B4-BE49-F238E27FC236}">
                <a16:creationId xmlns:a16="http://schemas.microsoft.com/office/drawing/2014/main" id="{62D479ED-4ADA-D171-AA19-20D4E6C3CCF4}"/>
              </a:ext>
            </a:extLst>
          </p:cNvPr>
          <p:cNvSpPr txBox="1"/>
          <p:nvPr/>
        </p:nvSpPr>
        <p:spPr>
          <a:xfrm>
            <a:off x="217170" y="6549390"/>
            <a:ext cx="6404477" cy="1938992"/>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Az alkotásomat akvarellel és színes filcekkel készítettem A/3-as akvarell papírra. A kép alsó részén a múltat akartam megidézni, </a:t>
            </a:r>
            <a:r>
              <a:rPr lang="hu-HU" sz="1000" b="0" i="0" u="none" strike="noStrike" dirty="0" err="1">
                <a:solidFill>
                  <a:srgbClr val="000000"/>
                </a:solidFill>
                <a:effectLst/>
                <a:latin typeface="Calibri" panose="020F0502020204030204" pitchFamily="34" charset="0"/>
              </a:rPr>
              <a:t>Neuman</a:t>
            </a:r>
            <a:r>
              <a:rPr lang="hu-HU" sz="1000" b="0" i="0" u="none" strike="noStrike" dirty="0">
                <a:solidFill>
                  <a:srgbClr val="000000"/>
                </a:solidFill>
                <a:effectLst/>
                <a:latin typeface="Calibri" panose="020F0502020204030204" pitchFamily="34" charset="0"/>
              </a:rPr>
              <a:t> János szerteágazó munkásságából (matematika, fizika, számítástechnika, statisztika, kémia, atomenergia, agykutatás…) néhány dolgot felvillantva. Kevés színnel, főleg barna árnyalatokkal. A jobb alsó sarokban az első nagy sebességű elektronikus számítógép látható mely a princetoni Institute </a:t>
            </a:r>
            <a:r>
              <a:rPr lang="hu-HU" sz="1000" b="0" i="0" u="none" strike="noStrike" dirty="0" err="1">
                <a:solidFill>
                  <a:srgbClr val="000000"/>
                </a:solidFill>
                <a:effectLst/>
                <a:latin typeface="Calibri" panose="020F0502020204030204" pitchFamily="34" charset="0"/>
              </a:rPr>
              <a:t>for</a:t>
            </a:r>
            <a:r>
              <a:rPr lang="hu-HU" sz="1000" b="0" i="0" u="none" strike="noStrike" dirty="0">
                <a:solidFill>
                  <a:srgbClr val="000000"/>
                </a:solidFill>
                <a:effectLst/>
                <a:latin typeface="Calibri" panose="020F0502020204030204" pitchFamily="34" charset="0"/>
              </a:rPr>
              <a:t> Advanced </a:t>
            </a:r>
            <a:r>
              <a:rPr lang="hu-HU" sz="1000" b="0" i="0" u="none" strike="noStrike" dirty="0" err="1">
                <a:solidFill>
                  <a:srgbClr val="000000"/>
                </a:solidFill>
                <a:effectLst/>
                <a:latin typeface="Calibri" panose="020F0502020204030204" pitchFamily="34" charset="0"/>
              </a:rPr>
              <a:t>Studyban</a:t>
            </a:r>
            <a:r>
              <a:rPr lang="hu-HU" sz="1000" b="0" i="0" u="none" strike="noStrike" dirty="0">
                <a:solidFill>
                  <a:srgbClr val="000000"/>
                </a:solidFill>
                <a:effectLst/>
                <a:latin typeface="Calibri" panose="020F0502020204030204" pitchFamily="34" charset="0"/>
              </a:rPr>
              <a:t> (IAS) épült, amelyet Hermann </a:t>
            </a:r>
            <a:r>
              <a:rPr lang="hu-HU" sz="1000" b="0" i="0" u="none" strike="noStrike" dirty="0" err="1">
                <a:solidFill>
                  <a:srgbClr val="000000"/>
                </a:solidFill>
                <a:effectLst/>
                <a:latin typeface="Calibri" panose="020F0502020204030204" pitchFamily="34" charset="0"/>
              </a:rPr>
              <a:t>Goldstine</a:t>
            </a:r>
            <a:r>
              <a:rPr lang="hu-HU" sz="1000" b="0" i="0" u="none" strike="noStrike" dirty="0">
                <a:solidFill>
                  <a:srgbClr val="000000"/>
                </a:solidFill>
                <a:effectLst/>
                <a:latin typeface="Calibri" panose="020F0502020204030204" pitchFamily="34" charset="0"/>
              </a:rPr>
              <a:t> barátjával és munkatársával közösen alkotott.</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kép felső részében napjainkra gyakorolt hatását mutatom be, minél színesebben. A ma embere egy bináris számokból álló járdán lépked, miközben a világhálón szörfözik. Neumann arcát pedig egy robot vetíti ki elénk.” A számítógép működéséhez a biológiát hívta segítségül: az emberi agy feladatmegoldásainak mintájára megalkotta az algoritmust, s az agyat vette alapul a számítógépen való számítások elvégzésének megvalósításához.” Ennek működését jelképezik a fogaskerekek. Ma is az általa kialakított elven (Neumann elvek) működik a világ valamennyi számítógépe.</a:t>
            </a:r>
            <a:br>
              <a:rPr lang="hu-HU" sz="1000" b="0" i="0" u="none" strike="noStrike" dirty="0">
                <a:solidFill>
                  <a:srgbClr val="000000"/>
                </a:solidFill>
                <a:effectLst/>
                <a:latin typeface="Calibri" panose="020F0502020204030204" pitchFamily="34" charset="0"/>
              </a:rPr>
            </a:br>
            <a:br>
              <a:rPr lang="hu-HU" sz="1000" b="0" i="0" u="none" strike="noStrike" dirty="0">
                <a:solidFill>
                  <a:srgbClr val="000000"/>
                </a:solidFill>
                <a:effectLst/>
                <a:latin typeface="Calibri" panose="020F0502020204030204" pitchFamily="34" charset="0"/>
              </a:rPr>
            </a:br>
            <a:endParaRPr lang="hu-HU" sz="1000" dirty="0"/>
          </a:p>
        </p:txBody>
      </p:sp>
    </p:spTree>
    <p:extLst>
      <p:ext uri="{BB962C8B-B14F-4D97-AF65-F5344CB8AC3E}">
        <p14:creationId xmlns:p14="http://schemas.microsoft.com/office/powerpoint/2010/main" val="245412555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450574"/>
            <a:ext cx="6858000" cy="1580545"/>
          </a:xfrm>
        </p:spPr>
        <p:txBody>
          <a:bodyPr>
            <a:normAutofit/>
          </a:bodyPr>
          <a:lstStyle/>
          <a:p>
            <a:r>
              <a:rPr lang="hu-HU" dirty="0" err="1">
                <a:latin typeface="SenticoSansDTCond-Medium" panose="020B0606030302020204" pitchFamily="34" charset="-18"/>
              </a:rPr>
              <a:t>Loy</a:t>
            </a:r>
            <a:r>
              <a:rPr lang="hu-HU" dirty="0">
                <a:latin typeface="SenticoSansDTCond-Medium" panose="020B0606030302020204" pitchFamily="34" charset="-18"/>
              </a:rPr>
              <a:t> Korinna Nárcisz</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983042"/>
            <a:ext cx="6858000" cy="783771"/>
          </a:xfrm>
        </p:spPr>
        <p:txBody>
          <a:bodyPr>
            <a:normAutofit/>
          </a:bodyPr>
          <a:lstStyle/>
          <a:p>
            <a:r>
              <a:rPr lang="hu-HU" sz="2400" dirty="0">
                <a:latin typeface="SenticoSansDTCond-Regular" panose="020B0506030302020204" pitchFamily="34" charset="-18"/>
              </a:rPr>
              <a:t>Fények és árnyak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47</a:t>
            </a:fld>
            <a:endParaRPr lang="hu-HU" sz="2400" dirty="0">
              <a:solidFill>
                <a:srgbClr val="002060"/>
              </a:solidFill>
            </a:endParaRPr>
          </a:p>
        </p:txBody>
      </p:sp>
      <p:pic>
        <p:nvPicPr>
          <p:cNvPr id="5" name="Kép 4" descr="A képen szöveg, épület, ablak látható&#10;&#10;Automatikusan generált leírás">
            <a:extLst>
              <a:ext uri="{FF2B5EF4-FFF2-40B4-BE49-F238E27FC236}">
                <a16:creationId xmlns:a16="http://schemas.microsoft.com/office/drawing/2014/main" id="{118A8D4C-0FE9-9F38-DA2C-2727B6E3B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129971"/>
            <a:ext cx="4336200" cy="5781600"/>
          </a:xfrm>
          <a:prstGeom prst="rect">
            <a:avLst/>
          </a:prstGeom>
        </p:spPr>
      </p:pic>
      <p:sp>
        <p:nvSpPr>
          <p:cNvPr id="9" name="Szövegdoboz 8">
            <a:extLst>
              <a:ext uri="{FF2B5EF4-FFF2-40B4-BE49-F238E27FC236}">
                <a16:creationId xmlns:a16="http://schemas.microsoft.com/office/drawing/2014/main" id="{958A2C2D-92BF-3E19-B9D1-B134FDA25CFD}"/>
              </a:ext>
            </a:extLst>
          </p:cNvPr>
          <p:cNvSpPr txBox="1"/>
          <p:nvPr/>
        </p:nvSpPr>
        <p:spPr>
          <a:xfrm>
            <a:off x="297180" y="7419397"/>
            <a:ext cx="6229350" cy="707886"/>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Neumann János munkásságát nehéz egy képben ábrázolni. Nevét és arcát adta találmányaihoz. Most a találmányait adtuk az arcképéhez, melyek fénye beragyogta a jövőt. Ahol azonban ott a fény, ott az árnyék is. Portré egy olyan tudósról akinek az életét behálózták a számok. Találmányai pedig "sugároznak", "megvilágítanak új problémákat". A/3-as méret. Tus és filctoll.</a:t>
            </a:r>
            <a:endParaRPr lang="hu-HU" sz="1000" dirty="0"/>
          </a:p>
        </p:txBody>
      </p:sp>
    </p:spTree>
    <p:extLst>
      <p:ext uri="{BB962C8B-B14F-4D97-AF65-F5344CB8AC3E}">
        <p14:creationId xmlns:p14="http://schemas.microsoft.com/office/powerpoint/2010/main" val="341911447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880110"/>
            <a:ext cx="6858000" cy="1580545"/>
          </a:xfrm>
        </p:spPr>
        <p:txBody>
          <a:bodyPr>
            <a:normAutofit/>
          </a:bodyPr>
          <a:lstStyle/>
          <a:p>
            <a:r>
              <a:rPr lang="hu-HU" dirty="0">
                <a:latin typeface="SenticoSansDTCond-Medium" panose="020B0606030302020204" pitchFamily="34" charset="-18"/>
              </a:rPr>
              <a:t>Nagy Annabella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553506"/>
            <a:ext cx="6858000" cy="783771"/>
          </a:xfrm>
        </p:spPr>
        <p:txBody>
          <a:bodyPr>
            <a:normAutofit/>
          </a:bodyPr>
          <a:lstStyle/>
          <a:p>
            <a:r>
              <a:rPr lang="hu-HU" sz="2400" dirty="0">
                <a:latin typeface="SenticoSansDTCond-Regular" panose="020B0506030302020204" pitchFamily="34" charset="-18"/>
              </a:rPr>
              <a:t>Veszélyek és lehetőségek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48</a:t>
            </a:fld>
            <a:endParaRPr lang="hu-HU" sz="2400" dirty="0">
              <a:solidFill>
                <a:srgbClr val="002060"/>
              </a:solidFill>
            </a:endParaRPr>
          </a:p>
        </p:txBody>
      </p:sp>
      <p:pic>
        <p:nvPicPr>
          <p:cNvPr id="5" name="Kép 4">
            <a:extLst>
              <a:ext uri="{FF2B5EF4-FFF2-40B4-BE49-F238E27FC236}">
                <a16:creationId xmlns:a16="http://schemas.microsoft.com/office/drawing/2014/main" id="{617D470A-85ED-BB70-CC12-E2ECD3F552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955" y="696863"/>
            <a:ext cx="5292090" cy="5860216"/>
          </a:xfrm>
          <a:prstGeom prst="rect">
            <a:avLst/>
          </a:prstGeom>
        </p:spPr>
      </p:pic>
      <p:sp>
        <p:nvSpPr>
          <p:cNvPr id="9" name="Szövegdoboz 8">
            <a:extLst>
              <a:ext uri="{FF2B5EF4-FFF2-40B4-BE49-F238E27FC236}">
                <a16:creationId xmlns:a16="http://schemas.microsoft.com/office/drawing/2014/main" id="{A1467DD4-F0CF-C23D-53E8-500B7D98554F}"/>
              </a:ext>
            </a:extLst>
          </p:cNvPr>
          <p:cNvSpPr txBox="1"/>
          <p:nvPr/>
        </p:nvSpPr>
        <p:spPr>
          <a:xfrm>
            <a:off x="217170" y="6960870"/>
            <a:ext cx="6404477" cy="1323439"/>
          </a:xfrm>
          <a:prstGeom prst="rect">
            <a:avLst/>
          </a:prstGeom>
          <a:noFill/>
        </p:spPr>
        <p:txBody>
          <a:bodyPr wrap="square" rtlCol="0">
            <a:spAutoFit/>
          </a:bodyPr>
          <a:lstStyle/>
          <a:p>
            <a:r>
              <a:rPr lang="hu-HU" sz="1000" dirty="0"/>
              <a:t>Alkotásunkat tűzzománc technikával készítettük, egy falapra applikálva. A mű formájánál a sugárveszély piktogramból indultunk ki, utalva arra, hogy Neumann János az atomkutatások aktív résztvevője is volt. Valószínű hogy súlyos rákbetegségét az atombomba előállításakor szerzett sugárfertőzés okozta.</a:t>
            </a:r>
          </a:p>
          <a:p>
            <a:r>
              <a:rPr lang="hu-HU" sz="1000" dirty="0"/>
              <a:t>A középső körbe Neumann János portréját karcoltuk. A három körcikkben pedig az általa megalkotott, és róla elnevezett Neumann-elvek hatását jelenítettük meg: </a:t>
            </a:r>
            <a:r>
              <a:rPr lang="hu-HU" sz="1000" dirty="0" err="1"/>
              <a:t>social</a:t>
            </a:r>
            <a:r>
              <a:rPr lang="hu-HU" sz="1000" dirty="0"/>
              <a:t> </a:t>
            </a:r>
            <a:r>
              <a:rPr lang="hu-HU" sz="1000" dirty="0" err="1"/>
              <a:t>media</a:t>
            </a:r>
            <a:r>
              <a:rPr lang="hu-HU" sz="1000" dirty="0"/>
              <a:t>, robotika, virtuális valóság. A keretként szolgáló fa évgyűrűi jelzik az általa elindított folyamat gyökerét és a folyamatos változást és fejlődést is. De ott az eredeti forma, a figyelmeztető jelzés. Egyszerre rejt majában veszélyt, és végtelen sok új lehetőséget. Az emberen múlik, hogy használja.</a:t>
            </a:r>
          </a:p>
          <a:p>
            <a:endParaRPr lang="hu-HU" sz="1000" dirty="0"/>
          </a:p>
        </p:txBody>
      </p:sp>
    </p:spTree>
    <p:extLst>
      <p:ext uri="{BB962C8B-B14F-4D97-AF65-F5344CB8AC3E}">
        <p14:creationId xmlns:p14="http://schemas.microsoft.com/office/powerpoint/2010/main" val="301735617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Nagy Maja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Köszönet a jelenért</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49</a:t>
            </a:fld>
            <a:endParaRPr lang="hu-HU" sz="2400" dirty="0">
              <a:solidFill>
                <a:srgbClr val="002060"/>
              </a:solidFill>
            </a:endParaRPr>
          </a:p>
        </p:txBody>
      </p:sp>
      <p:pic>
        <p:nvPicPr>
          <p:cNvPr id="5" name="Kép 4">
            <a:extLst>
              <a:ext uri="{FF2B5EF4-FFF2-40B4-BE49-F238E27FC236}">
                <a16:creationId xmlns:a16="http://schemas.microsoft.com/office/drawing/2014/main" id="{8B760B09-D050-C510-BC3D-887372D370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7472" y="1652016"/>
            <a:ext cx="4023056" cy="5781600"/>
          </a:xfrm>
          <a:prstGeom prst="rect">
            <a:avLst/>
          </a:prstGeom>
        </p:spPr>
      </p:pic>
    </p:spTree>
    <p:extLst>
      <p:ext uri="{BB962C8B-B14F-4D97-AF65-F5344CB8AC3E}">
        <p14:creationId xmlns:p14="http://schemas.microsoft.com/office/powerpoint/2010/main" val="305288937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Gyarmati Viktória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Nekünk már gyerekjáték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a:t>
            </a:fld>
            <a:endParaRPr lang="hu-HU" sz="2400" dirty="0">
              <a:solidFill>
                <a:srgbClr val="002060"/>
              </a:solidFill>
            </a:endParaRPr>
          </a:p>
        </p:txBody>
      </p:sp>
      <p:pic>
        <p:nvPicPr>
          <p:cNvPr id="7" name="Kép 6" descr="A képen szöveg, képkeret látható&#10;&#10;Automatikusan generált leírás">
            <a:extLst>
              <a:ext uri="{FF2B5EF4-FFF2-40B4-BE49-F238E27FC236}">
                <a16:creationId xmlns:a16="http://schemas.microsoft.com/office/drawing/2014/main" id="{03C193FA-3FC0-10B2-C789-707B2FF23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77838"/>
            <a:ext cx="4088500" cy="5781600"/>
          </a:xfrm>
          <a:prstGeom prst="rect">
            <a:avLst/>
          </a:prstGeom>
        </p:spPr>
      </p:pic>
    </p:spTree>
    <p:extLst>
      <p:ext uri="{BB962C8B-B14F-4D97-AF65-F5344CB8AC3E}">
        <p14:creationId xmlns:p14="http://schemas.microsoft.com/office/powerpoint/2010/main" val="389687026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697230"/>
            <a:ext cx="6858000" cy="1580545"/>
          </a:xfrm>
        </p:spPr>
        <p:txBody>
          <a:bodyPr>
            <a:normAutofit/>
          </a:bodyPr>
          <a:lstStyle/>
          <a:p>
            <a:r>
              <a:rPr lang="hu-HU" dirty="0">
                <a:latin typeface="SenticoSansDTCond-Medium" panose="020B0606030302020204" pitchFamily="34" charset="-18"/>
              </a:rPr>
              <a:t>Nyitrai Sára Mária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736386"/>
            <a:ext cx="6858000" cy="783771"/>
          </a:xfrm>
        </p:spPr>
        <p:txBody>
          <a:bodyPr>
            <a:normAutofit/>
          </a:bodyPr>
          <a:lstStyle/>
          <a:p>
            <a:r>
              <a:rPr lang="hu-HU" sz="2400" dirty="0">
                <a:latin typeface="SenticoSansDTCond-Regular" panose="020B0506030302020204" pitchFamily="34" charset="-18"/>
              </a:rPr>
              <a:t>Neumann és Einstein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50</a:t>
            </a:fld>
            <a:endParaRPr lang="hu-HU" sz="2400" dirty="0">
              <a:solidFill>
                <a:srgbClr val="002060"/>
              </a:solidFill>
            </a:endParaRPr>
          </a:p>
        </p:txBody>
      </p:sp>
      <p:pic>
        <p:nvPicPr>
          <p:cNvPr id="7" name="Kép 6">
            <a:extLst>
              <a:ext uri="{FF2B5EF4-FFF2-40B4-BE49-F238E27FC236}">
                <a16:creationId xmlns:a16="http://schemas.microsoft.com/office/drawing/2014/main" id="{A4C5A500-3E69-9C97-5AF7-4666645895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879" y="919050"/>
            <a:ext cx="6316243" cy="5781600"/>
          </a:xfrm>
          <a:prstGeom prst="rect">
            <a:avLst/>
          </a:prstGeom>
        </p:spPr>
      </p:pic>
      <p:sp>
        <p:nvSpPr>
          <p:cNvPr id="9" name="Szövegdoboz 8">
            <a:extLst>
              <a:ext uri="{FF2B5EF4-FFF2-40B4-BE49-F238E27FC236}">
                <a16:creationId xmlns:a16="http://schemas.microsoft.com/office/drawing/2014/main" id="{A826A4FF-A078-9179-66EF-96EE3FC2759F}"/>
              </a:ext>
            </a:extLst>
          </p:cNvPr>
          <p:cNvSpPr txBox="1"/>
          <p:nvPr/>
        </p:nvSpPr>
        <p:spPr>
          <a:xfrm>
            <a:off x="270879" y="7120890"/>
            <a:ext cx="6316243" cy="1015663"/>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 kép egy computer által generált QR-kód kézzel, színes filctollal való megvalósítása, ami kísérlet lényege annak megtapasztalása, hogy az ember pontatlansága ellenére tartalmazhat-e elegendő információt egy kódolvasó számára ahhoz, hogy egy publikus honlapon megjelent csoportkép, fotó elérhető legyen, amelyen Neumann és Einstein is látható. A kézzel készült QR az ember közelítése a géphez, és nagyon emberi, mert színes, emberi munkát tartalmaz, hiszen minden pöttyöt körül kellett rajzolni a sajátos képzőművészeti-informatikai műalkotás kísérlet folyamán, hogy működőképes legyen. Ráadásul nem is minden applikáció ismeri fel a családunk telefonjain futók közül.</a:t>
            </a:r>
            <a:r>
              <a:rPr lang="hu-HU" sz="1000" dirty="0"/>
              <a:t> </a:t>
            </a:r>
          </a:p>
        </p:txBody>
      </p:sp>
    </p:spTree>
    <p:extLst>
      <p:ext uri="{BB962C8B-B14F-4D97-AF65-F5344CB8AC3E}">
        <p14:creationId xmlns:p14="http://schemas.microsoft.com/office/powerpoint/2010/main" val="282484834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468630"/>
            <a:ext cx="6858000" cy="2131996"/>
          </a:xfrm>
        </p:spPr>
        <p:txBody>
          <a:bodyPr>
            <a:normAutofit/>
          </a:bodyPr>
          <a:lstStyle/>
          <a:p>
            <a:r>
              <a:rPr lang="hu-HU" dirty="0">
                <a:latin typeface="SenticoSansDTCond-Medium" panose="020B0606030302020204" pitchFamily="34" charset="-18"/>
              </a:rPr>
              <a:t>Pataki Laura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562606"/>
            <a:ext cx="6858000" cy="409694"/>
          </a:xfrm>
        </p:spPr>
        <p:txBody>
          <a:bodyPr>
            <a:normAutofit lnSpcReduction="10000"/>
          </a:bodyPr>
          <a:lstStyle/>
          <a:p>
            <a:r>
              <a:rPr lang="hu-HU" sz="2400" dirty="0">
                <a:latin typeface="SenticoSansDTCond-Regular" panose="020B0506030302020204" pitchFamily="34" charset="-18"/>
              </a:rPr>
              <a:t>Neumann János élete</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51</a:t>
            </a:fld>
            <a:endParaRPr lang="hu-HU" sz="2400" dirty="0">
              <a:solidFill>
                <a:srgbClr val="002060"/>
              </a:solidFill>
            </a:endParaRPr>
          </a:p>
        </p:txBody>
      </p:sp>
      <p:sp>
        <p:nvSpPr>
          <p:cNvPr id="9" name="Szövegdoboz 8">
            <a:extLst>
              <a:ext uri="{FF2B5EF4-FFF2-40B4-BE49-F238E27FC236}">
                <a16:creationId xmlns:a16="http://schemas.microsoft.com/office/drawing/2014/main" id="{D5263CAB-0359-565B-368F-2F891DAD6ED6}"/>
              </a:ext>
            </a:extLst>
          </p:cNvPr>
          <p:cNvSpPr txBox="1"/>
          <p:nvPr/>
        </p:nvSpPr>
        <p:spPr>
          <a:xfrm>
            <a:off x="274320" y="6926580"/>
            <a:ext cx="6347327" cy="1015663"/>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 rajzomat Neumann Jánosról készítettem, az ő munkásságáról és életéből merítettem ötleteket. Az informatika tanárom motiválására elindultam ezen a pályázaton. A rajz részei a tükrözik élete egyes darabjait és munkájának nagyságát. Próbáltam az élethűségre koncentrálni és a korszellemben megalkotni. Magánéletéből is idéztem, például a kutyájáról és az autóvezetéséről. A Neumann-elvekről is megemlékeztem, hisz ez az egyik legfontosabb mérföldköve munkájának. Próbáltam megmutatni, hogy matematikus és informatikus is volt egyben. A matematikai számítások miatt kezdett bele a számítógépek tervezésébe és megalkotásába és ezt is mutatja a rajzom.</a:t>
            </a:r>
            <a:endParaRPr lang="hu-HU" sz="1000" dirty="0"/>
          </a:p>
        </p:txBody>
      </p:sp>
      <p:pic>
        <p:nvPicPr>
          <p:cNvPr id="15" name="Kép 14" descr="A képen szöveg, könyv látható&#10;&#10;Automatikusan generált leírás">
            <a:extLst>
              <a:ext uri="{FF2B5EF4-FFF2-40B4-BE49-F238E27FC236}">
                <a16:creationId xmlns:a16="http://schemas.microsoft.com/office/drawing/2014/main" id="{D6E0F636-0609-0861-59FE-AC3BE2756F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8528"/>
            <a:ext cx="6858000" cy="4849683"/>
          </a:xfrm>
          <a:prstGeom prst="rect">
            <a:avLst/>
          </a:prstGeom>
        </p:spPr>
      </p:pic>
    </p:spTree>
    <p:extLst>
      <p:ext uri="{BB962C8B-B14F-4D97-AF65-F5344CB8AC3E}">
        <p14:creationId xmlns:p14="http://schemas.microsoft.com/office/powerpoint/2010/main" val="376956421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a:latin typeface="SenticoSansDTCond-Medium" panose="020B0606030302020204" pitchFamily="34" charset="-18"/>
              </a:rPr>
              <a:t>Pálffy Veronika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031236"/>
            <a:ext cx="6858000" cy="409694"/>
          </a:xfrm>
        </p:spPr>
        <p:txBody>
          <a:bodyPr>
            <a:normAutofit lnSpcReduction="10000"/>
          </a:bodyPr>
          <a:lstStyle/>
          <a:p>
            <a:r>
              <a:rPr lang="hu-HU" sz="2400" dirty="0">
                <a:latin typeface="SenticoSansDTCond-Regular" panose="020B0506030302020204" pitchFamily="34" charset="-18"/>
              </a:rPr>
              <a:t>Neumann 120</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52</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88C52E58-559F-186D-7650-10F69BD31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112764"/>
            <a:ext cx="6857999" cy="4918471"/>
          </a:xfrm>
          <a:prstGeom prst="rect">
            <a:avLst/>
          </a:prstGeom>
        </p:spPr>
      </p:pic>
      <p:sp>
        <p:nvSpPr>
          <p:cNvPr id="9" name="Szövegdoboz 8">
            <a:extLst>
              <a:ext uri="{FF2B5EF4-FFF2-40B4-BE49-F238E27FC236}">
                <a16:creationId xmlns:a16="http://schemas.microsoft.com/office/drawing/2014/main" id="{D5263CAB-0359-565B-368F-2F891DAD6ED6}"/>
              </a:ext>
            </a:extLst>
          </p:cNvPr>
          <p:cNvSpPr txBox="1"/>
          <p:nvPr/>
        </p:nvSpPr>
        <p:spPr>
          <a:xfrm>
            <a:off x="274320" y="7395210"/>
            <a:ext cx="6347327" cy="553998"/>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Alkotásomban igyekeztem egy képbe sűríteni azokat a dolgokat, amiket én gondolok és tudok Neumann Jánosról. Elképzelni sem tudom magam azok nélkül az eszközök nélkül amiket neki köszönhetünk. A mindennapjaim részei. Távolinak tűnik a személye, de mégis közel érzem magamhoz időt meghaladó az amit alkotott.</a:t>
            </a:r>
            <a:r>
              <a:rPr lang="hu-HU" sz="1000" dirty="0"/>
              <a:t> </a:t>
            </a:r>
          </a:p>
        </p:txBody>
      </p:sp>
    </p:spTree>
    <p:extLst>
      <p:ext uri="{BB962C8B-B14F-4D97-AF65-F5344CB8AC3E}">
        <p14:creationId xmlns:p14="http://schemas.microsoft.com/office/powerpoint/2010/main" val="280782839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Radó Erzsébet</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Modern gondolkodás</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53</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C094AD67-DE78-E364-D0AC-5DDEFE6BDB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95180"/>
            <a:ext cx="4336200" cy="5781600"/>
          </a:xfrm>
          <a:prstGeom prst="rect">
            <a:avLst/>
          </a:prstGeom>
        </p:spPr>
      </p:pic>
    </p:spTree>
    <p:extLst>
      <p:ext uri="{BB962C8B-B14F-4D97-AF65-F5344CB8AC3E}">
        <p14:creationId xmlns:p14="http://schemas.microsoft.com/office/powerpoint/2010/main" val="313508071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err="1">
                <a:latin typeface="SenticoSansDTCond-Medium" panose="020B0606030302020204" pitchFamily="34" charset="-18"/>
              </a:rPr>
              <a:t>Sárosi</a:t>
            </a:r>
            <a:r>
              <a:rPr lang="hu-HU" dirty="0">
                <a:latin typeface="SenticoSansDTCond-Medium" panose="020B0606030302020204" pitchFamily="34" charset="-18"/>
              </a:rPr>
              <a:t> Eszter</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Az informatika fejlődése</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54</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0EDF65D3-C2BC-9084-1829-50940692EC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580545"/>
            <a:ext cx="4336200" cy="5781600"/>
          </a:xfrm>
          <a:prstGeom prst="rect">
            <a:avLst/>
          </a:prstGeom>
        </p:spPr>
      </p:pic>
    </p:spTree>
    <p:extLst>
      <p:ext uri="{BB962C8B-B14F-4D97-AF65-F5344CB8AC3E}">
        <p14:creationId xmlns:p14="http://schemas.microsoft.com/office/powerpoint/2010/main" val="122180121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91440"/>
            <a:ext cx="6858000" cy="1580545"/>
          </a:xfrm>
        </p:spPr>
        <p:txBody>
          <a:bodyPr>
            <a:normAutofit/>
          </a:bodyPr>
          <a:lstStyle/>
          <a:p>
            <a:r>
              <a:rPr lang="hu-HU" dirty="0">
                <a:latin typeface="SenticoSansDTCond-Medium" panose="020B0606030302020204" pitchFamily="34" charset="-18"/>
              </a:rPr>
              <a:t>Simon-</a:t>
            </a:r>
            <a:r>
              <a:rPr lang="hu-HU" dirty="0" err="1">
                <a:latin typeface="SenticoSansDTCond-Medium" panose="020B0606030302020204" pitchFamily="34" charset="-18"/>
              </a:rPr>
              <a:t>Tassy</a:t>
            </a:r>
            <a:r>
              <a:rPr lang="hu-HU" dirty="0">
                <a:latin typeface="SenticoSansDTCond-Medium" panose="020B0606030302020204" pitchFamily="34" charset="-18"/>
              </a:rPr>
              <a:t> Zsigmond</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342176"/>
            <a:ext cx="6858000" cy="783771"/>
          </a:xfrm>
        </p:spPr>
        <p:txBody>
          <a:bodyPr>
            <a:normAutofit/>
          </a:bodyPr>
          <a:lstStyle/>
          <a:p>
            <a:r>
              <a:rPr lang="hu-HU" sz="2400" dirty="0">
                <a:latin typeface="SenticoSansDTCond-Regular" panose="020B0506030302020204" pitchFamily="34" charset="-18"/>
              </a:rPr>
              <a:t>Neumann János élete</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55</a:t>
            </a:fld>
            <a:endParaRPr lang="hu-HU" sz="2400" dirty="0">
              <a:solidFill>
                <a:srgbClr val="002060"/>
              </a:solidFill>
            </a:endParaRPr>
          </a:p>
        </p:txBody>
      </p:sp>
      <p:pic>
        <p:nvPicPr>
          <p:cNvPr id="7" name="Kép 6">
            <a:extLst>
              <a:ext uri="{FF2B5EF4-FFF2-40B4-BE49-F238E27FC236}">
                <a16:creationId xmlns:a16="http://schemas.microsoft.com/office/drawing/2014/main" id="{E4265D3B-FDED-3510-7D81-4A61944296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308" y="1268731"/>
            <a:ext cx="6065385" cy="6205508"/>
          </a:xfrm>
          <a:prstGeom prst="rect">
            <a:avLst/>
          </a:prstGeom>
        </p:spPr>
      </p:pic>
      <p:sp>
        <p:nvSpPr>
          <p:cNvPr id="9" name="Szövegdoboz 8">
            <a:extLst>
              <a:ext uri="{FF2B5EF4-FFF2-40B4-BE49-F238E27FC236}">
                <a16:creationId xmlns:a16="http://schemas.microsoft.com/office/drawing/2014/main" id="{7BA2649D-FBD2-5B5C-1C03-F2B9F22B77EB}"/>
              </a:ext>
            </a:extLst>
          </p:cNvPr>
          <p:cNvSpPr txBox="1"/>
          <p:nvPr/>
        </p:nvSpPr>
        <p:spPr>
          <a:xfrm>
            <a:off x="396308" y="7725897"/>
            <a:ext cx="6065385" cy="246221"/>
          </a:xfrm>
          <a:prstGeom prst="rect">
            <a:avLst/>
          </a:prstGeom>
          <a:noFill/>
        </p:spPr>
        <p:txBody>
          <a:bodyPr wrap="square" rtlCol="0">
            <a:spAutoFit/>
          </a:bodyPr>
          <a:lstStyle/>
          <a:p>
            <a:pPr algn="ctr"/>
            <a:r>
              <a:rPr lang="hu-HU" sz="1000" b="0" i="0" u="none" strike="noStrike" dirty="0">
                <a:solidFill>
                  <a:srgbClr val="000000"/>
                </a:solidFill>
                <a:effectLst/>
                <a:latin typeface="Calibri" panose="020F0502020204030204" pitchFamily="34" charset="0"/>
              </a:rPr>
              <a:t>A5-ös méretű 4 oldalas füzet, színes filctollal készítve Neumann János életéről.</a:t>
            </a:r>
            <a:r>
              <a:rPr lang="hu-HU" sz="1000" dirty="0"/>
              <a:t> </a:t>
            </a:r>
          </a:p>
        </p:txBody>
      </p:sp>
    </p:spTree>
    <p:extLst>
      <p:ext uri="{BB962C8B-B14F-4D97-AF65-F5344CB8AC3E}">
        <p14:creationId xmlns:p14="http://schemas.microsoft.com/office/powerpoint/2010/main" val="181397537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Szentpéteri Bianka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Nagy gondolatok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56</a:t>
            </a:fld>
            <a:endParaRPr lang="hu-HU" sz="2400" dirty="0">
              <a:solidFill>
                <a:srgbClr val="002060"/>
              </a:solidFill>
            </a:endParaRPr>
          </a:p>
        </p:txBody>
      </p:sp>
      <p:pic>
        <p:nvPicPr>
          <p:cNvPr id="5" name="Kép 4" descr="A képen térkép látható&#10;&#10;Automatikusan generált leírás">
            <a:extLst>
              <a:ext uri="{FF2B5EF4-FFF2-40B4-BE49-F238E27FC236}">
                <a16:creationId xmlns:a16="http://schemas.microsoft.com/office/drawing/2014/main" id="{F892E3DA-668E-7628-2125-44EF4969B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900" y="1652016"/>
            <a:ext cx="4336200" cy="5781600"/>
          </a:xfrm>
          <a:prstGeom prst="rect">
            <a:avLst/>
          </a:prstGeom>
        </p:spPr>
      </p:pic>
    </p:spTree>
    <p:extLst>
      <p:ext uri="{BB962C8B-B14F-4D97-AF65-F5344CB8AC3E}">
        <p14:creationId xmlns:p14="http://schemas.microsoft.com/office/powerpoint/2010/main" val="372666683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ötét, éjszakai égbolt látható&#10;&#10;Automatikusan generált leírás">
            <a:extLst>
              <a:ext uri="{FF2B5EF4-FFF2-40B4-BE49-F238E27FC236}">
                <a16:creationId xmlns:a16="http://schemas.microsoft.com/office/drawing/2014/main" id="{CFAC80DC-EA55-35B5-EC20-EE4D872DE2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6" name="Cím 1">
            <a:extLst>
              <a:ext uri="{FF2B5EF4-FFF2-40B4-BE49-F238E27FC236}">
                <a16:creationId xmlns:a16="http://schemas.microsoft.com/office/drawing/2014/main" id="{13E4A785-437B-8561-6B0D-42BF33806F50}"/>
              </a:ext>
            </a:extLst>
          </p:cNvPr>
          <p:cNvSpPr txBox="1">
            <a:spLocks/>
          </p:cNvSpPr>
          <p:nvPr/>
        </p:nvSpPr>
        <p:spPr>
          <a:xfrm>
            <a:off x="0" y="1691640"/>
            <a:ext cx="6858000" cy="36004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hu-HU" b="0" i="0" dirty="0">
                <a:solidFill>
                  <a:srgbClr val="363636"/>
                </a:solidFill>
                <a:effectLst/>
                <a:latin typeface="SenticoSansDTCond-Bold" panose="020B0806030302020204" pitchFamily="34" charset="-18"/>
              </a:rPr>
              <a:t>9-13. évfolyamos tanulók </a:t>
            </a:r>
            <a:br>
              <a:rPr lang="hu-HU" b="0" i="0" dirty="0">
                <a:solidFill>
                  <a:srgbClr val="363636"/>
                </a:solidFill>
                <a:effectLst/>
                <a:latin typeface="SenticoSansDTCond-Bold" panose="020B0806030302020204" pitchFamily="34" charset="-18"/>
              </a:rPr>
            </a:br>
            <a:r>
              <a:rPr lang="hu-HU" i="0" dirty="0">
                <a:solidFill>
                  <a:srgbClr val="363636"/>
                </a:solidFill>
                <a:effectLst/>
                <a:latin typeface="SenticoSansDTCond-Regular" panose="020B0506030302020204" pitchFamily="34" charset="-18"/>
              </a:rPr>
              <a:t>(középiskola)</a:t>
            </a:r>
          </a:p>
          <a:p>
            <a:pPr algn="ctr"/>
            <a:endParaRPr lang="hu-HU" dirty="0">
              <a:latin typeface="SenticoSansDTCond-Medium" panose="020B0606030302020204" pitchFamily="34" charset="-18"/>
            </a:endParaRPr>
          </a:p>
        </p:txBody>
      </p:sp>
    </p:spTree>
    <p:extLst>
      <p:ext uri="{BB962C8B-B14F-4D97-AF65-F5344CB8AC3E}">
        <p14:creationId xmlns:p14="http://schemas.microsoft.com/office/powerpoint/2010/main" val="221055210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2377441"/>
            <a:ext cx="6858000" cy="3326131"/>
          </a:xfrm>
        </p:spPr>
        <p:txBody>
          <a:bodyPr>
            <a:normAutofit/>
          </a:bodyPr>
          <a:lstStyle/>
          <a:p>
            <a:r>
              <a:rPr lang="hu-HU" dirty="0">
                <a:latin typeface="SenticoSansDTCond-Medium" panose="020B0606030302020204" pitchFamily="34" charset="-18"/>
              </a:rPr>
              <a:t>Bartha Bíborka Henrietta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4653796"/>
            <a:ext cx="6858000" cy="1186152"/>
          </a:xfrm>
        </p:spPr>
        <p:txBody>
          <a:bodyPr>
            <a:normAutofit/>
          </a:bodyPr>
          <a:lstStyle/>
          <a:p>
            <a:r>
              <a:rPr lang="hu-HU" sz="2400" dirty="0">
                <a:latin typeface="SenticoSansDTCond-Regular" panose="020B0506030302020204" pitchFamily="34" charset="-18"/>
              </a:rPr>
              <a:t>Mindhalálig</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58</a:t>
            </a:fld>
            <a:endParaRPr lang="hu-HU" sz="2400" dirty="0">
              <a:solidFill>
                <a:srgbClr val="002060"/>
              </a:solidFill>
            </a:endParaRPr>
          </a:p>
        </p:txBody>
      </p:sp>
      <p:pic>
        <p:nvPicPr>
          <p:cNvPr id="7" name="Kép 6">
            <a:extLst>
              <a:ext uri="{FF2B5EF4-FFF2-40B4-BE49-F238E27FC236}">
                <a16:creationId xmlns:a16="http://schemas.microsoft.com/office/drawing/2014/main" id="{1994632E-50D1-7D32-55AA-BE41A5892C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891" y="857249"/>
            <a:ext cx="5320219" cy="3762009"/>
          </a:xfrm>
          <a:prstGeom prst="rect">
            <a:avLst/>
          </a:prstGeom>
        </p:spPr>
      </p:pic>
      <p:sp>
        <p:nvSpPr>
          <p:cNvPr id="9" name="Szövegdoboz 8">
            <a:extLst>
              <a:ext uri="{FF2B5EF4-FFF2-40B4-BE49-F238E27FC236}">
                <a16:creationId xmlns:a16="http://schemas.microsoft.com/office/drawing/2014/main" id="{D1D9A4AC-6073-2455-B0A5-686F044BC28B}"/>
              </a:ext>
            </a:extLst>
          </p:cNvPr>
          <p:cNvSpPr txBox="1"/>
          <p:nvPr/>
        </p:nvSpPr>
        <p:spPr>
          <a:xfrm>
            <a:off x="236352" y="5143500"/>
            <a:ext cx="6385295" cy="3323987"/>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Alkotásom az általam készített digitális rajzaimból áll, melyeket egy montázsba illesztettem össze. A Photoshop programot, valamint digitális rajztáblát használtam munkám során. A grafika 4961 x 3508 képpont, nyomtatási mérete A/3.</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Középre Neumann János portréját, köré pedig a hozzá kapcsolódó eseményeket rajzoltam. Baloldalon régi képek formájában jelenítettem meg a Fasori Gimnáziumot, mely lényegében elindította a tudományos pályán, valamint a Princetoni Egyetemet, ahol vendégprofesszorként dolgozott és az IAS számítógép megalkotásában vett részt.</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megégett repülőgép fotó, valamint a sugárveszély kártya a második világháború alatt zajlódó tudományos kutatásokban való részvételére (hidrogénbomba, Manhattan-terv, marslakók csoportja), míg a póker kártyák a játékelmélet kidolgozására utalnak.</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Középen a megviselt papírfecni, melyet vércseppek borítanak, amik sugárfertőzés okozta betegségére utalnak. A papírlapon az egyik felvetése van írva, melyet korai halála miatt már nem tudott befejezni. </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Jobbra a jelenkor találmányai láthatóak. Ezeknek alapjait Neumann felfedezései tették le és a humanoid robotokon át, a cicás videók nézegetésén keresztül egészen az űrkutatásig alkalmazhatóak. Ezeken a példákon szeretném szemléltetni, hogy napjainkban mennyire változatosan használjuk az ő eredményeit a szórakozástól a komolyabb tudományos munkákig, ezzel is kihangsúlyozva milyen sokrétűen alkotott egykor.</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Munkámhoz Neumann János – John von Neumann c. dokumentumfilmet is felhasználtam. Itt egykori </a:t>
            </a:r>
            <a:r>
              <a:rPr lang="hu-HU" sz="1000" b="0" i="0" u="none" strike="noStrike" dirty="0" err="1">
                <a:solidFill>
                  <a:srgbClr val="000000"/>
                </a:solidFill>
                <a:effectLst/>
                <a:latin typeface="Calibri" panose="020F0502020204030204" pitchFamily="34" charset="0"/>
              </a:rPr>
              <a:t>kollégiái</a:t>
            </a:r>
            <a:r>
              <a:rPr lang="hu-HU" sz="1000" b="0" i="0" u="none" strike="noStrike" dirty="0">
                <a:solidFill>
                  <a:srgbClr val="000000"/>
                </a:solidFill>
                <a:effectLst/>
                <a:latin typeface="Calibri" panose="020F0502020204030204" pitchFamily="34" charset="0"/>
              </a:rPr>
              <a:t> úgy nyilatkoztak a tudósról, hogy jó kedélyű és derűs volt. Ezt a mennyecskeszem nevű virágokkal, valamint mosolyával jelenítettem meg, melyek a vidámságot szimbolizálják.</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montázsom összességében egy agy formában építettem össze, mellyel mindenképpen a tudós iránti tisztelet jelenik meg, valamint a számítógépek működésénél ő is az emberi idegrendszert vette alapul.</a:t>
            </a:r>
            <a:br>
              <a:rPr lang="hu-HU" sz="1000" b="0" i="0" u="none" strike="noStrike" dirty="0">
                <a:solidFill>
                  <a:srgbClr val="000000"/>
                </a:solidFill>
                <a:effectLst/>
                <a:latin typeface="Calibri" panose="020F0502020204030204" pitchFamily="34" charset="0"/>
              </a:rPr>
            </a:br>
            <a:endParaRPr lang="hu-HU" sz="1000" dirty="0"/>
          </a:p>
        </p:txBody>
      </p:sp>
    </p:spTree>
    <p:extLst>
      <p:ext uri="{BB962C8B-B14F-4D97-AF65-F5344CB8AC3E}">
        <p14:creationId xmlns:p14="http://schemas.microsoft.com/office/powerpoint/2010/main" val="238797094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2377441"/>
            <a:ext cx="6858000" cy="3630310"/>
          </a:xfrm>
        </p:spPr>
        <p:txBody>
          <a:bodyPr>
            <a:normAutofit/>
          </a:bodyPr>
          <a:lstStyle/>
          <a:p>
            <a:r>
              <a:rPr lang="hu-HU" dirty="0">
                <a:latin typeface="SenticoSansDTCond-Medium" panose="020B0606030302020204" pitchFamily="34" charset="-18"/>
              </a:rPr>
              <a:t>Bába Kristóf Mihály</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4653796"/>
            <a:ext cx="6858000" cy="1186152"/>
          </a:xfrm>
        </p:spPr>
        <p:txBody>
          <a:bodyPr>
            <a:normAutofit/>
          </a:bodyPr>
          <a:lstStyle/>
          <a:p>
            <a:r>
              <a:rPr lang="hu-HU" sz="2400" dirty="0">
                <a:latin typeface="SenticoSansDTCond-Regular" panose="020B0506030302020204" pitchFamily="34" charset="-18"/>
              </a:rPr>
              <a:t>Agyból gép - gépből agy</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59</a:t>
            </a:fld>
            <a:endParaRPr lang="hu-HU" sz="2400" dirty="0">
              <a:solidFill>
                <a:srgbClr val="002060"/>
              </a:solidFill>
            </a:endParaRPr>
          </a:p>
        </p:txBody>
      </p:sp>
      <p:sp>
        <p:nvSpPr>
          <p:cNvPr id="9" name="Szövegdoboz 8">
            <a:extLst>
              <a:ext uri="{FF2B5EF4-FFF2-40B4-BE49-F238E27FC236}">
                <a16:creationId xmlns:a16="http://schemas.microsoft.com/office/drawing/2014/main" id="{D1D9A4AC-6073-2455-B0A5-686F044BC28B}"/>
              </a:ext>
            </a:extLst>
          </p:cNvPr>
          <p:cNvSpPr txBox="1"/>
          <p:nvPr/>
        </p:nvSpPr>
        <p:spPr>
          <a:xfrm>
            <a:off x="236352" y="5143500"/>
            <a:ext cx="6385295" cy="270843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„Johnny és munkatársai a gép tervezésekor többek között megpróbálták lemintázni az élő emberi agy néhány ismert működésmódját. (…) előadásokat tartott arról, hogyan lehetne az emberi agy valamilyen leegyszerűsített modelljét az ember alkotta gépekbe hasznosítani.” Írta Neumann Klára férjéről, Neumann Jánosról. Ha Neumann János most itt lenne, megmutatnám neki a makettemet, ahol egy számítógép alkatrészeit használtam fel az agy működésének modellezésére - némileg az ő munkájának az inverzeként. Az agy biológiai felépítésének megfelelő területeken helyeztem el a különböző funkciókat. Például a kisagy motorikus funkciókért felelős részében egy elektormotort helyeztem el, ami egy fogaskereket hajt meg. A kommunikációért, beszédért felelős részbe egy hangot kibocsájtó elektromágneses jeladót, illetve </a:t>
            </a:r>
            <a:r>
              <a:rPr lang="hu-HU" sz="1000" b="0" i="0" u="none" strike="noStrike" dirty="0" err="1">
                <a:solidFill>
                  <a:srgbClr val="000000"/>
                </a:solidFill>
                <a:effectLst/>
                <a:latin typeface="Calibri" panose="020F0502020204030204" pitchFamily="34" charset="0"/>
              </a:rPr>
              <a:t>infrajelek</a:t>
            </a:r>
            <a:r>
              <a:rPr lang="hu-HU" sz="1000" b="0" i="0" u="none" strike="noStrike" dirty="0">
                <a:solidFill>
                  <a:srgbClr val="000000"/>
                </a:solidFill>
                <a:effectLst/>
                <a:latin typeface="Calibri" panose="020F0502020204030204" pitchFamily="34" charset="0"/>
              </a:rPr>
              <a:t> kibocsájtására használt </a:t>
            </a:r>
            <a:r>
              <a:rPr lang="hu-HU" sz="1000" b="0" i="0" u="none" strike="noStrike" dirty="0" err="1">
                <a:solidFill>
                  <a:srgbClr val="000000"/>
                </a:solidFill>
                <a:effectLst/>
                <a:latin typeface="Calibri" panose="020F0502020204030204" pitchFamily="34" charset="0"/>
              </a:rPr>
              <a:t>mikrochipeket</a:t>
            </a:r>
            <a:r>
              <a:rPr lang="hu-HU" sz="1000" b="0" i="0" u="none" strike="noStrike" dirty="0">
                <a:solidFill>
                  <a:srgbClr val="000000"/>
                </a:solidFill>
                <a:effectLst/>
                <a:latin typeface="Calibri" panose="020F0502020204030204" pitchFamily="34" charset="0"/>
              </a:rPr>
              <a:t> építettem be. A neuronok a modellem kábeleihez hasonlóan hálózzák be agyunkat, elektromos működéseken alapulva. A hipotalamusz területére helyeztem el egy NE555-ös </a:t>
            </a:r>
            <a:r>
              <a:rPr lang="hu-HU" sz="1000" b="0" i="0" u="none" strike="noStrike" dirty="0" err="1">
                <a:solidFill>
                  <a:srgbClr val="000000"/>
                </a:solidFill>
                <a:effectLst/>
                <a:latin typeface="Calibri" panose="020F0502020204030204" pitchFamily="34" charset="0"/>
              </a:rPr>
              <a:t>mikrochipet</a:t>
            </a:r>
            <a:r>
              <a:rPr lang="hu-HU" sz="1000" b="0" i="0" u="none" strike="noStrike" dirty="0">
                <a:solidFill>
                  <a:srgbClr val="000000"/>
                </a:solidFill>
                <a:effectLst/>
                <a:latin typeface="Calibri" panose="020F0502020204030204" pitchFamily="34" charset="0"/>
              </a:rPr>
              <a:t>, amely az agy körül elhelyezkedő </a:t>
            </a:r>
            <a:r>
              <a:rPr lang="hu-HU" sz="1000" b="0" i="0" u="none" strike="noStrike" dirty="0" err="1">
                <a:solidFill>
                  <a:srgbClr val="000000"/>
                </a:solidFill>
                <a:effectLst/>
                <a:latin typeface="Calibri" panose="020F0502020204030204" pitchFamily="34" charset="0"/>
              </a:rPr>
              <a:t>ledek</a:t>
            </a:r>
            <a:r>
              <a:rPr lang="hu-HU" sz="1000" b="0" i="0" u="none" strike="noStrike" dirty="0">
                <a:solidFill>
                  <a:srgbClr val="000000"/>
                </a:solidFill>
                <a:effectLst/>
                <a:latin typeface="Calibri" panose="020F0502020204030204" pitchFamily="34" charset="0"/>
              </a:rPr>
              <a:t> lélegzés-szerű villogásának alapja. Modelleztem továbbá a tapintást tranzisztorok és ellenállások, az egyensúlyozást egy giroszkóp, a hallást egy mikrofon, a látást pedig egy </a:t>
            </a:r>
            <a:r>
              <a:rPr lang="hu-HU" sz="1000" b="0" i="0" u="none" strike="noStrike" dirty="0" err="1">
                <a:solidFill>
                  <a:srgbClr val="000000"/>
                </a:solidFill>
                <a:effectLst/>
                <a:latin typeface="Calibri" panose="020F0502020204030204" pitchFamily="34" charset="0"/>
              </a:rPr>
              <a:t>fotoszenzor</a:t>
            </a:r>
            <a:r>
              <a:rPr lang="hu-HU" sz="1000" b="0" i="0" u="none" strike="noStrike" dirty="0">
                <a:solidFill>
                  <a:srgbClr val="000000"/>
                </a:solidFill>
                <a:effectLst/>
                <a:latin typeface="Calibri" panose="020F0502020204030204" pitchFamily="34" charset="0"/>
              </a:rPr>
              <a:t> segítségével. Ez a működőképes agyi funkciókkal felruházott modell Neumann János elméletéhez hasonlóan, az agyat egy géphez hasonlítja. Minden ember agya szerkezetileg ugyanolyan módon épül fel pont, mint a számítógépek, ezért az agy-makettem környezete szándékosan egy arcvonások nélküli árnyék profil. Ami meghatározza, egyedivé teszi a számítógépünk, és az agyunk működését is, az a rájuk feltöltött „program”. Jövőnk egyik aggasztó kérdése, hogy vajon mi lesz, amikor megteremtjük a tökéletes mesterséges intelligenciát, azt a számítógépet, amely teljes egészében úgy működik, mint egy egyedi emberi agy.</a:t>
            </a:r>
            <a:endParaRPr lang="hu-HU" sz="1000" dirty="0"/>
          </a:p>
        </p:txBody>
      </p:sp>
      <p:pic>
        <p:nvPicPr>
          <p:cNvPr id="5" name="Kép 4">
            <a:extLst>
              <a:ext uri="{FF2B5EF4-FFF2-40B4-BE49-F238E27FC236}">
                <a16:creationId xmlns:a16="http://schemas.microsoft.com/office/drawing/2014/main" id="{8542A02D-6947-69AF-EFEC-84ABAA0A37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87209"/>
            <a:ext cx="3429000" cy="2571750"/>
          </a:xfrm>
          <a:prstGeom prst="rect">
            <a:avLst/>
          </a:prstGeom>
        </p:spPr>
      </p:pic>
      <p:pic>
        <p:nvPicPr>
          <p:cNvPr id="12" name="Kép 11" descr="A képen fal, fekete, sötét, lámpa látható&#10;&#10;Automatikusan generált leírás">
            <a:extLst>
              <a:ext uri="{FF2B5EF4-FFF2-40B4-BE49-F238E27FC236}">
                <a16:creationId xmlns:a16="http://schemas.microsoft.com/office/drawing/2014/main" id="{3C626103-0A60-BEBE-162F-623C45043E5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rcRect/>
          <a:stretch/>
        </p:blipFill>
        <p:spPr>
          <a:xfrm>
            <a:off x="3428999" y="1252869"/>
            <a:ext cx="3429000" cy="3362752"/>
          </a:xfrm>
          <a:prstGeom prst="rect">
            <a:avLst/>
          </a:prstGeom>
        </p:spPr>
      </p:pic>
    </p:spTree>
    <p:extLst>
      <p:ext uri="{BB962C8B-B14F-4D97-AF65-F5344CB8AC3E}">
        <p14:creationId xmlns:p14="http://schemas.microsoft.com/office/powerpoint/2010/main" val="103416973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0" y="0"/>
            <a:ext cx="6857999" cy="1580545"/>
          </a:xfrm>
        </p:spPr>
        <p:txBody>
          <a:bodyPr>
            <a:normAutofit/>
          </a:bodyPr>
          <a:lstStyle/>
          <a:p>
            <a:r>
              <a:rPr lang="hu-HU" dirty="0">
                <a:latin typeface="SenticoSansDTCond-Medium" panose="020B0606030302020204" pitchFamily="34" charset="-18"/>
              </a:rPr>
              <a:t>Kenyeres Anna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Sokat köszönhetünk neked!</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a:t>
            </a:fld>
            <a:endParaRPr lang="hu-HU" sz="2400" dirty="0">
              <a:solidFill>
                <a:srgbClr val="002060"/>
              </a:solidFill>
            </a:endParaRPr>
          </a:p>
        </p:txBody>
      </p:sp>
      <p:pic>
        <p:nvPicPr>
          <p:cNvPr id="5" name="Kép 4" descr="A képen szöveg, képkeret látható&#10;&#10;Automatikusan generált leírás">
            <a:extLst>
              <a:ext uri="{FF2B5EF4-FFF2-40B4-BE49-F238E27FC236}">
                <a16:creationId xmlns:a16="http://schemas.microsoft.com/office/drawing/2014/main" id="{BB750967-0C02-21B5-6480-0E07186FCC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694845"/>
            <a:ext cx="4088500" cy="5781600"/>
          </a:xfrm>
          <a:prstGeom prst="rect">
            <a:avLst/>
          </a:prstGeom>
        </p:spPr>
      </p:pic>
    </p:spTree>
    <p:extLst>
      <p:ext uri="{BB962C8B-B14F-4D97-AF65-F5344CB8AC3E}">
        <p14:creationId xmlns:p14="http://schemas.microsoft.com/office/powerpoint/2010/main" val="225141096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1723387"/>
          </a:xfrm>
        </p:spPr>
        <p:txBody>
          <a:bodyPr>
            <a:normAutofit/>
          </a:bodyPr>
          <a:lstStyle/>
          <a:p>
            <a:r>
              <a:rPr lang="hu-HU" dirty="0">
                <a:latin typeface="SenticoSansDTCond-Medium" panose="020B0606030302020204" pitchFamily="34" charset="-18"/>
              </a:rPr>
              <a:t>Berencsi Mónika Nóra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671454"/>
            <a:ext cx="6858000" cy="2545934"/>
          </a:xfrm>
        </p:spPr>
        <p:txBody>
          <a:bodyPr>
            <a:normAutofit/>
          </a:bodyPr>
          <a:lstStyle/>
          <a:p>
            <a:r>
              <a:rPr lang="hu-HU" sz="2400" dirty="0">
                <a:latin typeface="SenticoSansDTCond-Regular" panose="020B0506030302020204" pitchFamily="34" charset="-18"/>
              </a:rPr>
              <a:t>Az időutazó Neumann János</a:t>
            </a:r>
          </a:p>
          <a:p>
            <a:br>
              <a:rPr lang="hu-HU" sz="2400" dirty="0">
                <a:latin typeface="SenticoSansDTCond-Regular" panose="020B0506030302020204" pitchFamily="34" charset="-18"/>
              </a:rPr>
            </a:br>
            <a:r>
              <a:rPr lang="hu-HU" sz="2400" dirty="0">
                <a:latin typeface="SenticoSansDTCond-Regular" panose="020B0506030302020204" pitchFamily="34" charset="-18"/>
              </a:rPr>
              <a:t>videó:</a:t>
            </a:r>
            <a:br>
              <a:rPr lang="hu-HU" sz="2400" dirty="0">
                <a:latin typeface="SenticoSansDTCond-Regular" panose="020B0506030302020204" pitchFamily="34" charset="-18"/>
              </a:rPr>
            </a:br>
            <a:r>
              <a:rPr lang="hu-HU" sz="2400" dirty="0">
                <a:latin typeface="SenticoSansDTCond-Regular" panose="020B0506030302020204" pitchFamily="34" charset="-18"/>
                <a:hlinkClick r:id="rId3"/>
              </a:rPr>
              <a:t>https://youtu.be/9CBeVazb7jw</a:t>
            </a:r>
            <a:r>
              <a:rPr lang="hu-HU" sz="2400" dirty="0">
                <a:latin typeface="SenticoSansDTCond-Regular" panose="020B0506030302020204" pitchFamily="34" charset="-18"/>
              </a:rPr>
              <a:t> </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60</a:t>
            </a:fld>
            <a:endParaRPr lang="hu-HU" sz="2400" dirty="0">
              <a:solidFill>
                <a:srgbClr val="002060"/>
              </a:solidFill>
            </a:endParaRPr>
          </a:p>
        </p:txBody>
      </p:sp>
      <p:pic>
        <p:nvPicPr>
          <p:cNvPr id="12" name="Kép 11">
            <a:extLst>
              <a:ext uri="{FF2B5EF4-FFF2-40B4-BE49-F238E27FC236}">
                <a16:creationId xmlns:a16="http://schemas.microsoft.com/office/drawing/2014/main" id="{EB580630-0833-ECBE-DD65-C1194EDF45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3317"/>
            <a:ext cx="6858000" cy="4508136"/>
          </a:xfrm>
          <a:prstGeom prst="rect">
            <a:avLst/>
          </a:prstGeom>
        </p:spPr>
      </p:pic>
      <p:sp>
        <p:nvSpPr>
          <p:cNvPr id="13" name="Szövegdoboz 12">
            <a:extLst>
              <a:ext uri="{FF2B5EF4-FFF2-40B4-BE49-F238E27FC236}">
                <a16:creationId xmlns:a16="http://schemas.microsoft.com/office/drawing/2014/main" id="{038D9715-05E5-C69D-9E76-A266A11DC988}"/>
              </a:ext>
            </a:extLst>
          </p:cNvPr>
          <p:cNvSpPr txBox="1"/>
          <p:nvPr/>
        </p:nvSpPr>
        <p:spPr>
          <a:xfrm>
            <a:off x="205740" y="7303770"/>
            <a:ext cx="6415907" cy="861774"/>
          </a:xfrm>
          <a:prstGeom prst="rect">
            <a:avLst/>
          </a:prstGeom>
          <a:noFill/>
        </p:spPr>
        <p:txBody>
          <a:bodyPr wrap="square" rtlCol="0">
            <a:spAutoFit/>
          </a:bodyPr>
          <a:lstStyle/>
          <a:p>
            <a:r>
              <a:rPr lang="hu-HU" sz="1000" dirty="0"/>
              <a:t>Neumann János, elismert matematikus, tudós lehetőséget kap arra, hogy egy hatalmas projektben dolgozhasson, az időgépen. Később ő lesz a tesztalany is, aki kipróbálhatja. Az asszisztensek mindent előkészítenek a laborban az indulásra, majd beszállva a gépbe kezdetét is veszi az utazás. Mindenki örül, hogy a projekt sikerült, a jövőbe tudták küldeni Neumannt. 70 évvel a jövőbe került, egy zöld füves parkszerű helyre. Elsőre fogalma nincs, hogy hol van, de egy helyi lány segítséget nyújt neki. Így boldogan konstatálja, hogy a projekt sikeres volt.</a:t>
            </a:r>
          </a:p>
        </p:txBody>
      </p:sp>
    </p:spTree>
    <p:extLst>
      <p:ext uri="{BB962C8B-B14F-4D97-AF65-F5344CB8AC3E}">
        <p14:creationId xmlns:p14="http://schemas.microsoft.com/office/powerpoint/2010/main" val="141731270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1580545"/>
          </a:xfrm>
        </p:spPr>
        <p:txBody>
          <a:bodyPr>
            <a:normAutofit/>
          </a:bodyPr>
          <a:lstStyle/>
          <a:p>
            <a:r>
              <a:rPr lang="hu-HU" dirty="0">
                <a:latin typeface="SenticoSansDTCond-Medium" panose="020B0606030302020204" pitchFamily="34" charset="-18"/>
              </a:rPr>
              <a:t>Bolla Boglárka Anna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73546"/>
            <a:ext cx="6858000" cy="783771"/>
          </a:xfrm>
        </p:spPr>
        <p:txBody>
          <a:bodyPr>
            <a:normAutofit/>
          </a:bodyPr>
          <a:lstStyle/>
          <a:p>
            <a:r>
              <a:rPr lang="hu-HU" sz="2400" dirty="0">
                <a:latin typeface="SenticoSansDTCond-Regular" panose="020B0506030302020204" pitchFamily="34" charset="-18"/>
              </a:rPr>
              <a:t>New Neumann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61</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33168CEA-FB18-0C01-CDC9-042DA7B50E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6378" y="1014898"/>
            <a:ext cx="4145244" cy="5781600"/>
          </a:xfrm>
          <a:prstGeom prst="rect">
            <a:avLst/>
          </a:prstGeom>
        </p:spPr>
      </p:pic>
      <p:sp>
        <p:nvSpPr>
          <p:cNvPr id="9" name="Szövegdoboz 8">
            <a:extLst>
              <a:ext uri="{FF2B5EF4-FFF2-40B4-BE49-F238E27FC236}">
                <a16:creationId xmlns:a16="http://schemas.microsoft.com/office/drawing/2014/main" id="{F1971E66-FCF7-E2B0-77F0-8CEBBADAC5AC}"/>
              </a:ext>
            </a:extLst>
          </p:cNvPr>
          <p:cNvSpPr txBox="1"/>
          <p:nvPr/>
        </p:nvSpPr>
        <p:spPr>
          <a:xfrm>
            <a:off x="236352" y="7246620"/>
            <a:ext cx="6385295" cy="86177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A/4-es méretű alkotás, melyet csoportosan, a számítógép színeire visszagondolva és a színkontrasztokkal dolgozva hoztunk létre. Mindenki egy-egy színkontraszttal dolgozva hozta létre a maga Neumannját. A fénymásolt felületek megfestése és a háttér alaplapja is utal a technikai fejlődésre, aminek fontos szereplője volt Neumann.</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zsűrit tehát kérném, hogy ne önmagában értékelje az alkotást, hanem a beküldött többi alkotással együtt, mivel úgy alkotnak a pop-artra utaló képet.</a:t>
            </a:r>
            <a:r>
              <a:rPr lang="hu-HU" sz="1000" dirty="0"/>
              <a:t> </a:t>
            </a:r>
          </a:p>
        </p:txBody>
      </p:sp>
    </p:spTree>
    <p:extLst>
      <p:ext uri="{BB962C8B-B14F-4D97-AF65-F5344CB8AC3E}">
        <p14:creationId xmlns:p14="http://schemas.microsoft.com/office/powerpoint/2010/main" val="112866328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1580545"/>
          </a:xfrm>
        </p:spPr>
        <p:txBody>
          <a:bodyPr>
            <a:normAutofit/>
          </a:bodyPr>
          <a:lstStyle/>
          <a:p>
            <a:r>
              <a:rPr lang="hu-HU" dirty="0">
                <a:latin typeface="SenticoSansDTCond-Medium" panose="020B0606030302020204" pitchFamily="34" charset="-18"/>
              </a:rPr>
              <a:t>Böröcz Lilian</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852160"/>
            <a:ext cx="6858000" cy="2365227"/>
          </a:xfrm>
        </p:spPr>
        <p:txBody>
          <a:bodyPr>
            <a:normAutofit/>
          </a:bodyPr>
          <a:lstStyle/>
          <a:p>
            <a:r>
              <a:rPr lang="hu-HU" sz="2400" dirty="0">
                <a:latin typeface="SenticoSansDTCond-Regular" panose="020B0506030302020204" pitchFamily="34" charset="-18"/>
              </a:rPr>
              <a:t>A digitális jövő</a:t>
            </a:r>
          </a:p>
          <a:p>
            <a:br>
              <a:rPr lang="hu-HU" sz="2400" dirty="0">
                <a:latin typeface="SenticoSansDTCond-Regular" panose="020B0506030302020204" pitchFamily="34" charset="-18"/>
              </a:rPr>
            </a:br>
            <a:r>
              <a:rPr lang="hu-HU" sz="2400" dirty="0">
                <a:latin typeface="SenticoSansDTCond-Regular" panose="020B0506030302020204" pitchFamily="34" charset="-18"/>
              </a:rPr>
              <a:t>videó:</a:t>
            </a:r>
            <a:br>
              <a:rPr lang="hu-HU" sz="2400" dirty="0">
                <a:latin typeface="SenticoSansDTCond-Regular" panose="020B0506030302020204" pitchFamily="34" charset="-18"/>
              </a:rPr>
            </a:br>
            <a:r>
              <a:rPr lang="hu-HU" sz="2400" dirty="0">
                <a:latin typeface="SenticoSansDTCond-Regular" panose="020B0506030302020204" pitchFamily="34" charset="-18"/>
                <a:hlinkClick r:id="rId3"/>
              </a:rPr>
              <a:t>https://youtu.be/WwqOhOzHkDE</a:t>
            </a:r>
            <a:r>
              <a:rPr lang="hu-HU" sz="2400" dirty="0">
                <a:latin typeface="SenticoSansDTCond-Regular" panose="020B0506030302020204" pitchFamily="34" charset="-18"/>
              </a:rPr>
              <a:t> </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62</a:t>
            </a:fld>
            <a:endParaRPr lang="hu-HU" sz="2400" dirty="0">
              <a:solidFill>
                <a:srgbClr val="002060"/>
              </a:solidFill>
            </a:endParaRPr>
          </a:p>
        </p:txBody>
      </p:sp>
      <p:pic>
        <p:nvPicPr>
          <p:cNvPr id="5" name="Kép 4">
            <a:extLst>
              <a:ext uri="{FF2B5EF4-FFF2-40B4-BE49-F238E27FC236}">
                <a16:creationId xmlns:a16="http://schemas.microsoft.com/office/drawing/2014/main" id="{4C0363A5-C0CA-A685-975F-60E863FDFD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 y="982979"/>
            <a:ext cx="6962505" cy="4869181"/>
          </a:xfrm>
          <a:prstGeom prst="rect">
            <a:avLst/>
          </a:prstGeom>
        </p:spPr>
      </p:pic>
    </p:spTree>
    <p:extLst>
      <p:ext uri="{BB962C8B-B14F-4D97-AF65-F5344CB8AC3E}">
        <p14:creationId xmlns:p14="http://schemas.microsoft.com/office/powerpoint/2010/main" val="81320884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1580545"/>
          </a:xfrm>
        </p:spPr>
        <p:txBody>
          <a:bodyPr>
            <a:normAutofit/>
          </a:bodyPr>
          <a:lstStyle/>
          <a:p>
            <a:r>
              <a:rPr lang="hu-HU" dirty="0">
                <a:latin typeface="SenticoSansDTCond-Medium" panose="020B0606030302020204" pitchFamily="34" charset="-18"/>
              </a:rPr>
              <a:t>Darvas Noémi</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73546"/>
            <a:ext cx="6858000" cy="783771"/>
          </a:xfrm>
        </p:spPr>
        <p:txBody>
          <a:bodyPr>
            <a:normAutofit/>
          </a:bodyPr>
          <a:lstStyle/>
          <a:p>
            <a:r>
              <a:rPr lang="hu-HU" sz="2400" dirty="0">
                <a:latin typeface="SenticoSansDTCond-Regular" panose="020B0506030302020204" pitchFamily="34" charset="-18"/>
              </a:rPr>
              <a:t>New Neumann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63</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37613CCC-C8D7-3176-1B3A-0F50DD3C42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8387" y="1014898"/>
            <a:ext cx="4141226" cy="5781600"/>
          </a:xfrm>
          <a:prstGeom prst="rect">
            <a:avLst/>
          </a:prstGeom>
        </p:spPr>
      </p:pic>
      <p:sp>
        <p:nvSpPr>
          <p:cNvPr id="9" name="Szövegdoboz 8">
            <a:extLst>
              <a:ext uri="{FF2B5EF4-FFF2-40B4-BE49-F238E27FC236}">
                <a16:creationId xmlns:a16="http://schemas.microsoft.com/office/drawing/2014/main" id="{844EF021-184E-5802-6BEC-39C7C1AD7806}"/>
              </a:ext>
            </a:extLst>
          </p:cNvPr>
          <p:cNvSpPr txBox="1"/>
          <p:nvPr/>
        </p:nvSpPr>
        <p:spPr>
          <a:xfrm>
            <a:off x="236352" y="7246620"/>
            <a:ext cx="6385295" cy="86177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A/4-es méretű alkotás, melyet csoportosan, a számítógép színeire visszagondolva és a színkontrasztokkal dolgozva hoztunk létre. Mindenki egy-egy színkontraszttal dolgozva hozta létre a maga Neumannját. A fénymásolt felületek megfestése és a háttér alaplapja is utal a technikai fejlődésre, aminek fontos szereplője volt Neumann.</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zsűrit tehát kérném, hogy ne önmagában értékelje az alkotást, hanem a beküldött többi alkotással együtt, mivel úgy alkotnak a pop-artra utaló képet.</a:t>
            </a:r>
            <a:r>
              <a:rPr lang="hu-HU" sz="1000" dirty="0"/>
              <a:t> </a:t>
            </a:r>
          </a:p>
        </p:txBody>
      </p:sp>
    </p:spTree>
    <p:extLst>
      <p:ext uri="{BB962C8B-B14F-4D97-AF65-F5344CB8AC3E}">
        <p14:creationId xmlns:p14="http://schemas.microsoft.com/office/powerpoint/2010/main" val="72579794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1580545"/>
          </a:xfrm>
        </p:spPr>
        <p:txBody>
          <a:bodyPr>
            <a:normAutofit/>
          </a:bodyPr>
          <a:lstStyle/>
          <a:p>
            <a:r>
              <a:rPr lang="hu-HU" dirty="0" err="1">
                <a:latin typeface="SenticoSansDTCond-Medium" panose="020B0606030302020204" pitchFamily="34" charset="-18"/>
              </a:rPr>
              <a:t>Drucker</a:t>
            </a:r>
            <a:r>
              <a:rPr lang="hu-HU" dirty="0">
                <a:latin typeface="SenticoSansDTCond-Medium" panose="020B0606030302020204" pitchFamily="34" charset="-18"/>
              </a:rPr>
              <a:t> Anna Flóra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73546"/>
            <a:ext cx="6858000" cy="783771"/>
          </a:xfrm>
        </p:spPr>
        <p:txBody>
          <a:bodyPr>
            <a:normAutofit/>
          </a:bodyPr>
          <a:lstStyle/>
          <a:p>
            <a:r>
              <a:rPr lang="hu-HU" sz="2400" dirty="0">
                <a:latin typeface="SenticoSansDTCond-Regular" panose="020B0506030302020204" pitchFamily="34" charset="-18"/>
              </a:rPr>
              <a:t>New Neumann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64</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C42C86A3-58EF-3E49-D3A8-DAE1D54352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785" y="1056210"/>
            <a:ext cx="4132431" cy="5781600"/>
          </a:xfrm>
          <a:prstGeom prst="rect">
            <a:avLst/>
          </a:prstGeom>
        </p:spPr>
      </p:pic>
      <p:sp>
        <p:nvSpPr>
          <p:cNvPr id="9" name="Szövegdoboz 8">
            <a:extLst>
              <a:ext uri="{FF2B5EF4-FFF2-40B4-BE49-F238E27FC236}">
                <a16:creationId xmlns:a16="http://schemas.microsoft.com/office/drawing/2014/main" id="{EC577580-635F-7079-8FF1-BFADF75DCD94}"/>
              </a:ext>
            </a:extLst>
          </p:cNvPr>
          <p:cNvSpPr txBox="1"/>
          <p:nvPr/>
        </p:nvSpPr>
        <p:spPr>
          <a:xfrm>
            <a:off x="236352" y="7246620"/>
            <a:ext cx="6385295" cy="86177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A/4-es méretű alkotás, melyet csoportosan, a számítógép színeire visszagondolva és a színkontrasztokkal dolgozva hoztunk létre. Mindenki egy-egy színkontraszttal dolgozva hozta létre a maga Neumannját. A fénymásolt felületek megfestése és a háttér alaplapja is utal a technikai fejlődésre, aminek fontos szereplője volt Neumann.</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zsűrit tehát kérném, hogy ne önmagában értékelje az alkotást, hanem a beküldött többi alkotással együtt, mivel úgy alkotnak a pop-artra utaló képet.</a:t>
            </a:r>
            <a:r>
              <a:rPr lang="hu-HU" sz="1000" dirty="0"/>
              <a:t> </a:t>
            </a:r>
          </a:p>
        </p:txBody>
      </p:sp>
    </p:spTree>
    <p:extLst>
      <p:ext uri="{BB962C8B-B14F-4D97-AF65-F5344CB8AC3E}">
        <p14:creationId xmlns:p14="http://schemas.microsoft.com/office/powerpoint/2010/main" val="4020479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1108710"/>
            <a:ext cx="6858000" cy="2131996"/>
          </a:xfrm>
        </p:spPr>
        <p:txBody>
          <a:bodyPr>
            <a:normAutofit/>
          </a:bodyPr>
          <a:lstStyle/>
          <a:p>
            <a:r>
              <a:rPr lang="hu-HU" dirty="0">
                <a:latin typeface="SenticoSansDTCond-Medium" panose="020B0606030302020204" pitchFamily="34" charset="-18"/>
              </a:rPr>
              <a:t>Förster Lujza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922526"/>
            <a:ext cx="6858000" cy="1186152"/>
          </a:xfrm>
        </p:spPr>
        <p:txBody>
          <a:bodyPr>
            <a:normAutofit/>
          </a:bodyPr>
          <a:lstStyle/>
          <a:p>
            <a:r>
              <a:rPr lang="hu-HU" sz="2400" dirty="0">
                <a:latin typeface="SenticoSansDTCond-Regular" panose="020B0506030302020204" pitchFamily="34" charset="-18"/>
              </a:rPr>
              <a:t>Neumann gondolatok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65</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FF1C6806-45EC-BA8C-75EC-2B3D49A58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3287"/>
            <a:ext cx="6858000" cy="4899240"/>
          </a:xfrm>
          <a:prstGeom prst="rect">
            <a:avLst/>
          </a:prstGeom>
        </p:spPr>
      </p:pic>
      <p:sp>
        <p:nvSpPr>
          <p:cNvPr id="9" name="Szövegdoboz 8">
            <a:extLst>
              <a:ext uri="{FF2B5EF4-FFF2-40B4-BE49-F238E27FC236}">
                <a16:creationId xmlns:a16="http://schemas.microsoft.com/office/drawing/2014/main" id="{E6401C05-AC4A-E827-6689-7DC830C44EA5}"/>
              </a:ext>
            </a:extLst>
          </p:cNvPr>
          <p:cNvSpPr txBox="1"/>
          <p:nvPr/>
        </p:nvSpPr>
        <p:spPr>
          <a:xfrm>
            <a:off x="228600" y="6320790"/>
            <a:ext cx="6393047" cy="178510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Mit gondolhatna </a:t>
            </a:r>
            <a:r>
              <a:rPr lang="hu-HU" sz="1000" b="0" i="0" u="none" strike="noStrike" dirty="0" err="1">
                <a:solidFill>
                  <a:srgbClr val="000000"/>
                </a:solidFill>
                <a:effectLst/>
                <a:latin typeface="Calibri" panose="020F0502020204030204" pitchFamily="34" charset="0"/>
              </a:rPr>
              <a:t>Neuman</a:t>
            </a:r>
            <a:r>
              <a:rPr lang="hu-HU" sz="1000" b="0" i="0" u="none" strike="noStrike" dirty="0">
                <a:solidFill>
                  <a:srgbClr val="000000"/>
                </a:solidFill>
                <a:effectLst/>
                <a:latin typeface="Calibri" panose="020F0502020204030204" pitchFamily="34" charset="0"/>
              </a:rPr>
              <a:t> a mostani világról? Ezt a kérdést sok féle szempontból lehet megközelíteni.</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Az enyém </a:t>
            </a:r>
            <a:r>
              <a:rPr lang="hu-HU" sz="1000" b="0" i="0" u="none" strike="noStrike" dirty="0" err="1">
                <a:solidFill>
                  <a:srgbClr val="000000"/>
                </a:solidFill>
                <a:effectLst/>
                <a:latin typeface="Calibri" panose="020F0502020204030204" pitchFamily="34" charset="0"/>
              </a:rPr>
              <a:t>az,hogy</a:t>
            </a:r>
            <a:r>
              <a:rPr lang="hu-HU" sz="1000" b="0" i="0" u="none" strike="noStrike" dirty="0">
                <a:solidFill>
                  <a:srgbClr val="000000"/>
                </a:solidFill>
                <a:effectLst/>
                <a:latin typeface="Calibri" panose="020F0502020204030204" pitchFamily="34" charset="0"/>
              </a:rPr>
              <a:t> bírálná a mai </a:t>
            </a:r>
            <a:r>
              <a:rPr lang="hu-HU" sz="1000" b="0" i="0" u="none" strike="noStrike" dirty="0" err="1">
                <a:solidFill>
                  <a:srgbClr val="000000"/>
                </a:solidFill>
                <a:effectLst/>
                <a:latin typeface="Calibri" panose="020F0502020204030204" pitchFamily="34" charset="0"/>
              </a:rPr>
              <a:t>fiatalságot,a</a:t>
            </a:r>
            <a:r>
              <a:rPr lang="hu-HU" sz="1000" b="0" i="0" u="none" strike="noStrike" dirty="0">
                <a:solidFill>
                  <a:srgbClr val="000000"/>
                </a:solidFill>
                <a:effectLst/>
                <a:latin typeface="Calibri" panose="020F0502020204030204" pitchFamily="34" charset="0"/>
              </a:rPr>
              <a:t> túl sok mobil telefon használatot. Mivel az emberek már csak a telefonjukba kapaszkodnak, ahogy ezt a rajzomon is illusztráltam. Emellett valószínűsítem hogy támogatná a </a:t>
            </a:r>
            <a:r>
              <a:rPr lang="hu-HU" sz="1000" b="0" i="0" u="none" strike="noStrike" dirty="0" err="1">
                <a:solidFill>
                  <a:srgbClr val="000000"/>
                </a:solidFill>
                <a:effectLst/>
                <a:latin typeface="Calibri" panose="020F0502020204030204" pitchFamily="34" charset="0"/>
              </a:rPr>
              <a:t>tudományok,robotok</a:t>
            </a:r>
            <a:r>
              <a:rPr lang="hu-HU" sz="1000" b="0" i="0" u="none" strike="noStrike" dirty="0">
                <a:solidFill>
                  <a:srgbClr val="000000"/>
                </a:solidFill>
                <a:effectLst/>
                <a:latin typeface="Calibri" panose="020F0502020204030204" pitchFamily="34" charset="0"/>
              </a:rPr>
              <a:t> </a:t>
            </a:r>
            <a:r>
              <a:rPr lang="hu-HU" sz="1000" b="0" i="0" u="none" strike="noStrike" dirty="0" err="1">
                <a:solidFill>
                  <a:srgbClr val="000000"/>
                </a:solidFill>
                <a:effectLst/>
                <a:latin typeface="Calibri" panose="020F0502020204030204" pitchFamily="34" charset="0"/>
              </a:rPr>
              <a:t>fejlődését,fejlesztését</a:t>
            </a:r>
            <a:r>
              <a:rPr lang="hu-HU" sz="1000" b="0" i="0" u="none" strike="noStrike" dirty="0">
                <a:solidFill>
                  <a:srgbClr val="000000"/>
                </a:solidFill>
                <a:effectLst/>
                <a:latin typeface="Calibri" panose="020F0502020204030204" pitchFamily="34" charset="0"/>
              </a:rPr>
              <a:t>. Habár valószínűleg jól </a:t>
            </a:r>
            <a:r>
              <a:rPr lang="hu-HU" sz="1000" b="0" i="0" u="none" strike="noStrike" dirty="0" err="1">
                <a:solidFill>
                  <a:srgbClr val="000000"/>
                </a:solidFill>
                <a:effectLst/>
                <a:latin typeface="Calibri" panose="020F0502020204030204" pitchFamily="34" charset="0"/>
              </a:rPr>
              <a:t>megfontolná,hogy</a:t>
            </a:r>
            <a:r>
              <a:rPr lang="hu-HU" sz="1000" b="0" i="0" u="none" strike="noStrike" dirty="0">
                <a:solidFill>
                  <a:srgbClr val="000000"/>
                </a:solidFill>
                <a:effectLst/>
                <a:latin typeface="Calibri" panose="020F0502020204030204" pitchFamily="34" charset="0"/>
              </a:rPr>
              <a:t> beszáll-e a robotokkal kapcsolatos </a:t>
            </a:r>
            <a:r>
              <a:rPr lang="hu-HU" sz="1000" b="0" i="0" u="none" strike="noStrike" dirty="0" err="1">
                <a:solidFill>
                  <a:srgbClr val="000000"/>
                </a:solidFill>
                <a:effectLst/>
                <a:latin typeface="Calibri" panose="020F0502020204030204" pitchFamily="34" charset="0"/>
              </a:rPr>
              <a:t>projektekbe,mivel</a:t>
            </a:r>
            <a:r>
              <a:rPr lang="hu-HU" sz="1000" b="0" i="0" u="none" strike="noStrike" dirty="0">
                <a:solidFill>
                  <a:srgbClr val="000000"/>
                </a:solidFill>
                <a:effectLst/>
                <a:latin typeface="Calibri" panose="020F0502020204030204" pitchFamily="34" charset="0"/>
              </a:rPr>
              <a:t> nagy mértékű pénzösszegek forognak kockán. Szintén ez a feltevésem is megjelenik az alkotásomban gondolat buborék formájában. A rajzon az előbb említett elemekkel egyetemben maga Neumann János fekete fehér portréja található, aminek különlegessége, hogy főként egyesekből és nullákból rajzolja ki az arc formát. A képen szerepel még egy felnagyított zsebóra a háttérben ami azt </a:t>
            </a:r>
            <a:r>
              <a:rPr lang="hu-HU" sz="1000" b="0" i="0" u="none" strike="noStrike" dirty="0" err="1">
                <a:solidFill>
                  <a:srgbClr val="000000"/>
                </a:solidFill>
                <a:effectLst/>
                <a:latin typeface="Calibri" panose="020F0502020204030204" pitchFamily="34" charset="0"/>
              </a:rPr>
              <a:t>jelképezi,hogy</a:t>
            </a:r>
            <a:r>
              <a:rPr lang="hu-HU" sz="1000" b="0" i="0" u="none" strike="noStrike" dirty="0">
                <a:solidFill>
                  <a:srgbClr val="000000"/>
                </a:solidFill>
                <a:effectLst/>
                <a:latin typeface="Calibri" panose="020F0502020204030204" pitchFamily="34" charset="0"/>
              </a:rPr>
              <a:t> Neumann időutazás útján láthatná a mai világot és gondolná mind </a:t>
            </a:r>
            <a:r>
              <a:rPr lang="hu-HU" sz="1000" b="0" i="0" u="none" strike="noStrike" dirty="0" err="1">
                <a:solidFill>
                  <a:srgbClr val="000000"/>
                </a:solidFill>
                <a:effectLst/>
                <a:latin typeface="Calibri" panose="020F0502020204030204" pitchFamily="34" charset="0"/>
              </a:rPr>
              <a:t>ezeket.A</a:t>
            </a:r>
            <a:r>
              <a:rPr lang="hu-HU" sz="1000" b="0" i="0" u="none" strike="noStrike" dirty="0">
                <a:solidFill>
                  <a:srgbClr val="000000"/>
                </a:solidFill>
                <a:effectLst/>
                <a:latin typeface="Calibri" panose="020F0502020204030204" pitchFamily="34" charset="0"/>
              </a:rPr>
              <a:t> mű, egy A/2-es lap méretre készült digitális munka.</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Összegezve, Neumann János tiszteletére készült mű, összeköti a múltban élő személyt és a jelen kort. Feltevéseken alapuló gondolatait vázolja fel.</a:t>
            </a:r>
            <a:r>
              <a:rPr lang="hu-HU" sz="1000" dirty="0"/>
              <a:t> </a:t>
            </a:r>
          </a:p>
        </p:txBody>
      </p:sp>
    </p:spTree>
    <p:extLst>
      <p:ext uri="{BB962C8B-B14F-4D97-AF65-F5344CB8AC3E}">
        <p14:creationId xmlns:p14="http://schemas.microsoft.com/office/powerpoint/2010/main" val="353337971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1950683"/>
          </a:xfrm>
        </p:spPr>
        <p:txBody>
          <a:bodyPr>
            <a:normAutofit/>
          </a:bodyPr>
          <a:lstStyle/>
          <a:p>
            <a:r>
              <a:rPr lang="hu-HU" dirty="0">
                <a:latin typeface="SenticoSansDTCond-Medium" panose="020B0606030302020204" pitchFamily="34" charset="-18"/>
              </a:rPr>
              <a:t>Mézes Márton</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040630"/>
            <a:ext cx="6858000" cy="3176758"/>
          </a:xfrm>
        </p:spPr>
        <p:txBody>
          <a:bodyPr>
            <a:normAutofit/>
          </a:bodyPr>
          <a:lstStyle/>
          <a:p>
            <a:r>
              <a:rPr lang="hu-HU" sz="2400" dirty="0">
                <a:latin typeface="SenticoSansDTCond-Regular" panose="020B0506030302020204" pitchFamily="34" charset="-18"/>
              </a:rPr>
              <a:t>Találkozás Neumann Jánossal: Élmények és tanulságok a tudomány terén</a:t>
            </a:r>
          </a:p>
          <a:p>
            <a:endParaRPr lang="hu-HU" sz="2400" dirty="0">
              <a:latin typeface="SenticoSansDTCond-Regular" panose="020B0506030302020204" pitchFamily="34" charset="-18"/>
            </a:endParaRPr>
          </a:p>
          <a:p>
            <a:r>
              <a:rPr lang="hu-HU" sz="2400" dirty="0">
                <a:latin typeface="SenticoSansDTCond-Regular" panose="020B0506030302020204" pitchFamily="34" charset="-18"/>
              </a:rPr>
              <a:t>videó:</a:t>
            </a:r>
            <a:br>
              <a:rPr lang="hu-HU" sz="2400" dirty="0">
                <a:latin typeface="SenticoSansDTCond-Regular" panose="020B0506030302020204" pitchFamily="34" charset="-18"/>
              </a:rPr>
            </a:br>
            <a:r>
              <a:rPr lang="hu-HU" sz="2400" dirty="0">
                <a:latin typeface="SenticoSansDTCond-Regular" panose="020B0506030302020204" pitchFamily="34" charset="-18"/>
                <a:hlinkClick r:id="rId3"/>
              </a:rPr>
              <a:t>https://youtu.be/doa5goVkALs</a:t>
            </a:r>
            <a:r>
              <a:rPr lang="hu-HU" sz="2400" dirty="0">
                <a:latin typeface="SenticoSansDTCond-Regular" panose="020B0506030302020204" pitchFamily="34" charset="-18"/>
              </a:rPr>
              <a:t>  </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66</a:t>
            </a:fld>
            <a:endParaRPr lang="hu-HU" sz="2400" dirty="0">
              <a:solidFill>
                <a:srgbClr val="002060"/>
              </a:solidFill>
            </a:endParaRPr>
          </a:p>
        </p:txBody>
      </p:sp>
      <p:sp>
        <p:nvSpPr>
          <p:cNvPr id="13" name="Szövegdoboz 12">
            <a:extLst>
              <a:ext uri="{FF2B5EF4-FFF2-40B4-BE49-F238E27FC236}">
                <a16:creationId xmlns:a16="http://schemas.microsoft.com/office/drawing/2014/main" id="{038D9715-05E5-C69D-9E76-A266A11DC988}"/>
              </a:ext>
            </a:extLst>
          </p:cNvPr>
          <p:cNvSpPr txBox="1"/>
          <p:nvPr/>
        </p:nvSpPr>
        <p:spPr>
          <a:xfrm>
            <a:off x="205740" y="7075170"/>
            <a:ext cx="6415907" cy="861774"/>
          </a:xfrm>
          <a:prstGeom prst="rect">
            <a:avLst/>
          </a:prstGeom>
          <a:noFill/>
        </p:spPr>
        <p:txBody>
          <a:bodyPr wrap="square" rtlCol="0">
            <a:spAutoFit/>
          </a:bodyPr>
          <a:lstStyle/>
          <a:p>
            <a:r>
              <a:rPr lang="hu-HU" sz="1000" dirty="0"/>
              <a:t>A videónkban bemutatjuk egy mai iskolás gyerek találkozását Neumann Jánossal 2023-ban. Miután levetítenek egy előadást az életéről, találkoznak az iskola folyosóján, majd belekezdenek egy hosszas beszélgetésbe, melyben a gyerek mesél az iskoláról, hogy mi változott az elmúlt évek alatt, hogyan fejlődött az informatika. Megemlíti az emlékművet, a mobiltelefon működéséről is ejtenek pár szót, elmagyarázza </a:t>
            </a:r>
            <a:r>
              <a:rPr lang="hu-HU" sz="1000" dirty="0" err="1"/>
              <a:t>Neumannak</a:t>
            </a:r>
            <a:r>
              <a:rPr lang="hu-HU" sz="1000" dirty="0"/>
              <a:t>, hogy ezt tulajdonképpen neki köszönhetjük, valamint, hogy ez voltaképpen egy kicsi kis számítógép.</a:t>
            </a:r>
          </a:p>
        </p:txBody>
      </p:sp>
      <p:pic>
        <p:nvPicPr>
          <p:cNvPr id="5" name="Kép 4">
            <a:extLst>
              <a:ext uri="{FF2B5EF4-FFF2-40B4-BE49-F238E27FC236}">
                <a16:creationId xmlns:a16="http://schemas.microsoft.com/office/drawing/2014/main" id="{6DC13237-BC50-0180-93CF-E74438363A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1390613"/>
            <a:ext cx="6859583" cy="3650017"/>
          </a:xfrm>
          <a:prstGeom prst="rect">
            <a:avLst/>
          </a:prstGeom>
        </p:spPr>
      </p:pic>
    </p:spTree>
    <p:extLst>
      <p:ext uri="{BB962C8B-B14F-4D97-AF65-F5344CB8AC3E}">
        <p14:creationId xmlns:p14="http://schemas.microsoft.com/office/powerpoint/2010/main" val="338146763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857250"/>
            <a:ext cx="6858000" cy="1580545"/>
          </a:xfrm>
        </p:spPr>
        <p:txBody>
          <a:bodyPr>
            <a:normAutofit/>
          </a:bodyPr>
          <a:lstStyle/>
          <a:p>
            <a:r>
              <a:rPr lang="hu-HU" dirty="0">
                <a:latin typeface="SenticoSansDTCond-Medium" panose="020B0606030302020204" pitchFamily="34" charset="-18"/>
              </a:rPr>
              <a:t>Németh Hanna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576366"/>
            <a:ext cx="6858000" cy="783771"/>
          </a:xfrm>
        </p:spPr>
        <p:txBody>
          <a:bodyPr>
            <a:normAutofit/>
          </a:bodyPr>
          <a:lstStyle/>
          <a:p>
            <a:r>
              <a:rPr lang="hu-HU" sz="2400" dirty="0" err="1">
                <a:latin typeface="SenticoSansDTCond-Regular" panose="020B0506030302020204" pitchFamily="34" charset="-18"/>
              </a:rPr>
              <a:t>For</a:t>
            </a:r>
            <a:r>
              <a:rPr lang="hu-HU" sz="2400" dirty="0">
                <a:latin typeface="SenticoSansDTCond-Regular" panose="020B0506030302020204" pitchFamily="34" charset="-18"/>
              </a:rPr>
              <a:t> A </a:t>
            </a:r>
            <a:r>
              <a:rPr lang="hu-HU" sz="2400" dirty="0" err="1">
                <a:latin typeface="SenticoSansDTCond-Regular" panose="020B0506030302020204" pitchFamily="34" charset="-18"/>
              </a:rPr>
              <a:t>Lifetime</a:t>
            </a:r>
            <a:endParaRPr lang="hu-HU" sz="2400" dirty="0">
              <a:latin typeface="SenticoSansDTCond-Regular" panose="020B0506030302020204" pitchFamily="34" charset="-18"/>
            </a:endParaRP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67</a:t>
            </a:fld>
            <a:endParaRPr lang="hu-HU" sz="2400" dirty="0">
              <a:solidFill>
                <a:srgbClr val="002060"/>
              </a:solidFill>
            </a:endParaRPr>
          </a:p>
        </p:txBody>
      </p:sp>
      <p:pic>
        <p:nvPicPr>
          <p:cNvPr id="5" name="Kép 4" descr="A képen szöveg, képkeret látható&#10;&#10;Automatikusan generált leírás">
            <a:extLst>
              <a:ext uri="{FF2B5EF4-FFF2-40B4-BE49-F238E27FC236}">
                <a16:creationId xmlns:a16="http://schemas.microsoft.com/office/drawing/2014/main" id="{4BC175AD-8BE9-3065-E16C-E070ECA319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1186" y="717718"/>
            <a:ext cx="4055629" cy="5781600"/>
          </a:xfrm>
          <a:prstGeom prst="rect">
            <a:avLst/>
          </a:prstGeom>
        </p:spPr>
      </p:pic>
      <p:sp>
        <p:nvSpPr>
          <p:cNvPr id="9" name="Szövegdoboz 8">
            <a:extLst>
              <a:ext uri="{FF2B5EF4-FFF2-40B4-BE49-F238E27FC236}">
                <a16:creationId xmlns:a16="http://schemas.microsoft.com/office/drawing/2014/main" id="{EA080F07-C57F-AE4C-C0AD-43958D104D34}"/>
              </a:ext>
            </a:extLst>
          </p:cNvPr>
          <p:cNvSpPr txBox="1"/>
          <p:nvPr/>
        </p:nvSpPr>
        <p:spPr>
          <a:xfrm>
            <a:off x="228600" y="6949440"/>
            <a:ext cx="6393047" cy="1323439"/>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40x60 vászon hátulja, Neumann Jánosnak hihetetlenül színes életét hivatott a mű bemutatni. A 4 fő szín életének fontosabb szakaszaira utal. A kék Magyarországot (Budapestet) testesíti meg. Mivelhogy itt tanult, itt kezdte el egész útját ezért lett a háttér is kék. Véleményem szerint a másik nagy alappillére a munkásságának Németország volt. Itt kezdett el tanítani illetve maga is hatalmas tudásra tett szert. Ezért lett piros, egy kéktől külön álló szín a fő színe ennek a résznek. Zürich (Svájc) a zölddel képviselteti magát. Zöldet a kékből lehet keverni mert az alapokat mint már említettem Magyarországon megkapta. Legvégső színünk a lila, amely a kék és a piros keverékéből áll, az USA-t jelképezi. Az eddigi tudása itt bontakozott ki igazán mind az atomenergiánál, mind a számítógépnél. Ez a lila ezek mellett sötétebb mint amit Budapestnél használtam kék ezzel jelezve életet kezdetét és végét.</a:t>
            </a:r>
            <a:r>
              <a:rPr lang="hu-HU" sz="1000" dirty="0"/>
              <a:t> </a:t>
            </a:r>
          </a:p>
        </p:txBody>
      </p:sp>
    </p:spTree>
    <p:extLst>
      <p:ext uri="{BB962C8B-B14F-4D97-AF65-F5344CB8AC3E}">
        <p14:creationId xmlns:p14="http://schemas.microsoft.com/office/powerpoint/2010/main" val="31754643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37210"/>
            <a:ext cx="6858000" cy="1580545"/>
          </a:xfrm>
        </p:spPr>
        <p:txBody>
          <a:bodyPr>
            <a:normAutofit/>
          </a:bodyPr>
          <a:lstStyle/>
          <a:p>
            <a:r>
              <a:rPr lang="hu-HU" dirty="0" err="1">
                <a:latin typeface="SenticoSansDTCond-Medium" panose="020B0606030302020204" pitchFamily="34" charset="-18"/>
              </a:rPr>
              <a:t>Parlagh</a:t>
            </a:r>
            <a:r>
              <a:rPr lang="hu-HU" dirty="0">
                <a:latin typeface="SenticoSansDTCond-Medium" panose="020B0606030302020204" pitchFamily="34" charset="-18"/>
              </a:rPr>
              <a:t> Petra Emőke</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96406"/>
            <a:ext cx="6858000" cy="783771"/>
          </a:xfrm>
        </p:spPr>
        <p:txBody>
          <a:bodyPr>
            <a:normAutofit/>
          </a:bodyPr>
          <a:lstStyle/>
          <a:p>
            <a:r>
              <a:rPr lang="hu-HU" sz="2400" dirty="0">
                <a:latin typeface="SenticoSansDTCond-Regular" panose="020B0506030302020204" pitchFamily="34" charset="-18"/>
              </a:rPr>
              <a:t>New Neumann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68</a:t>
            </a:fld>
            <a:endParaRPr lang="hu-HU" sz="2400" dirty="0">
              <a:solidFill>
                <a:srgbClr val="002060"/>
              </a:solidFill>
            </a:endParaRPr>
          </a:p>
        </p:txBody>
      </p:sp>
      <p:pic>
        <p:nvPicPr>
          <p:cNvPr id="5" name="Kép 4">
            <a:extLst>
              <a:ext uri="{FF2B5EF4-FFF2-40B4-BE49-F238E27FC236}">
                <a16:creationId xmlns:a16="http://schemas.microsoft.com/office/drawing/2014/main" id="{5EE514C2-DD38-9A80-1E94-93A7465C79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1878" y="1074834"/>
            <a:ext cx="4074244" cy="5781600"/>
          </a:xfrm>
          <a:prstGeom prst="rect">
            <a:avLst/>
          </a:prstGeom>
        </p:spPr>
      </p:pic>
      <p:sp>
        <p:nvSpPr>
          <p:cNvPr id="9" name="Szövegdoboz 8">
            <a:extLst>
              <a:ext uri="{FF2B5EF4-FFF2-40B4-BE49-F238E27FC236}">
                <a16:creationId xmlns:a16="http://schemas.microsoft.com/office/drawing/2014/main" id="{1D339001-A8CA-6223-83C0-63A72B6C8F65}"/>
              </a:ext>
            </a:extLst>
          </p:cNvPr>
          <p:cNvSpPr txBox="1"/>
          <p:nvPr/>
        </p:nvSpPr>
        <p:spPr>
          <a:xfrm>
            <a:off x="236352" y="7246620"/>
            <a:ext cx="6385295" cy="86177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A/4-es méretű alkotás, melyet csoportosan, a számítógép színeire visszagondolva és a színkontrasztokkal dolgozva hoztunk létre. Mindenki egy-egy színkontraszttal dolgozva hozta létre a maga Neumannját. A fénymásolt felületek megfestése és a háttér alaplapja is utal a technikai fejlődésre, aminek fontos szereplője volt Neumann.</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zsűrit tehát kérném, hogy ne önmagában értékelje az alkotást, hanem a beküldött többi alkotással együtt, mivel úgy alkotnak a pop-artra utaló képet.</a:t>
            </a:r>
            <a:r>
              <a:rPr lang="hu-HU" sz="1000" dirty="0"/>
              <a:t> </a:t>
            </a:r>
          </a:p>
        </p:txBody>
      </p:sp>
    </p:spTree>
    <p:extLst>
      <p:ext uri="{BB962C8B-B14F-4D97-AF65-F5344CB8AC3E}">
        <p14:creationId xmlns:p14="http://schemas.microsoft.com/office/powerpoint/2010/main" val="380437231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37210"/>
            <a:ext cx="6858000" cy="1580545"/>
          </a:xfrm>
        </p:spPr>
        <p:txBody>
          <a:bodyPr>
            <a:normAutofit/>
          </a:bodyPr>
          <a:lstStyle/>
          <a:p>
            <a:r>
              <a:rPr lang="hu-HU" dirty="0" err="1">
                <a:latin typeface="SenticoSansDTCond-Medium" panose="020B0606030302020204" pitchFamily="34" charset="-18"/>
              </a:rPr>
              <a:t>Rékó</a:t>
            </a:r>
            <a:r>
              <a:rPr lang="hu-HU" dirty="0">
                <a:latin typeface="SenticoSansDTCond-Medium" panose="020B0606030302020204" pitchFamily="34" charset="-18"/>
              </a:rPr>
              <a:t> Kristóf</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96406"/>
            <a:ext cx="6858000" cy="783771"/>
          </a:xfrm>
        </p:spPr>
        <p:txBody>
          <a:bodyPr>
            <a:normAutofit/>
          </a:bodyPr>
          <a:lstStyle/>
          <a:p>
            <a:r>
              <a:rPr lang="hu-HU" sz="2400" dirty="0">
                <a:latin typeface="SenticoSansDTCond-Regular" panose="020B0506030302020204" pitchFamily="34" charset="-18"/>
              </a:rPr>
              <a:t>New Neumann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69</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54083F1E-E603-C5AD-F51B-2564EFA241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6225" y="1037758"/>
            <a:ext cx="4245550" cy="5781600"/>
          </a:xfrm>
          <a:prstGeom prst="rect">
            <a:avLst/>
          </a:prstGeom>
        </p:spPr>
      </p:pic>
      <p:sp>
        <p:nvSpPr>
          <p:cNvPr id="9" name="Szövegdoboz 8">
            <a:extLst>
              <a:ext uri="{FF2B5EF4-FFF2-40B4-BE49-F238E27FC236}">
                <a16:creationId xmlns:a16="http://schemas.microsoft.com/office/drawing/2014/main" id="{25FC754F-5626-F0D8-DC33-829E18FA38FD}"/>
              </a:ext>
            </a:extLst>
          </p:cNvPr>
          <p:cNvSpPr txBox="1"/>
          <p:nvPr/>
        </p:nvSpPr>
        <p:spPr>
          <a:xfrm>
            <a:off x="236352" y="7246620"/>
            <a:ext cx="6385295" cy="86177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A/4-es méretű alkotás, melyet csoportosan, a számítógép színeire visszagondolva és a színkontrasztokkal dolgozva hoztunk létre. Mindenki egy-egy színkontraszttal dolgozva hozta létre a maga Neumannját. A fénymásolt felületek megfestése és a háttér alaplapja is utal a technikai fejlődésre, aminek fontos szereplője volt Neumann.</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zsűrit tehát kérném, hogy ne önmagában értékelje az alkotást, hanem a beküldött többi alkotással együtt, mivel úgy alkotnak a pop-artra utaló képet.</a:t>
            </a:r>
            <a:r>
              <a:rPr lang="hu-HU" sz="1000" dirty="0"/>
              <a:t> </a:t>
            </a:r>
          </a:p>
        </p:txBody>
      </p:sp>
    </p:spTree>
    <p:extLst>
      <p:ext uri="{BB962C8B-B14F-4D97-AF65-F5344CB8AC3E}">
        <p14:creationId xmlns:p14="http://schemas.microsoft.com/office/powerpoint/2010/main" val="18641723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1580545"/>
          </a:xfrm>
        </p:spPr>
        <p:txBody>
          <a:bodyPr>
            <a:normAutofit/>
          </a:bodyPr>
          <a:lstStyle/>
          <a:p>
            <a:r>
              <a:rPr lang="hu-HU" dirty="0">
                <a:latin typeface="SenticoSansDTCond-Medium" panose="020B0606030302020204" pitchFamily="34" charset="-18"/>
              </a:rPr>
              <a:t>Kocsis Laura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7433616"/>
            <a:ext cx="6858000" cy="783771"/>
          </a:xfrm>
        </p:spPr>
        <p:txBody>
          <a:bodyPr>
            <a:normAutofit/>
          </a:bodyPr>
          <a:lstStyle/>
          <a:p>
            <a:r>
              <a:rPr lang="hu-HU" sz="2400" dirty="0">
                <a:latin typeface="SenticoSansDTCond-Regular" panose="020B0506030302020204" pitchFamily="34" charset="-18"/>
              </a:rPr>
              <a:t>21. századi gyerekek</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7</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CFB0FDCB-C7CC-5C79-BDD2-AA430766A1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750" y="1700527"/>
            <a:ext cx="4088500" cy="5781600"/>
          </a:xfrm>
          <a:prstGeom prst="rect">
            <a:avLst/>
          </a:prstGeom>
        </p:spPr>
      </p:pic>
    </p:spTree>
    <p:extLst>
      <p:ext uri="{BB962C8B-B14F-4D97-AF65-F5344CB8AC3E}">
        <p14:creationId xmlns:p14="http://schemas.microsoft.com/office/powerpoint/2010/main" val="396440289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2804637"/>
          </a:xfrm>
        </p:spPr>
        <p:txBody>
          <a:bodyPr>
            <a:normAutofit/>
          </a:bodyPr>
          <a:lstStyle/>
          <a:p>
            <a:r>
              <a:rPr lang="hu-HU" dirty="0">
                <a:latin typeface="SenticoSansDTCond-Medium" panose="020B0606030302020204" pitchFamily="34" charset="-18"/>
              </a:rPr>
              <a:t>Simon Lili Réka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852160"/>
            <a:ext cx="6858000" cy="2365227"/>
          </a:xfrm>
        </p:spPr>
        <p:txBody>
          <a:bodyPr>
            <a:normAutofit/>
          </a:bodyPr>
          <a:lstStyle/>
          <a:p>
            <a:r>
              <a:rPr lang="hu-HU" sz="2400" dirty="0">
                <a:latin typeface="SenticoSansDTCond-Regular" panose="020B0506030302020204" pitchFamily="34" charset="-18"/>
              </a:rPr>
              <a:t>Emberi gondolkodás</a:t>
            </a:r>
          </a:p>
          <a:p>
            <a:br>
              <a:rPr lang="hu-HU" sz="2400" dirty="0">
                <a:latin typeface="SenticoSansDTCond-Regular" panose="020B0506030302020204" pitchFamily="34" charset="-18"/>
              </a:rPr>
            </a:br>
            <a:r>
              <a:rPr lang="hu-HU" sz="2400" dirty="0">
                <a:latin typeface="SenticoSansDTCond-Regular" panose="020B0506030302020204" pitchFamily="34" charset="-18"/>
              </a:rPr>
              <a:t>videó:</a:t>
            </a:r>
            <a:br>
              <a:rPr lang="hu-HU" sz="2400" dirty="0">
                <a:latin typeface="SenticoSansDTCond-Regular" panose="020B0506030302020204" pitchFamily="34" charset="-18"/>
              </a:rPr>
            </a:br>
            <a:r>
              <a:rPr lang="hu-HU" sz="2400" dirty="0">
                <a:latin typeface="SenticoSansDTCond-Regular" panose="020B0506030302020204" pitchFamily="34" charset="-18"/>
                <a:hlinkClick r:id="rId3"/>
              </a:rPr>
              <a:t>https://youtu.be/xWlIHQac7z8</a:t>
            </a:r>
            <a:r>
              <a:rPr lang="hu-HU" sz="2400" dirty="0">
                <a:latin typeface="SenticoSansDTCond-Regular" panose="020B0506030302020204" pitchFamily="34" charset="-18"/>
              </a:rPr>
              <a:t>  </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70</a:t>
            </a:fld>
            <a:endParaRPr lang="hu-HU" sz="2400" dirty="0">
              <a:solidFill>
                <a:srgbClr val="002060"/>
              </a:solidFill>
            </a:endParaRPr>
          </a:p>
        </p:txBody>
      </p:sp>
      <p:pic>
        <p:nvPicPr>
          <p:cNvPr id="7" name="Kép 6">
            <a:extLst>
              <a:ext uri="{FF2B5EF4-FFF2-40B4-BE49-F238E27FC236}">
                <a16:creationId xmlns:a16="http://schemas.microsoft.com/office/drawing/2014/main" id="{3BDC74C2-A99E-A619-2754-60D6CC9D57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413" y="2244567"/>
            <a:ext cx="7062823" cy="3607593"/>
          </a:xfrm>
          <a:prstGeom prst="rect">
            <a:avLst/>
          </a:prstGeom>
        </p:spPr>
      </p:pic>
    </p:spTree>
    <p:extLst>
      <p:ext uri="{BB962C8B-B14F-4D97-AF65-F5344CB8AC3E}">
        <p14:creationId xmlns:p14="http://schemas.microsoft.com/office/powerpoint/2010/main" val="138211611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60070"/>
            <a:ext cx="6858000" cy="2804637"/>
          </a:xfrm>
        </p:spPr>
        <p:txBody>
          <a:bodyPr>
            <a:normAutofit/>
          </a:bodyPr>
          <a:lstStyle/>
          <a:p>
            <a:r>
              <a:rPr lang="hu-HU" dirty="0">
                <a:latin typeface="SenticoSansDTCond-Medium" panose="020B0606030302020204" pitchFamily="34" charset="-18"/>
              </a:rPr>
              <a:t>Szikra Sára Réka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852160"/>
            <a:ext cx="6858000" cy="2365227"/>
          </a:xfrm>
        </p:spPr>
        <p:txBody>
          <a:bodyPr>
            <a:normAutofit/>
          </a:bodyPr>
          <a:lstStyle/>
          <a:p>
            <a:r>
              <a:rPr lang="hu-HU" sz="2400" dirty="0">
                <a:latin typeface="SenticoSansDTCond-Regular" panose="020B0506030302020204" pitchFamily="34" charset="-18"/>
              </a:rPr>
              <a:t>Robot Neumann</a:t>
            </a:r>
          </a:p>
          <a:p>
            <a:br>
              <a:rPr lang="hu-HU" sz="2400" dirty="0">
                <a:latin typeface="SenticoSansDTCond-Regular" panose="020B0506030302020204" pitchFamily="34" charset="-18"/>
              </a:rPr>
            </a:br>
            <a:r>
              <a:rPr lang="hu-HU" sz="2400" dirty="0">
                <a:latin typeface="SenticoSansDTCond-Regular" panose="020B0506030302020204" pitchFamily="34" charset="-18"/>
              </a:rPr>
              <a:t>videó:</a:t>
            </a:r>
            <a:br>
              <a:rPr lang="hu-HU" sz="2400" dirty="0">
                <a:latin typeface="SenticoSansDTCond-Regular" panose="020B0506030302020204" pitchFamily="34" charset="-18"/>
              </a:rPr>
            </a:br>
            <a:r>
              <a:rPr lang="hu-HU" sz="2400" dirty="0">
                <a:latin typeface="SenticoSansDTCond-Regular" panose="020B0506030302020204" pitchFamily="34" charset="-18"/>
                <a:hlinkClick r:id="rId3"/>
              </a:rPr>
              <a:t>https://youtu.be/jWmzp8mBf70</a:t>
            </a:r>
            <a:r>
              <a:rPr lang="hu-HU" sz="2400" dirty="0">
                <a:latin typeface="SenticoSansDTCond-Regular" panose="020B0506030302020204" pitchFamily="34" charset="-18"/>
              </a:rPr>
              <a:t> </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71</a:t>
            </a:fld>
            <a:endParaRPr lang="hu-HU" sz="2400" dirty="0">
              <a:solidFill>
                <a:srgbClr val="002060"/>
              </a:solidFill>
            </a:endParaRPr>
          </a:p>
        </p:txBody>
      </p:sp>
      <p:pic>
        <p:nvPicPr>
          <p:cNvPr id="5" name="Kép 4">
            <a:extLst>
              <a:ext uri="{FF2B5EF4-FFF2-40B4-BE49-F238E27FC236}">
                <a16:creationId xmlns:a16="http://schemas.microsoft.com/office/drawing/2014/main" id="{67792CD0-E4AC-CA55-F255-C5968AC6DE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0130" y="2244567"/>
            <a:ext cx="8755380" cy="3585821"/>
          </a:xfrm>
          <a:prstGeom prst="rect">
            <a:avLst/>
          </a:prstGeom>
        </p:spPr>
      </p:pic>
    </p:spTree>
    <p:extLst>
      <p:ext uri="{BB962C8B-B14F-4D97-AF65-F5344CB8AC3E}">
        <p14:creationId xmlns:p14="http://schemas.microsoft.com/office/powerpoint/2010/main" val="378632698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37210"/>
            <a:ext cx="6858000" cy="1580545"/>
          </a:xfrm>
        </p:spPr>
        <p:txBody>
          <a:bodyPr>
            <a:normAutofit/>
          </a:bodyPr>
          <a:lstStyle/>
          <a:p>
            <a:r>
              <a:rPr lang="hu-HU" dirty="0">
                <a:latin typeface="SenticoSansDTCond-Medium" panose="020B0606030302020204" pitchFamily="34" charset="-18"/>
              </a:rPr>
              <a:t>Vágó Nóra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96406"/>
            <a:ext cx="6858000" cy="783771"/>
          </a:xfrm>
        </p:spPr>
        <p:txBody>
          <a:bodyPr>
            <a:normAutofit/>
          </a:bodyPr>
          <a:lstStyle/>
          <a:p>
            <a:r>
              <a:rPr lang="hu-HU" sz="2400" dirty="0">
                <a:latin typeface="SenticoSansDTCond-Regular" panose="020B0506030302020204" pitchFamily="34" charset="-18"/>
              </a:rPr>
              <a:t>New Neumann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72</a:t>
            </a:fld>
            <a:endParaRPr lang="hu-HU" sz="2400" dirty="0">
              <a:solidFill>
                <a:srgbClr val="002060"/>
              </a:solidFill>
            </a:endParaRPr>
          </a:p>
        </p:txBody>
      </p:sp>
      <p:pic>
        <p:nvPicPr>
          <p:cNvPr id="5" name="Kép 4" descr="A képen szöveg látható&#10;&#10;Automatikusan generált leírás">
            <a:extLst>
              <a:ext uri="{FF2B5EF4-FFF2-40B4-BE49-F238E27FC236}">
                <a16:creationId xmlns:a16="http://schemas.microsoft.com/office/drawing/2014/main" id="{25EC0DEA-EC25-58FA-FBE3-4B359411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0802" y="1079070"/>
            <a:ext cx="4156396" cy="5781600"/>
          </a:xfrm>
          <a:prstGeom prst="rect">
            <a:avLst/>
          </a:prstGeom>
        </p:spPr>
      </p:pic>
      <p:sp>
        <p:nvSpPr>
          <p:cNvPr id="9" name="Szövegdoboz 8">
            <a:extLst>
              <a:ext uri="{FF2B5EF4-FFF2-40B4-BE49-F238E27FC236}">
                <a16:creationId xmlns:a16="http://schemas.microsoft.com/office/drawing/2014/main" id="{F6F2393A-1149-4A95-751E-7409EBABF4F3}"/>
              </a:ext>
            </a:extLst>
          </p:cNvPr>
          <p:cNvSpPr txBox="1"/>
          <p:nvPr/>
        </p:nvSpPr>
        <p:spPr>
          <a:xfrm>
            <a:off x="236352" y="7246620"/>
            <a:ext cx="6385295" cy="86177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A/4-es méretű alkotás, melyet csoportosan, a számítógép színeire visszagondolva és a színkontrasztokkal dolgozva hoztunk létre. Mindenki egy-egy színkontraszttal dolgozva hozta létre a maga Neumannját. A fénymásolt felületek megfestése és a háttér alaplapja is utal a technikai fejlődésre, aminek fontos szereplője volt Neumann.</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zsűrit tehát kérném, hogy ne önmagában értékelje az alkotást, hanem a beküldött többi alkotással együtt, mivel úgy alkotnak a pop-artra utaló képet.</a:t>
            </a:r>
            <a:r>
              <a:rPr lang="hu-HU" sz="1000" dirty="0"/>
              <a:t> </a:t>
            </a:r>
          </a:p>
        </p:txBody>
      </p:sp>
    </p:spTree>
    <p:extLst>
      <p:ext uri="{BB962C8B-B14F-4D97-AF65-F5344CB8AC3E}">
        <p14:creationId xmlns:p14="http://schemas.microsoft.com/office/powerpoint/2010/main" val="77027762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537210"/>
            <a:ext cx="6858000" cy="1580545"/>
          </a:xfrm>
        </p:spPr>
        <p:txBody>
          <a:bodyPr>
            <a:normAutofit/>
          </a:bodyPr>
          <a:lstStyle/>
          <a:p>
            <a:r>
              <a:rPr lang="hu-HU" dirty="0" err="1">
                <a:latin typeface="SenticoSansDTCond-Medium" panose="020B0606030302020204" pitchFamily="34" charset="-18"/>
              </a:rPr>
              <a:t>Zhang</a:t>
            </a:r>
            <a:r>
              <a:rPr lang="hu-HU" dirty="0">
                <a:latin typeface="SenticoSansDTCond-Medium" panose="020B0606030302020204" pitchFamily="34" charset="-18"/>
              </a:rPr>
              <a:t> </a:t>
            </a:r>
            <a:r>
              <a:rPr lang="hu-HU" dirty="0" err="1">
                <a:latin typeface="SenticoSansDTCond-Medium" panose="020B0606030302020204" pitchFamily="34" charset="-18"/>
              </a:rPr>
              <a:t>Tian</a:t>
            </a:r>
            <a:r>
              <a:rPr lang="hu-HU" dirty="0">
                <a:latin typeface="SenticoSansDTCond-Medium" panose="020B0606030302020204" pitchFamily="34" charset="-18"/>
              </a:rPr>
              <a:t> </a:t>
            </a:r>
            <a:r>
              <a:rPr lang="hu-HU" dirty="0" err="1">
                <a:latin typeface="SenticoSansDTCond-Medium" panose="020B0606030302020204" pitchFamily="34" charset="-18"/>
              </a:rPr>
              <a:t>Tian</a:t>
            </a:r>
            <a:endParaRPr lang="hu-HU" dirty="0">
              <a:latin typeface="SenticoSansDTCond-Medium" panose="020B0606030302020204" pitchFamily="34" charset="-18"/>
            </a:endParaRP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96406"/>
            <a:ext cx="6858000" cy="783771"/>
          </a:xfrm>
        </p:spPr>
        <p:txBody>
          <a:bodyPr>
            <a:normAutofit/>
          </a:bodyPr>
          <a:lstStyle/>
          <a:p>
            <a:r>
              <a:rPr lang="hu-HU" sz="2400" dirty="0">
                <a:latin typeface="SenticoSansDTCond-Regular" panose="020B0506030302020204" pitchFamily="34" charset="-18"/>
              </a:rPr>
              <a:t>New Neumann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73</a:t>
            </a:fld>
            <a:endParaRPr lang="hu-HU" sz="2400" dirty="0">
              <a:solidFill>
                <a:srgbClr val="002060"/>
              </a:solidFill>
            </a:endParaRPr>
          </a:p>
        </p:txBody>
      </p:sp>
      <p:pic>
        <p:nvPicPr>
          <p:cNvPr id="7" name="Kép 6" descr="A képen szöveg látható&#10;&#10;Automatikusan generált leírás">
            <a:extLst>
              <a:ext uri="{FF2B5EF4-FFF2-40B4-BE49-F238E27FC236}">
                <a16:creationId xmlns:a16="http://schemas.microsoft.com/office/drawing/2014/main" id="{0B9A01F7-16D2-83AB-625C-9E2E9E59FF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9139" y="1037758"/>
            <a:ext cx="4079722" cy="5781600"/>
          </a:xfrm>
          <a:prstGeom prst="rect">
            <a:avLst/>
          </a:prstGeom>
        </p:spPr>
      </p:pic>
      <p:sp>
        <p:nvSpPr>
          <p:cNvPr id="9" name="Szövegdoboz 8">
            <a:extLst>
              <a:ext uri="{FF2B5EF4-FFF2-40B4-BE49-F238E27FC236}">
                <a16:creationId xmlns:a16="http://schemas.microsoft.com/office/drawing/2014/main" id="{91C5C933-E82C-BFE6-A3EB-869EE0C2B2AA}"/>
              </a:ext>
            </a:extLst>
          </p:cNvPr>
          <p:cNvSpPr txBox="1"/>
          <p:nvPr/>
        </p:nvSpPr>
        <p:spPr>
          <a:xfrm>
            <a:off x="236352" y="7246620"/>
            <a:ext cx="6385295" cy="861774"/>
          </a:xfrm>
          <a:prstGeom prst="rect">
            <a:avLst/>
          </a:prstGeom>
          <a:noFill/>
        </p:spPr>
        <p:txBody>
          <a:bodyPr wrap="square" rtlCol="0">
            <a:spAutoFit/>
          </a:bodyPr>
          <a:lstStyle/>
          <a:p>
            <a:r>
              <a:rPr lang="hu-HU" sz="1000" b="0" i="0" u="none" strike="noStrike" dirty="0">
                <a:solidFill>
                  <a:srgbClr val="000000"/>
                </a:solidFill>
                <a:effectLst/>
                <a:latin typeface="Calibri" panose="020F0502020204030204" pitchFamily="34" charset="0"/>
              </a:rPr>
              <a:t>A/4-es méretű alkotás, melyet csoportosan, a számítógép színeire visszagondolva és a színkontrasztokkal dolgozva hoztunk létre. Mindenki egy-egy színkontraszttal dolgozva hozta létre a maga Neumannját. A fénymásolt felületek megfestése és a háttér alaplapja is utal a technikai fejlődésre, aminek fontos szereplője volt Neumann.</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zsűrit tehát kérném, hogy ne önmagában értékelje az alkotást, hanem a beküldött többi alkotással együtt, mivel úgy alkotnak a pop-artra utaló képet.</a:t>
            </a:r>
            <a:r>
              <a:rPr lang="hu-HU" sz="1000" dirty="0"/>
              <a:t> </a:t>
            </a:r>
          </a:p>
        </p:txBody>
      </p:sp>
    </p:spTree>
    <p:extLst>
      <p:ext uri="{BB962C8B-B14F-4D97-AF65-F5344CB8AC3E}">
        <p14:creationId xmlns:p14="http://schemas.microsoft.com/office/powerpoint/2010/main" val="106511829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182880"/>
            <a:ext cx="6858000" cy="1580545"/>
          </a:xfrm>
        </p:spPr>
        <p:txBody>
          <a:bodyPr>
            <a:normAutofit/>
          </a:bodyPr>
          <a:lstStyle/>
          <a:p>
            <a:r>
              <a:rPr lang="hu-HU" dirty="0" err="1">
                <a:latin typeface="SenticoSansDTCond-Medium" panose="020B0606030302020204" pitchFamily="34" charset="-18"/>
              </a:rPr>
              <a:t>Žigo</a:t>
            </a:r>
            <a:r>
              <a:rPr lang="hu-HU" dirty="0">
                <a:latin typeface="SenticoSansDTCond-Medium" panose="020B0606030302020204" pitchFamily="34" charset="-18"/>
              </a:rPr>
              <a:t> Boglárka</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587796"/>
            <a:ext cx="6858000" cy="783771"/>
          </a:xfrm>
        </p:spPr>
        <p:txBody>
          <a:bodyPr>
            <a:normAutofit/>
          </a:bodyPr>
          <a:lstStyle/>
          <a:p>
            <a:r>
              <a:rPr lang="hu-HU" sz="2400" dirty="0">
                <a:latin typeface="SenticoSansDTCond-Regular" panose="020B0506030302020204" pitchFamily="34" charset="-18"/>
              </a:rPr>
              <a:t>A technika megújítója</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74</a:t>
            </a:fld>
            <a:endParaRPr lang="hu-HU" sz="2400" dirty="0">
              <a:solidFill>
                <a:srgbClr val="002060"/>
              </a:solidFill>
            </a:endParaRPr>
          </a:p>
        </p:txBody>
      </p:sp>
      <p:sp>
        <p:nvSpPr>
          <p:cNvPr id="9" name="Szövegdoboz 8">
            <a:extLst>
              <a:ext uri="{FF2B5EF4-FFF2-40B4-BE49-F238E27FC236}">
                <a16:creationId xmlns:a16="http://schemas.microsoft.com/office/drawing/2014/main" id="{91C5C933-E82C-BFE6-A3EB-869EE0C2B2AA}"/>
              </a:ext>
            </a:extLst>
          </p:cNvPr>
          <p:cNvSpPr txBox="1"/>
          <p:nvPr/>
        </p:nvSpPr>
        <p:spPr>
          <a:xfrm>
            <a:off x="236352" y="6938010"/>
            <a:ext cx="6385295" cy="246221"/>
          </a:xfrm>
          <a:prstGeom prst="rect">
            <a:avLst/>
          </a:prstGeom>
          <a:noFill/>
        </p:spPr>
        <p:txBody>
          <a:bodyPr wrap="square" rtlCol="0">
            <a:spAutoFit/>
          </a:bodyPr>
          <a:lstStyle/>
          <a:p>
            <a:pPr algn="ctr"/>
            <a:r>
              <a:rPr lang="hu-HU" sz="1000" b="0" i="0" u="none" strike="noStrike" dirty="0">
                <a:solidFill>
                  <a:srgbClr val="000000"/>
                </a:solidFill>
                <a:effectLst/>
                <a:latin typeface="Calibri" panose="020F0502020204030204" pitchFamily="34" charset="0"/>
              </a:rPr>
              <a:t>A pályamunka A3-as méretű. A mű Neumann János munkássága előtt tiszteleg</a:t>
            </a:r>
            <a:endParaRPr lang="hu-HU" sz="1000" dirty="0"/>
          </a:p>
        </p:txBody>
      </p:sp>
      <p:pic>
        <p:nvPicPr>
          <p:cNvPr id="5" name="Kép 4" descr="A képen szöveg látható&#10;&#10;Automatikusan generált leírás">
            <a:extLst>
              <a:ext uri="{FF2B5EF4-FFF2-40B4-BE49-F238E27FC236}">
                <a16:creationId xmlns:a16="http://schemas.microsoft.com/office/drawing/2014/main" id="{6A4E3B23-6F72-FAA2-0BCE-5FDEC6B3B8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47723"/>
            <a:ext cx="6858000" cy="4825593"/>
          </a:xfrm>
          <a:prstGeom prst="rect">
            <a:avLst/>
          </a:prstGeom>
        </p:spPr>
      </p:pic>
    </p:spTree>
    <p:extLst>
      <p:ext uri="{BB962C8B-B14F-4D97-AF65-F5344CB8AC3E}">
        <p14:creationId xmlns:p14="http://schemas.microsoft.com/office/powerpoint/2010/main" val="334597632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102870"/>
            <a:ext cx="6858000" cy="1723387"/>
          </a:xfrm>
        </p:spPr>
        <p:txBody>
          <a:bodyPr>
            <a:normAutofit/>
          </a:bodyPr>
          <a:lstStyle/>
          <a:p>
            <a:r>
              <a:rPr lang="hu-HU" dirty="0" err="1">
                <a:latin typeface="SenticoSansDTCond-Medium" panose="020B0606030302020204" pitchFamily="34" charset="-18"/>
              </a:rPr>
              <a:t>Krolikowski</a:t>
            </a:r>
            <a:r>
              <a:rPr lang="hu-HU" dirty="0">
                <a:latin typeface="SenticoSansDTCond-Medium" panose="020B0606030302020204" pitchFamily="34" charset="-18"/>
              </a:rPr>
              <a:t> Ambrus Ede</a:t>
            </a: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5429249"/>
            <a:ext cx="6858000" cy="3245339"/>
          </a:xfrm>
        </p:spPr>
        <p:txBody>
          <a:bodyPr>
            <a:normAutofit/>
          </a:bodyPr>
          <a:lstStyle/>
          <a:p>
            <a:r>
              <a:rPr lang="hu-HU" sz="2400" dirty="0">
                <a:latin typeface="SenticoSansDTCond-Regular" panose="020B0506030302020204" pitchFamily="34" charset="-18"/>
              </a:rPr>
              <a:t>A Marslakó</a:t>
            </a:r>
          </a:p>
          <a:p>
            <a:r>
              <a:rPr lang="hu-HU" sz="2400" dirty="0">
                <a:latin typeface="SenticoSansDTCond-Regular" panose="020B0506030302020204" pitchFamily="34" charset="-18"/>
              </a:rPr>
              <a:t>videó:</a:t>
            </a:r>
            <a:br>
              <a:rPr lang="hu-HU" sz="2400" dirty="0">
                <a:latin typeface="SenticoSansDTCond-Regular" panose="020B0506030302020204" pitchFamily="34" charset="-18"/>
              </a:rPr>
            </a:br>
            <a:r>
              <a:rPr lang="hu-HU" sz="2400" dirty="0">
                <a:latin typeface="SenticoSansDTCond-Regular" panose="020B0506030302020204" pitchFamily="34" charset="-18"/>
                <a:hlinkClick r:id="rId3"/>
              </a:rPr>
              <a:t>https://youtu.be/wX_MKhE65Hs</a:t>
            </a:r>
            <a:r>
              <a:rPr lang="hu-HU" sz="2400" dirty="0">
                <a:latin typeface="SenticoSansDTCond-Regular" panose="020B0506030302020204" pitchFamily="34" charset="-18"/>
              </a:rPr>
              <a:t> </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8</a:t>
            </a:fld>
            <a:endParaRPr lang="hu-HU" sz="2400" dirty="0">
              <a:solidFill>
                <a:srgbClr val="002060"/>
              </a:solidFill>
            </a:endParaRPr>
          </a:p>
        </p:txBody>
      </p:sp>
      <p:sp>
        <p:nvSpPr>
          <p:cNvPr id="13" name="Szövegdoboz 12">
            <a:extLst>
              <a:ext uri="{FF2B5EF4-FFF2-40B4-BE49-F238E27FC236}">
                <a16:creationId xmlns:a16="http://schemas.microsoft.com/office/drawing/2014/main" id="{038D9715-05E5-C69D-9E76-A266A11DC988}"/>
              </a:ext>
            </a:extLst>
          </p:cNvPr>
          <p:cNvSpPr txBox="1"/>
          <p:nvPr/>
        </p:nvSpPr>
        <p:spPr>
          <a:xfrm>
            <a:off x="205740" y="6743700"/>
            <a:ext cx="6415907" cy="1169551"/>
          </a:xfrm>
          <a:prstGeom prst="rect">
            <a:avLst/>
          </a:prstGeom>
          <a:noFill/>
        </p:spPr>
        <p:txBody>
          <a:bodyPr wrap="square" rtlCol="0">
            <a:spAutoFit/>
          </a:bodyPr>
          <a:lstStyle/>
          <a:p>
            <a:r>
              <a:rPr lang="hu-HU" sz="1000" dirty="0"/>
              <a:t>Neumann János: A Marslakó</a:t>
            </a:r>
          </a:p>
          <a:p>
            <a:endParaRPr lang="hu-HU" sz="1000" dirty="0"/>
          </a:p>
          <a:p>
            <a:r>
              <a:rPr lang="hu-HU" sz="1000" dirty="0"/>
              <a:t>Neumann János furabogár volt. A kedvenc programom az </a:t>
            </a:r>
            <a:r>
              <a:rPr lang="hu-HU" sz="1000" dirty="0" err="1"/>
              <a:t>Unreal</a:t>
            </a:r>
            <a:r>
              <a:rPr lang="hu-HU" sz="1000" dirty="0"/>
              <a:t> 5 és a Blender. Ezekben dolgoztam ki a videó részleteit és a videójátékot. Én készítettem a </a:t>
            </a:r>
            <a:r>
              <a:rPr lang="hu-HU" sz="1000" dirty="0" err="1"/>
              <a:t>blueprinteket</a:t>
            </a:r>
            <a:r>
              <a:rPr lang="hu-HU" sz="1000" dirty="0"/>
              <a:t>, a szereplők </a:t>
            </a:r>
            <a:r>
              <a:rPr lang="hu-HU" sz="1000" dirty="0" err="1"/>
              <a:t>rigjét</a:t>
            </a:r>
            <a:r>
              <a:rPr lang="hu-HU" sz="1000" dirty="0"/>
              <a:t> és az animációkat. Ezeket aztán </a:t>
            </a:r>
            <a:r>
              <a:rPr lang="hu-HU" sz="1000" dirty="0" err="1"/>
              <a:t>Final</a:t>
            </a:r>
            <a:r>
              <a:rPr lang="hu-HU" sz="1000" dirty="0"/>
              <a:t> </a:t>
            </a:r>
            <a:r>
              <a:rPr lang="hu-HU" sz="1000" dirty="0" err="1"/>
              <a:t>Cutban</a:t>
            </a:r>
            <a:r>
              <a:rPr lang="hu-HU" sz="1000" dirty="0"/>
              <a:t> vágtam össze. Neumann János nélkül ma nem </a:t>
            </a:r>
            <a:r>
              <a:rPr lang="hu-HU" sz="1000" dirty="0" err="1"/>
              <a:t>számítógépezhetnénk</a:t>
            </a:r>
            <a:r>
              <a:rPr lang="hu-HU" sz="1000" dirty="0"/>
              <a:t>, ezért szerettem volna ezt a videót elkészíteni. Fontos a munkássága, nagyon jó volt olvasni a munkáiról. Jó volt olvasni valakiről, aki ennyire nem illett a világba. </a:t>
            </a:r>
          </a:p>
          <a:p>
            <a:r>
              <a:rPr lang="hu-HU" sz="1000" dirty="0"/>
              <a:t>Szerintem visszament a bolygójára és mosolyog rajtunk éppen. </a:t>
            </a:r>
          </a:p>
        </p:txBody>
      </p:sp>
      <p:pic>
        <p:nvPicPr>
          <p:cNvPr id="5" name="Kép 4">
            <a:extLst>
              <a:ext uri="{FF2B5EF4-FFF2-40B4-BE49-F238E27FC236}">
                <a16:creationId xmlns:a16="http://schemas.microsoft.com/office/drawing/2014/main" id="{C44F19C9-2393-D87F-5B26-0E6E3C636C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517"/>
            <a:ext cx="6858000" cy="3808732"/>
          </a:xfrm>
          <a:prstGeom prst="rect">
            <a:avLst/>
          </a:prstGeom>
        </p:spPr>
      </p:pic>
    </p:spTree>
    <p:extLst>
      <p:ext uri="{BB962C8B-B14F-4D97-AF65-F5344CB8AC3E}">
        <p14:creationId xmlns:p14="http://schemas.microsoft.com/office/powerpoint/2010/main" val="267341153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descr="A képen sötét, éjszakai égbolt látható&#10;&#10;Automatikusan generált leírás">
            <a:extLst>
              <a:ext uri="{FF2B5EF4-FFF2-40B4-BE49-F238E27FC236}">
                <a16:creationId xmlns:a16="http://schemas.microsoft.com/office/drawing/2014/main" id="{F3B169C7-EAD4-981E-7AD5-464AC2C8B5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858000" cy="10545961"/>
          </a:xfrm>
          <a:prstGeom prst="rect">
            <a:avLst/>
          </a:prstGeom>
        </p:spPr>
      </p:pic>
      <p:sp>
        <p:nvSpPr>
          <p:cNvPr id="8" name="Téglalap 7">
            <a:extLst>
              <a:ext uri="{FF2B5EF4-FFF2-40B4-BE49-F238E27FC236}">
                <a16:creationId xmlns:a16="http://schemas.microsoft.com/office/drawing/2014/main" id="{3616AF94-1C6D-3E9F-EBFD-C5C809183E44}"/>
              </a:ext>
            </a:extLst>
          </p:cNvPr>
          <p:cNvSpPr/>
          <p:nvPr/>
        </p:nvSpPr>
        <p:spPr>
          <a:xfrm>
            <a:off x="-287383" y="8360229"/>
            <a:ext cx="7249886" cy="783771"/>
          </a:xfrm>
          <a:prstGeom prst="rect">
            <a:avLst/>
          </a:prstGeom>
          <a:solidFill>
            <a:srgbClr val="96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 name="Cím 1">
            <a:extLst>
              <a:ext uri="{FF2B5EF4-FFF2-40B4-BE49-F238E27FC236}">
                <a16:creationId xmlns:a16="http://schemas.microsoft.com/office/drawing/2014/main" id="{B5384F9B-5FFD-0927-E0E5-CDB0CC777521}"/>
              </a:ext>
            </a:extLst>
          </p:cNvPr>
          <p:cNvSpPr>
            <a:spLocks noGrp="1"/>
          </p:cNvSpPr>
          <p:nvPr>
            <p:ph type="ctrTitle"/>
          </p:nvPr>
        </p:nvSpPr>
        <p:spPr>
          <a:xfrm>
            <a:off x="-1" y="0"/>
            <a:ext cx="6858000" cy="2131996"/>
          </a:xfrm>
        </p:spPr>
        <p:txBody>
          <a:bodyPr>
            <a:normAutofit/>
          </a:bodyPr>
          <a:lstStyle/>
          <a:p>
            <a:r>
              <a:rPr lang="hu-HU" dirty="0">
                <a:latin typeface="SenticoSansDTCond-Medium" panose="020B0606030302020204" pitchFamily="34" charset="-18"/>
              </a:rPr>
              <a:t>Nagy </a:t>
            </a:r>
            <a:r>
              <a:rPr lang="hu-HU" dirty="0" err="1">
                <a:latin typeface="SenticoSansDTCond-Medium" panose="020B0606030302020204" pitchFamily="34" charset="-18"/>
              </a:rPr>
              <a:t>Mira</a:t>
            </a:r>
            <a:endParaRPr lang="hu-HU" dirty="0">
              <a:latin typeface="SenticoSansDTCond-Medium" panose="020B0606030302020204" pitchFamily="34" charset="-18"/>
            </a:endParaRPr>
          </a:p>
        </p:txBody>
      </p:sp>
      <p:sp>
        <p:nvSpPr>
          <p:cNvPr id="3" name="Alcím 2">
            <a:extLst>
              <a:ext uri="{FF2B5EF4-FFF2-40B4-BE49-F238E27FC236}">
                <a16:creationId xmlns:a16="http://schemas.microsoft.com/office/drawing/2014/main" id="{10701D3E-434E-9F32-2F90-C06878C56695}"/>
              </a:ext>
            </a:extLst>
          </p:cNvPr>
          <p:cNvSpPr>
            <a:spLocks noGrp="1"/>
          </p:cNvSpPr>
          <p:nvPr>
            <p:ph type="subTitle" idx="1"/>
          </p:nvPr>
        </p:nvSpPr>
        <p:spPr>
          <a:xfrm>
            <a:off x="0" y="6869163"/>
            <a:ext cx="6858000" cy="434608"/>
          </a:xfrm>
        </p:spPr>
        <p:txBody>
          <a:bodyPr>
            <a:normAutofit/>
          </a:bodyPr>
          <a:lstStyle/>
          <a:p>
            <a:r>
              <a:rPr lang="hu-HU" sz="2400" dirty="0">
                <a:latin typeface="SenticoSansDTCond-Regular" panose="020B0506030302020204" pitchFamily="34" charset="-18"/>
              </a:rPr>
              <a:t>Múlt és jövő spiráljában....</a:t>
            </a:r>
          </a:p>
        </p:txBody>
      </p:sp>
      <p:sp>
        <p:nvSpPr>
          <p:cNvPr id="6" name="Dia számának helye 5">
            <a:extLst>
              <a:ext uri="{FF2B5EF4-FFF2-40B4-BE49-F238E27FC236}">
                <a16:creationId xmlns:a16="http://schemas.microsoft.com/office/drawing/2014/main" id="{CA7E3551-3C47-63C9-27AB-A7725AE87B77}"/>
              </a:ext>
            </a:extLst>
          </p:cNvPr>
          <p:cNvSpPr>
            <a:spLocks noGrp="1"/>
          </p:cNvSpPr>
          <p:nvPr>
            <p:ph type="sldNum" sz="quarter" idx="12"/>
          </p:nvPr>
        </p:nvSpPr>
        <p:spPr>
          <a:xfrm>
            <a:off x="5078597" y="8514325"/>
            <a:ext cx="1543050" cy="486833"/>
          </a:xfrm>
        </p:spPr>
        <p:txBody>
          <a:bodyPr/>
          <a:lstStyle/>
          <a:p>
            <a:fld id="{553B44FC-D098-4E3F-8A43-75C0540A2167}" type="slidenum">
              <a:rPr lang="hu-HU" sz="2400" smtClean="0">
                <a:solidFill>
                  <a:srgbClr val="002060"/>
                </a:solidFill>
              </a:rPr>
              <a:t>9</a:t>
            </a:fld>
            <a:endParaRPr lang="hu-HU" sz="2400" dirty="0">
              <a:solidFill>
                <a:srgbClr val="002060"/>
              </a:solidFill>
            </a:endParaRPr>
          </a:p>
        </p:txBody>
      </p:sp>
      <p:pic>
        <p:nvPicPr>
          <p:cNvPr id="5" name="Kép 4">
            <a:extLst>
              <a:ext uri="{FF2B5EF4-FFF2-40B4-BE49-F238E27FC236}">
                <a16:creationId xmlns:a16="http://schemas.microsoft.com/office/drawing/2014/main" id="{028CB9A5-F41A-EBA2-FE90-B2461B9AC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74838"/>
            <a:ext cx="6858000" cy="4594324"/>
          </a:xfrm>
          <a:prstGeom prst="rect">
            <a:avLst/>
          </a:prstGeom>
        </p:spPr>
      </p:pic>
      <p:sp>
        <p:nvSpPr>
          <p:cNvPr id="10" name="Szövegdoboz 9">
            <a:extLst>
              <a:ext uri="{FF2B5EF4-FFF2-40B4-BE49-F238E27FC236}">
                <a16:creationId xmlns:a16="http://schemas.microsoft.com/office/drawing/2014/main" id="{CE735ADD-A91D-8597-B6FD-088D437345BA}"/>
              </a:ext>
            </a:extLst>
          </p:cNvPr>
          <p:cNvSpPr txBox="1"/>
          <p:nvPr/>
        </p:nvSpPr>
        <p:spPr>
          <a:xfrm>
            <a:off x="297180" y="7326630"/>
            <a:ext cx="6229350" cy="400110"/>
          </a:xfrm>
          <a:prstGeom prst="rect">
            <a:avLst/>
          </a:prstGeom>
          <a:noFill/>
        </p:spPr>
        <p:txBody>
          <a:bodyPr wrap="square" rtlCol="0">
            <a:spAutoFit/>
          </a:bodyPr>
          <a:lstStyle/>
          <a:p>
            <a:pPr algn="ctr"/>
            <a:r>
              <a:rPr lang="hu-HU" sz="1000" b="0" i="0" u="none" strike="noStrike" dirty="0">
                <a:solidFill>
                  <a:srgbClr val="000000"/>
                </a:solidFill>
                <a:effectLst/>
                <a:latin typeface="Calibri" panose="020F0502020204030204" pitchFamily="34" charset="0"/>
              </a:rPr>
              <a:t>Filctoll rajz, A/4-es méret</a:t>
            </a:r>
            <a:br>
              <a:rPr lang="hu-HU" sz="1000" b="0" i="0" u="none" strike="noStrike" dirty="0">
                <a:solidFill>
                  <a:srgbClr val="000000"/>
                </a:solidFill>
                <a:effectLst/>
                <a:latin typeface="Calibri" panose="020F0502020204030204" pitchFamily="34" charset="0"/>
              </a:rPr>
            </a:br>
            <a:r>
              <a:rPr lang="hu-HU" sz="1000" b="0" i="0" u="none" strike="noStrike" dirty="0">
                <a:solidFill>
                  <a:srgbClr val="000000"/>
                </a:solidFill>
                <a:effectLst/>
                <a:latin typeface="Calibri" panose="020F0502020204030204" pitchFamily="34" charset="0"/>
              </a:rPr>
              <a:t>A jövő egy meghatározó részét adó matematika tudós visszaköszön mindennapjainkban...</a:t>
            </a:r>
            <a:r>
              <a:rPr lang="hu-HU" sz="1000" dirty="0"/>
              <a:t> </a:t>
            </a:r>
          </a:p>
        </p:txBody>
      </p:sp>
    </p:spTree>
    <p:extLst>
      <p:ext uri="{BB962C8B-B14F-4D97-AF65-F5344CB8AC3E}">
        <p14:creationId xmlns:p14="http://schemas.microsoft.com/office/powerpoint/2010/main" val="159952045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02761059CCF1134FAB9DE59ECA69E13B" ma:contentTypeVersion="15" ma:contentTypeDescription="Új dokumentum létrehozása." ma:contentTypeScope="" ma:versionID="7bc3f79888815fc244249649afa11974">
  <xsd:schema xmlns:xsd="http://www.w3.org/2001/XMLSchema" xmlns:xs="http://www.w3.org/2001/XMLSchema" xmlns:p="http://schemas.microsoft.com/office/2006/metadata/properties" xmlns:ns2="b915e69c-a44e-4a6b-bf46-25ef360a73a5" xmlns:ns3="4b1179c4-9999-44f4-bc9e-45791454419e" targetNamespace="http://schemas.microsoft.com/office/2006/metadata/properties" ma:root="true" ma:fieldsID="5ebdf03bdbad09a95f2806ebf6ab18d2" ns2:_="" ns3:_="">
    <xsd:import namespace="b915e69c-a44e-4a6b-bf46-25ef360a73a5"/>
    <xsd:import namespace="4b1179c4-9999-44f4-bc9e-4579145441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15e69c-a44e-4a6b-bf46-25ef360a73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épcímkék" ma:readOnly="false" ma:fieldId="{5cf76f15-5ced-4ddc-b409-7134ff3c332f}" ma:taxonomyMulti="true" ma:sspId="a9a4c5d7-fb73-4343-ad24-eed1aadf7b1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1179c4-9999-44f4-bc9e-45791454419e"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TaxCatchAll" ma:index="22" nillable="true" ma:displayName="Taxonomy Catch All Column" ma:hidden="true" ma:list="{770475c1-e469-4669-9c0b-48443a75fefa}" ma:internalName="TaxCatchAll" ma:showField="CatchAllData" ma:web="4b1179c4-9999-44f4-bc9e-4579145441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8EAAA3-5F6D-4495-AE61-FCE4CB5C08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15e69c-a44e-4a6b-bf46-25ef360a73a5"/>
    <ds:schemaRef ds:uri="4b1179c4-9999-44f4-bc9e-4579145441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A4791D-4E87-4084-8298-3D017AB05F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860</TotalTime>
  <Words>3702</Words>
  <Application>Microsoft Office PowerPoint</Application>
  <PresentationFormat>Diavetítés a képernyőre (4:3 oldalarány)</PresentationFormat>
  <Paragraphs>259</Paragraphs>
  <Slides>74</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74</vt:i4>
      </vt:variant>
    </vt:vector>
  </HeadingPairs>
  <TitlesOfParts>
    <vt:vector size="81" baseType="lpstr">
      <vt:lpstr>Arial</vt:lpstr>
      <vt:lpstr>Calibri</vt:lpstr>
      <vt:lpstr>Calibri Light</vt:lpstr>
      <vt:lpstr>SenticoSansDTCond-Bold</vt:lpstr>
      <vt:lpstr>SenticoSansDTCond-Medium</vt:lpstr>
      <vt:lpstr>SenticoSansDTCond-Regular</vt:lpstr>
      <vt:lpstr>Office-téma</vt:lpstr>
      <vt:lpstr>A Neumann Társaság    Neumann 120 képzőművészeti diákpályázat beküldött pályaművei </vt:lpstr>
      <vt:lpstr>PowerPoint-bemutató</vt:lpstr>
      <vt:lpstr>Csányi László</vt:lpstr>
      <vt:lpstr>Csikos Alexa</vt:lpstr>
      <vt:lpstr>Gyarmati Viktória</vt:lpstr>
      <vt:lpstr>Kenyeres Anna</vt:lpstr>
      <vt:lpstr>Kocsis Laura</vt:lpstr>
      <vt:lpstr>Krolikowski Ambrus Ede</vt:lpstr>
      <vt:lpstr>Nagy Mira</vt:lpstr>
      <vt:lpstr>Nagy-Jójárt Diána</vt:lpstr>
      <vt:lpstr>Ördög Enikő</vt:lpstr>
      <vt:lpstr>Perneki Lara</vt:lpstr>
      <vt:lpstr>Raffael Alexandra</vt:lpstr>
      <vt:lpstr>Savanya Olivér</vt:lpstr>
      <vt:lpstr>Szabó Kira Barbara</vt:lpstr>
      <vt:lpstr>Szögi János</vt:lpstr>
      <vt:lpstr>Sztojcsovics Alexa</vt:lpstr>
      <vt:lpstr>Sztojcsovics Alexa</vt:lpstr>
      <vt:lpstr>Szurovecz Ernő</vt:lpstr>
      <vt:lpstr>Tóth Péter</vt:lpstr>
      <vt:lpstr>Tsereteli Konor</vt:lpstr>
      <vt:lpstr>Ungi Gábor</vt:lpstr>
      <vt:lpstr>Zákány Marcell</vt:lpstr>
      <vt:lpstr>Zsikó Alisa</vt:lpstr>
      <vt:lpstr>Zsikó Richárd</vt:lpstr>
      <vt:lpstr>PowerPoint-bemutató</vt:lpstr>
      <vt:lpstr>Balogh Gréta</vt:lpstr>
      <vt:lpstr>Balogh Hanna</vt:lpstr>
      <vt:lpstr>Berebora Adél</vt:lpstr>
      <vt:lpstr>Bródi Luca</vt:lpstr>
      <vt:lpstr>Budai Mirabell</vt:lpstr>
      <vt:lpstr>Csete-Czinege Luca</vt:lpstr>
      <vt:lpstr>Csikós Kiara</vt:lpstr>
      <vt:lpstr>Davies Eszter Joy</vt:lpstr>
      <vt:lpstr>Gáspár Kinga</vt:lpstr>
      <vt:lpstr>Hermán Dorottya</vt:lpstr>
      <vt:lpstr>Horváth Boglárka</vt:lpstr>
      <vt:lpstr>Inzsöl Liliána</vt:lpstr>
      <vt:lpstr>Kalló Bancsi Marczi Blanka</vt:lpstr>
      <vt:lpstr>Katics Koppány András</vt:lpstr>
      <vt:lpstr>Kató Eszter</vt:lpstr>
      <vt:lpstr>Kiss Viktória</vt:lpstr>
      <vt:lpstr>Kozma Noémi Dóra</vt:lpstr>
      <vt:lpstr>Krómer Jázmin</vt:lpstr>
      <vt:lpstr>Kubik Réka</vt:lpstr>
      <vt:lpstr>Laczkó Linda</vt:lpstr>
      <vt:lpstr>Loy Korinna Nárcisz</vt:lpstr>
      <vt:lpstr>Nagy Annabella</vt:lpstr>
      <vt:lpstr>Nagy Maja</vt:lpstr>
      <vt:lpstr>Nyitrai Sára Mária</vt:lpstr>
      <vt:lpstr>Pataki Laura</vt:lpstr>
      <vt:lpstr>Pálffy Veronika</vt:lpstr>
      <vt:lpstr>Radó Erzsébet</vt:lpstr>
      <vt:lpstr>Sárosi Eszter</vt:lpstr>
      <vt:lpstr>Simon-Tassy Zsigmond</vt:lpstr>
      <vt:lpstr>Szentpéteri Bianka</vt:lpstr>
      <vt:lpstr>PowerPoint-bemutató</vt:lpstr>
      <vt:lpstr>Bartha Bíborka Henrietta</vt:lpstr>
      <vt:lpstr>Bába Kristóf Mihály</vt:lpstr>
      <vt:lpstr>Berencsi Mónika Nóra</vt:lpstr>
      <vt:lpstr>Bolla Boglárka Anna</vt:lpstr>
      <vt:lpstr>Böröcz Lilian</vt:lpstr>
      <vt:lpstr>Darvas Noémi</vt:lpstr>
      <vt:lpstr>Drucker Anna Flóra</vt:lpstr>
      <vt:lpstr>Förster Lujza</vt:lpstr>
      <vt:lpstr>Mézes Márton</vt:lpstr>
      <vt:lpstr>Németh Hanna</vt:lpstr>
      <vt:lpstr>Parlagh Petra Emőke</vt:lpstr>
      <vt:lpstr>Rékó Kristóf</vt:lpstr>
      <vt:lpstr>Simon Lili Réka</vt:lpstr>
      <vt:lpstr>Szikra Sára Réka</vt:lpstr>
      <vt:lpstr>Vágó Nóra</vt:lpstr>
      <vt:lpstr>Zhang Tian Tian</vt:lpstr>
      <vt:lpstr>Žigo Boglárka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Neumann Társaság  és a Magyar Elektrográfiai Társaság  Neumann 120 elnevezésű meghívásos pályázatának beküldött pályaművei</dc:title>
  <dc:creator>Kürtössy Nándor</dc:creator>
  <cp:lastModifiedBy>NJSZT</cp:lastModifiedBy>
  <cp:revision>299</cp:revision>
  <dcterms:created xsi:type="dcterms:W3CDTF">2023-01-23T08:44:09Z</dcterms:created>
  <dcterms:modified xsi:type="dcterms:W3CDTF">2023-05-18T11:16:05Z</dcterms:modified>
</cp:coreProperties>
</file>