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7" r:id="rId1"/>
  </p:sldMasterIdLst>
  <p:notesMasterIdLst>
    <p:notesMasterId r:id="rId19"/>
  </p:notesMasterIdLst>
  <p:handoutMasterIdLst>
    <p:handoutMasterId r:id="rId20"/>
  </p:handoutMasterIdLst>
  <p:sldIdLst>
    <p:sldId id="257" r:id="rId2"/>
    <p:sldId id="389" r:id="rId3"/>
    <p:sldId id="392" r:id="rId4"/>
    <p:sldId id="401" r:id="rId5"/>
    <p:sldId id="402" r:id="rId6"/>
    <p:sldId id="393" r:id="rId7"/>
    <p:sldId id="390" r:id="rId8"/>
    <p:sldId id="403" r:id="rId9"/>
    <p:sldId id="404" r:id="rId10"/>
    <p:sldId id="391" r:id="rId11"/>
    <p:sldId id="394" r:id="rId12"/>
    <p:sldId id="395" r:id="rId13"/>
    <p:sldId id="396" r:id="rId14"/>
    <p:sldId id="397" r:id="rId15"/>
    <p:sldId id="398" r:id="rId16"/>
    <p:sldId id="399" r:id="rId17"/>
    <p:sldId id="400" r:id="rId18"/>
  </p:sldIdLst>
  <p:sldSz cx="9144000" cy="6858000" type="screen4x3"/>
  <p:notesSz cx="6797675" cy="992663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0099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95" autoAdjust="0"/>
    <p:restoredTop sz="94701" autoAdjust="0"/>
  </p:normalViewPr>
  <p:slideViewPr>
    <p:cSldViewPr>
      <p:cViewPr>
        <p:scale>
          <a:sx n="86" d="100"/>
          <a:sy n="86" d="100"/>
        </p:scale>
        <p:origin x="-58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0" d="100"/>
          <a:sy n="80" d="100"/>
        </p:scale>
        <p:origin x="-3912" y="-8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1" cy="496888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7" y="0"/>
            <a:ext cx="2946401" cy="496888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99E7F0B8-2625-4C10-9DCB-5F805F3A743A}" type="datetimeFigureOut">
              <a:rPr lang="hu-HU" smtClean="0"/>
              <a:t>2015.04.22.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1" cy="496887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7" y="9428164"/>
            <a:ext cx="2946401" cy="496887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C75F6FC3-25C7-4AD4-800A-26505B6FDA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6363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4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4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73F55D2-3974-4144-A90E-1A04E9D1BA6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14650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3F55D2-3974-4144-A90E-1A04E9D1BA6D}" type="slidenum">
              <a:rPr lang="hu-HU" smtClean="0"/>
              <a:pPr>
                <a:defRPr/>
              </a:pPr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0082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3F55D2-3974-4144-A90E-1A04E9D1BA6D}" type="slidenum">
              <a:rPr lang="hu-HU" smtClean="0"/>
              <a:pPr>
                <a:defRPr/>
              </a:pPr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4515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3F55D2-3974-4144-A90E-1A04E9D1BA6D}" type="slidenum">
              <a:rPr lang="hu-HU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98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3F55D2-3974-4144-A90E-1A04E9D1BA6D}" type="slidenum">
              <a:rPr lang="hu-HU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98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3F55D2-3974-4144-A90E-1A04E9D1BA6D}" type="slidenum">
              <a:rPr lang="hu-HU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98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3F55D2-3974-4144-A90E-1A04E9D1BA6D}" type="slidenum">
              <a:rPr lang="hu-HU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98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61805F-3726-4A7A-9CE0-1E7D4F612FA0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9978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BB43A1-4027-4D8B-9FCD-CF10A50FE22C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5607062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BB43A1-4027-4D8B-9FCD-CF10A50FE22C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0431271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89FFB-90F0-4994-9A90-364A5CD769AA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5519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BB43A1-4027-4D8B-9FCD-CF10A50FE22C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5404530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BB43A1-4027-4D8B-9FCD-CF10A50FE22C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2999519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BB43A1-4027-4D8B-9FCD-CF10A50FE22C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1837668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DD71A6-0046-4377-8F81-D1B27A3C71E5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4480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BB43A1-4027-4D8B-9FCD-CF10A50FE22C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5419451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BB43A1-4027-4D8B-9FCD-CF10A50FE22C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9560249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BB43A1-4027-4D8B-9FCD-CF10A50FE22C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95469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header_prezihez_ecdl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44000" cy="1069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6BB43A1-4027-4D8B-9FCD-CF10A50FE22C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  <p:pic>
        <p:nvPicPr>
          <p:cNvPr id="7" name="Kép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6427478"/>
            <a:ext cx="333610" cy="333610"/>
          </a:xfrm>
          <a:prstGeom prst="rect">
            <a:avLst/>
          </a:prstGeom>
        </p:spPr>
      </p:pic>
      <p:sp>
        <p:nvSpPr>
          <p:cNvPr id="8" name="Rectangle 5"/>
          <p:cNvSpPr txBox="1">
            <a:spLocks noChangeArrowheads="1"/>
          </p:cNvSpPr>
          <p:nvPr userDrawn="1"/>
        </p:nvSpPr>
        <p:spPr bwMode="auto">
          <a:xfrm>
            <a:off x="8420844" y="6525344"/>
            <a:ext cx="133573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u-H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300" b="1" kern="1200" smtClean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hu-HU" dirty="0" smtClean="0"/>
              <a:t>/</a:t>
            </a:r>
            <a:r>
              <a:rPr lang="hu-HU" dirty="0" err="1" smtClean="0"/>
              <a:t>njszt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8641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Grp="1" noChangeArrowheads="1"/>
          </p:cNvSpPr>
          <p:nvPr>
            <p:ph type="title"/>
          </p:nvPr>
        </p:nvSpPr>
        <p:spPr>
          <a:xfrm>
            <a:off x="179388" y="1800225"/>
            <a:ext cx="8785225" cy="3429000"/>
          </a:xfrm>
          <a:noFill/>
        </p:spPr>
        <p:txBody>
          <a:bodyPr/>
          <a:lstStyle/>
          <a:p>
            <a:pPr eaLnBrk="1" hangingPunct="1"/>
            <a:r>
              <a:rPr lang="hu-HU" sz="5400" b="1" dirty="0">
                <a:solidFill>
                  <a:srgbClr val="000099"/>
                </a:solidFill>
              </a:rPr>
              <a:t>Hírek, </a:t>
            </a:r>
            <a:r>
              <a:rPr lang="hu-HU" sz="5400" b="1" dirty="0" smtClean="0">
                <a:solidFill>
                  <a:srgbClr val="000099"/>
                </a:solidFill>
              </a:rPr>
              <a:t>aktualitások</a:t>
            </a:r>
            <a:endParaRPr lang="en-GB" sz="2000" b="1" dirty="0" smtClean="0">
              <a:solidFill>
                <a:srgbClr val="000099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dirty="0" smtClean="0">
                <a:latin typeface="+mj-lt"/>
              </a:rPr>
              <a:t>ECDL vizsgaközpontok XVII. Országos Fóruma</a:t>
            </a:r>
            <a:endParaRPr lang="hu-HU" dirty="0">
              <a:latin typeface="+mj-lt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79388" y="5734050"/>
            <a:ext cx="4535487" cy="543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hu-HU" b="1" dirty="0">
                <a:solidFill>
                  <a:srgbClr val="0066CC"/>
                </a:solidFill>
                <a:latin typeface="+mj-lt"/>
              </a:rPr>
              <a:t>Alföldi István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hu-HU" sz="1600" b="1" dirty="0">
                <a:solidFill>
                  <a:srgbClr val="0066CC"/>
                </a:solidFill>
                <a:latin typeface="+mj-lt"/>
              </a:rPr>
              <a:t>NJSZT ügyvezető igazgató</a:t>
            </a:r>
          </a:p>
        </p:txBody>
      </p:sp>
    </p:spTree>
    <p:extLst>
      <p:ext uri="{BB962C8B-B14F-4D97-AF65-F5344CB8AC3E}">
        <p14:creationId xmlns:p14="http://schemas.microsoft.com/office/powerpoint/2010/main" val="415355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08112"/>
          </a:xfrm>
        </p:spPr>
        <p:txBody>
          <a:bodyPr>
            <a:normAutofit/>
          </a:bodyPr>
          <a:lstStyle/>
          <a:p>
            <a:r>
              <a:rPr lang="hu-HU" sz="3600" b="1" dirty="0" smtClean="0">
                <a:solidFill>
                  <a:srgbClr val="000099"/>
                </a:solidFill>
              </a:rPr>
              <a:t>Fontos hír</a:t>
            </a:r>
            <a:endParaRPr lang="hu-HU" sz="3600" b="1" dirty="0">
              <a:solidFill>
                <a:srgbClr val="000099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1560" y="1988840"/>
            <a:ext cx="8075240" cy="4421088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  <a:reflection stA="0" endPos="65000" dist="50800" dir="5400000" sy="-100000" algn="bl" rotWithShape="0"/>
          </a:effectLst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200" dirty="0" smtClean="0"/>
              <a:t>2015. március 24.:</a:t>
            </a:r>
          </a:p>
          <a:p>
            <a:pPr marL="0" indent="0">
              <a:buNone/>
            </a:pPr>
            <a:r>
              <a:rPr lang="hu-HU" sz="2200" dirty="0" smtClean="0"/>
              <a:t>1173/2015 (III.24.) </a:t>
            </a:r>
            <a:r>
              <a:rPr lang="hu-HU" sz="2200" dirty="0" err="1" smtClean="0"/>
              <a:t>Korm.határozat</a:t>
            </a:r>
            <a:r>
              <a:rPr lang="hu-HU" sz="2200" dirty="0" smtClean="0"/>
              <a:t> a Gazdaságfejlesztési és Innovációs Operatív Program 2015. évre szóló éves fejlesztési keretének megállapításáról:</a:t>
            </a:r>
            <a:br>
              <a:rPr lang="hu-HU" sz="2200" dirty="0" smtClean="0"/>
            </a:br>
            <a:endParaRPr lang="hu-HU" sz="2200" dirty="0" smtClean="0"/>
          </a:p>
          <a:p>
            <a:pPr marL="0" indent="0" algn="ctr">
              <a:buNone/>
            </a:pPr>
            <a:r>
              <a:rPr lang="hu-HU" sz="4000" b="1" dirty="0" smtClean="0"/>
              <a:t>GINOP 6.1.2- A digitális szakadék csökkentésére: </a:t>
            </a:r>
          </a:p>
          <a:p>
            <a:pPr marL="0" indent="0" algn="ctr">
              <a:buNone/>
            </a:pPr>
            <a:r>
              <a:rPr lang="hu-HU" sz="4000" b="1" dirty="0" smtClean="0"/>
              <a:t>8,95 Mrd Ft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3" y="4725144"/>
            <a:ext cx="1670584" cy="104411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248" y="4725143"/>
            <a:ext cx="1670584" cy="104411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688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493912"/>
            <a:ext cx="8229600" cy="1143000"/>
          </a:xfrm>
        </p:spPr>
        <p:txBody>
          <a:bodyPr>
            <a:noAutofit/>
          </a:bodyPr>
          <a:lstStyle/>
          <a:p>
            <a:r>
              <a:rPr lang="hu-HU" sz="3600" b="1" dirty="0" smtClean="0">
                <a:solidFill>
                  <a:srgbClr val="000099"/>
                </a:solidFill>
              </a:rPr>
              <a:t>Új kihívás: A digitális bennszülöttek és az írástudás</a:t>
            </a:r>
            <a:br>
              <a:rPr lang="hu-HU" sz="3600" b="1" dirty="0" smtClean="0">
                <a:solidFill>
                  <a:srgbClr val="000099"/>
                </a:solidFill>
              </a:rPr>
            </a:br>
            <a:endParaRPr lang="hu-HU" sz="3600" b="1" dirty="0">
              <a:solidFill>
                <a:srgbClr val="000099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935485"/>
            <a:ext cx="8229600" cy="4525963"/>
          </a:xfrm>
        </p:spPr>
        <p:txBody>
          <a:bodyPr/>
          <a:lstStyle/>
          <a:p>
            <a:r>
              <a:rPr lang="hu-HU" dirty="0" smtClean="0">
                <a:solidFill>
                  <a:srgbClr val="0066CC"/>
                </a:solidFill>
              </a:rPr>
              <a:t>Mi a digitális írástudás?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		Kérjük, adjon meg </a:t>
            </a:r>
            <a:br>
              <a:rPr lang="hu-HU" dirty="0" smtClean="0"/>
            </a:br>
            <a:r>
              <a:rPr lang="hu-HU" dirty="0" smtClean="0"/>
              <a:t>					egy definíciót!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pic>
        <p:nvPicPr>
          <p:cNvPr id="1026" name="Picture 2" descr="D:\Átállás2010\MEGOSZTOTT\ECDL Holmi\2015-ECDL-F\AI\digital_literac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643988"/>
            <a:ext cx="3744416" cy="237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921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>
            <a:normAutofit/>
          </a:bodyPr>
          <a:lstStyle/>
          <a:p>
            <a:r>
              <a:rPr lang="hu-HU" sz="3600" b="1" dirty="0" smtClean="0">
                <a:solidFill>
                  <a:srgbClr val="000099"/>
                </a:solidFill>
              </a:rPr>
              <a:t>Van-e helyes definíció?</a:t>
            </a:r>
            <a:endParaRPr lang="hu-HU" sz="3600" b="1" dirty="0">
              <a:solidFill>
                <a:srgbClr val="000099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4824536"/>
          </a:xfrm>
        </p:spPr>
        <p:txBody>
          <a:bodyPr/>
          <a:lstStyle/>
          <a:p>
            <a:r>
              <a:rPr lang="hu-HU" dirty="0" smtClean="0">
                <a:solidFill>
                  <a:srgbClr val="0066CC"/>
                </a:solidFill>
              </a:rPr>
              <a:t>ECDL vagy </a:t>
            </a:r>
            <a:r>
              <a:rPr lang="hu-HU" dirty="0" err="1" smtClean="0">
                <a:solidFill>
                  <a:srgbClr val="0066CC"/>
                </a:solidFill>
              </a:rPr>
              <a:t>Facebook</a:t>
            </a:r>
            <a:r>
              <a:rPr lang="hu-HU" dirty="0" smtClean="0">
                <a:solidFill>
                  <a:srgbClr val="0066CC"/>
                </a:solidFill>
              </a:rPr>
              <a:t> és </a:t>
            </a:r>
            <a:r>
              <a:rPr lang="hu-HU" dirty="0" err="1" smtClean="0">
                <a:solidFill>
                  <a:srgbClr val="0066CC"/>
                </a:solidFill>
              </a:rPr>
              <a:t>okostelefon</a:t>
            </a:r>
            <a:r>
              <a:rPr lang="hu-HU" dirty="0" smtClean="0">
                <a:solidFill>
                  <a:srgbClr val="0066CC"/>
                </a:solidFill>
              </a:rPr>
              <a:t>?</a:t>
            </a:r>
          </a:p>
          <a:p>
            <a:pPr marL="0" indent="0">
              <a:buNone/>
            </a:pPr>
            <a:r>
              <a:rPr lang="hu-HU" dirty="0" smtClean="0">
                <a:solidFill>
                  <a:srgbClr val="0066CC"/>
                </a:solidFill>
              </a:rPr>
              <a:t>Ki mondja meg?!</a:t>
            </a:r>
            <a:endParaRPr lang="hu-HU" dirty="0">
              <a:solidFill>
                <a:srgbClr val="0066CC"/>
              </a:solidFill>
            </a:endParaRPr>
          </a:p>
          <a:p>
            <a:pPr marL="0" indent="0">
              <a:buNone/>
            </a:pPr>
            <a:r>
              <a:rPr lang="hu-HU" dirty="0" smtClean="0">
                <a:solidFill>
                  <a:srgbClr val="0066CC"/>
                </a:solidFill>
              </a:rPr>
              <a:t>A trend: </a:t>
            </a:r>
            <a:br>
              <a:rPr lang="hu-HU" dirty="0" smtClean="0">
                <a:solidFill>
                  <a:srgbClr val="0066CC"/>
                </a:solidFill>
              </a:rPr>
            </a:br>
            <a:r>
              <a:rPr lang="hu-HU" dirty="0" smtClean="0">
                <a:solidFill>
                  <a:srgbClr val="0066CC"/>
                </a:solidFill>
              </a:rPr>
              <a:t>azt hinni, hogy a</a:t>
            </a:r>
          </a:p>
          <a:p>
            <a:pPr marL="0" indent="0">
              <a:buNone/>
            </a:pPr>
            <a:r>
              <a:rPr lang="hu-HU" dirty="0" smtClean="0">
                <a:solidFill>
                  <a:srgbClr val="0066CC"/>
                </a:solidFill>
              </a:rPr>
              <a:t>digitális bennszülöttek </a:t>
            </a:r>
            <a:br>
              <a:rPr lang="hu-HU" dirty="0" smtClean="0">
                <a:solidFill>
                  <a:srgbClr val="0066CC"/>
                </a:solidFill>
              </a:rPr>
            </a:br>
            <a:r>
              <a:rPr lang="hu-HU" dirty="0" smtClean="0">
                <a:solidFill>
                  <a:srgbClr val="0066CC"/>
                </a:solidFill>
              </a:rPr>
              <a:t>eleve digitális írástudók.</a:t>
            </a:r>
          </a:p>
          <a:p>
            <a:pPr marL="0" indent="0">
              <a:buNone/>
            </a:pPr>
            <a:endParaRPr lang="hu-HU" dirty="0">
              <a:solidFill>
                <a:srgbClr val="0066CC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pic>
        <p:nvPicPr>
          <p:cNvPr id="2050" name="Picture 2" descr="D:\Átállás2010\MEGOSZTOTT\ECDL Holmi\2015-ECDL-F\AI\digital_native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9" t="4516" r="5526" b="5355"/>
          <a:stretch/>
        </p:blipFill>
        <p:spPr bwMode="auto">
          <a:xfrm>
            <a:off x="5166868" y="2852936"/>
            <a:ext cx="3293564" cy="3197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221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>
            <a:normAutofit/>
          </a:bodyPr>
          <a:lstStyle/>
          <a:p>
            <a:r>
              <a:rPr lang="hu-HU" sz="3600" b="1" dirty="0" smtClean="0">
                <a:solidFill>
                  <a:srgbClr val="000099"/>
                </a:solidFill>
              </a:rPr>
              <a:t>VALÓBAN!!!???</a:t>
            </a:r>
            <a:endParaRPr lang="hu-HU" sz="3600" b="1" dirty="0">
              <a:solidFill>
                <a:srgbClr val="000099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525963"/>
          </a:xfrm>
        </p:spPr>
        <p:txBody>
          <a:bodyPr/>
          <a:lstStyle/>
          <a:p>
            <a:r>
              <a:rPr lang="hu-HU" dirty="0" smtClean="0">
                <a:solidFill>
                  <a:srgbClr val="0066CC"/>
                </a:solidFill>
              </a:rPr>
              <a:t>Magától megy a szövegszerkesztés és táblázatkezelés is??</a:t>
            </a:r>
          </a:p>
          <a:p>
            <a:r>
              <a:rPr lang="hu-HU" dirty="0" smtClean="0">
                <a:solidFill>
                  <a:srgbClr val="0066CC"/>
                </a:solidFill>
              </a:rPr>
              <a:t>A tények mást mutatnak…</a:t>
            </a:r>
            <a:endParaRPr lang="hu-HU" dirty="0">
              <a:solidFill>
                <a:srgbClr val="0066CC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pic>
        <p:nvPicPr>
          <p:cNvPr id="3074" name="Picture 2" descr="D:\Átállás2010\MEGOSZTOTT\ECDL Holmi\2015-ECDL-F\AI\101095518-135165692.530x2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68369"/>
            <a:ext cx="9136800" cy="5137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3409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0.05691 L 8.33333E-7 -0.47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>
            <a:normAutofit/>
          </a:bodyPr>
          <a:lstStyle/>
          <a:p>
            <a:r>
              <a:rPr lang="hu-HU" sz="3600" b="1" dirty="0" smtClean="0">
                <a:solidFill>
                  <a:srgbClr val="000099"/>
                </a:solidFill>
              </a:rPr>
              <a:t>Nemzetközi felmérések világszerte</a:t>
            </a:r>
            <a:endParaRPr lang="hu-HU" sz="3600" b="1" dirty="0">
              <a:solidFill>
                <a:srgbClr val="000099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071389"/>
            <a:ext cx="8686800" cy="4525963"/>
          </a:xfrm>
        </p:spPr>
        <p:txBody>
          <a:bodyPr/>
          <a:lstStyle/>
          <a:p>
            <a:r>
              <a:rPr lang="hu-HU" dirty="0" smtClean="0">
                <a:solidFill>
                  <a:srgbClr val="0066CC"/>
                </a:solidFill>
              </a:rPr>
              <a:t>Ausztrália: 7%</a:t>
            </a:r>
          </a:p>
          <a:p>
            <a:r>
              <a:rPr lang="hu-HU" dirty="0" smtClean="0">
                <a:solidFill>
                  <a:srgbClr val="0066CC"/>
                </a:solidFill>
              </a:rPr>
              <a:t>Ausztria: 15%</a:t>
            </a:r>
          </a:p>
          <a:p>
            <a:r>
              <a:rPr lang="hu-HU" dirty="0" smtClean="0">
                <a:solidFill>
                  <a:srgbClr val="0066CC"/>
                </a:solidFill>
              </a:rPr>
              <a:t>Németország: 20%</a:t>
            </a:r>
          </a:p>
          <a:p>
            <a:pPr marL="0" indent="0">
              <a:buNone/>
            </a:pPr>
            <a:r>
              <a:rPr lang="hu-HU" dirty="0" smtClean="0">
                <a:solidFill>
                  <a:srgbClr val="0066CC"/>
                </a:solidFill>
              </a:rPr>
              <a:t>Ennyi 14-29 év közötti fiatal állná meg tökéletesen a helyét egy mai irodai munkahelyen. </a:t>
            </a:r>
            <a:br>
              <a:rPr lang="hu-HU" dirty="0" smtClean="0">
                <a:solidFill>
                  <a:srgbClr val="0066CC"/>
                </a:solidFill>
              </a:rPr>
            </a:br>
            <a:r>
              <a:rPr lang="hu-HU" dirty="0" smtClean="0">
                <a:solidFill>
                  <a:srgbClr val="0066CC"/>
                </a:solidFill>
              </a:rPr>
              <a:t>A munkáltatók </a:t>
            </a:r>
            <a:r>
              <a:rPr lang="hu-HU" b="1" dirty="0" smtClean="0">
                <a:solidFill>
                  <a:srgbClr val="C00000"/>
                </a:solidFill>
              </a:rPr>
              <a:t>48%</a:t>
            </a:r>
            <a:r>
              <a:rPr lang="hu-HU" dirty="0" smtClean="0">
                <a:solidFill>
                  <a:srgbClr val="0066CC"/>
                </a:solidFill>
              </a:rPr>
              <a:t>-a elégedetlen.</a:t>
            </a:r>
            <a:endParaRPr lang="hu-HU" dirty="0">
              <a:solidFill>
                <a:srgbClr val="0066CC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1399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Átállás2010\MEGOSZTOTT\ECDL Holmi\2015-ECDL-F\AI\fail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005064"/>
            <a:ext cx="3924300" cy="277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>
            <a:normAutofit/>
          </a:bodyPr>
          <a:lstStyle/>
          <a:p>
            <a:r>
              <a:rPr lang="hu-HU" sz="3600" b="1" dirty="0" smtClean="0">
                <a:solidFill>
                  <a:srgbClr val="000099"/>
                </a:solidFill>
              </a:rPr>
              <a:t>Miközben…</a:t>
            </a:r>
            <a:endParaRPr lang="hu-HU" sz="3600" b="1" dirty="0">
              <a:solidFill>
                <a:srgbClr val="000099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15405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rgbClr val="0066CC"/>
                </a:solidFill>
              </a:rPr>
              <a:t>…a fiatalok 84%-a állítja magáról, hogy jól ért a számítógép-használathoz, </a:t>
            </a:r>
          </a:p>
          <a:p>
            <a:pPr marL="0" indent="0" algn="ctr">
              <a:buNone/>
            </a:pPr>
            <a:r>
              <a:rPr lang="hu-HU" sz="3600" b="1" dirty="0" smtClean="0">
                <a:solidFill>
                  <a:srgbClr val="0066CC"/>
                </a:solidFill>
                <a:latin typeface="+mj-lt"/>
                <a:ea typeface="+mj-ea"/>
                <a:cs typeface="+mj-cs"/>
              </a:rPr>
              <a:t>ugyanakkor</a:t>
            </a:r>
            <a:r>
              <a:rPr lang="hu-HU" sz="3600" b="1" dirty="0" smtClean="0">
                <a:solidFill>
                  <a:srgbClr val="0066CC"/>
                </a:solidFill>
              </a:rPr>
              <a:t> </a:t>
            </a:r>
          </a:p>
          <a:p>
            <a:pPr marL="0" indent="0">
              <a:buNone/>
            </a:pPr>
            <a:r>
              <a:rPr lang="hu-HU" dirty="0" smtClean="0">
                <a:solidFill>
                  <a:srgbClr val="0066CC"/>
                </a:solidFill>
              </a:rPr>
              <a:t>…49%-uk „rosszul”, vagy „nagyon rosszul” teljesített a felmérésen.</a:t>
            </a:r>
            <a:endParaRPr lang="hu-HU" dirty="0">
              <a:solidFill>
                <a:srgbClr val="0066CC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8229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/>
          </a:bodyPr>
          <a:lstStyle/>
          <a:p>
            <a:r>
              <a:rPr lang="hu-HU" sz="3600" b="1" dirty="0" smtClean="0">
                <a:solidFill>
                  <a:srgbClr val="000099"/>
                </a:solidFill>
              </a:rPr>
              <a:t>Biztonságos??</a:t>
            </a:r>
            <a:endParaRPr lang="hu-HU" sz="3600" b="1" dirty="0">
              <a:solidFill>
                <a:srgbClr val="000099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35942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rgbClr val="0066CC"/>
                </a:solidFill>
              </a:rPr>
              <a:t>Az olasz egyetemisták 42%-a semmiféle IT biztonsági ismerettel nem rendelkezik:</a:t>
            </a:r>
          </a:p>
          <a:p>
            <a:pPr marL="0" indent="0">
              <a:buNone/>
            </a:pPr>
            <a:r>
              <a:rPr lang="hu-HU" dirty="0" smtClean="0">
                <a:solidFill>
                  <a:srgbClr val="C00000"/>
                </a:solidFill>
              </a:rPr>
              <a:t>Bármit kontroll nélkül letöltenek, és a megkérdezettek mintegy fele nem használ még </a:t>
            </a:r>
            <a:r>
              <a:rPr lang="hu-HU" dirty="0" err="1" smtClean="0">
                <a:solidFill>
                  <a:srgbClr val="C00000"/>
                </a:solidFill>
              </a:rPr>
              <a:t>PIN-kódot</a:t>
            </a:r>
            <a:r>
              <a:rPr lang="hu-HU" dirty="0" smtClean="0">
                <a:solidFill>
                  <a:srgbClr val="C00000"/>
                </a:solidFill>
              </a:rPr>
              <a:t> sem a telefonjához.</a:t>
            </a: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0422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/>
          </a:bodyPr>
          <a:lstStyle/>
          <a:p>
            <a:r>
              <a:rPr lang="hu-HU" sz="3600" b="1" dirty="0" smtClean="0">
                <a:solidFill>
                  <a:srgbClr val="000099"/>
                </a:solidFill>
              </a:rPr>
              <a:t>Mi a helyzet itthon??</a:t>
            </a:r>
            <a:endParaRPr lang="hu-HU" sz="3600" b="1" dirty="0">
              <a:solidFill>
                <a:srgbClr val="000099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15405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rgbClr val="0066CC"/>
                </a:solidFill>
              </a:rPr>
              <a:t>Hamarosan megtudjuk: készül a nemzetközi felméréseken alapuló hazai megmérettetés…</a:t>
            </a:r>
          </a:p>
          <a:p>
            <a:pPr marL="0" indent="0">
              <a:buNone/>
            </a:pPr>
            <a:endParaRPr lang="hu-HU" dirty="0">
              <a:solidFill>
                <a:srgbClr val="0066CC"/>
              </a:solidFill>
            </a:endParaRPr>
          </a:p>
          <a:p>
            <a:pPr marL="0" indent="0">
              <a:buNone/>
            </a:pPr>
            <a:endParaRPr lang="hu-HU" dirty="0">
              <a:solidFill>
                <a:srgbClr val="0066CC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pic>
        <p:nvPicPr>
          <p:cNvPr id="5122" name="Picture 2" descr="D:\Átállás2010\MEGOSZTOTT\ECDL Holmi\2015-ECDL-F\AI\functionality_testing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2870" y="3554313"/>
            <a:ext cx="37147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3419872" y="4365104"/>
            <a:ext cx="504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>
                <a:latin typeface="+mj-lt"/>
              </a:rPr>
              <a:t>Együttműködés az </a:t>
            </a:r>
            <a:r>
              <a:rPr lang="hu-HU" sz="2800" b="1" dirty="0" err="1" smtClean="0">
                <a:latin typeface="+mj-lt"/>
              </a:rPr>
              <a:t>Index.hu-val</a:t>
            </a:r>
            <a:endParaRPr lang="hu-HU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118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6516216" y="2492375"/>
            <a:ext cx="2016125" cy="574675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hu-HU">
              <a:latin typeface="+mj-lt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6516216" y="3502397"/>
            <a:ext cx="2016125" cy="574675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hu-HU">
              <a:latin typeface="+mj-lt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6516216" y="4437112"/>
            <a:ext cx="2016125" cy="574675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hu-HU" dirty="0">
              <a:latin typeface="+mj-lt"/>
            </a:endParaRP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6516216" y="5446613"/>
            <a:ext cx="2016125" cy="574675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hu-HU">
              <a:latin typeface="+mj-lt"/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>
                <a:latin typeface="+mj-lt"/>
              </a:rPr>
              <a:t>ECDL vizsgaközpontok XVII. Országos Fóruma</a:t>
            </a:r>
            <a:endParaRPr lang="hu-HU" dirty="0">
              <a:latin typeface="+mj-lt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50825" y="2495550"/>
            <a:ext cx="6443663" cy="356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</a:pPr>
            <a:r>
              <a:rPr lang="hu-HU" sz="2800" dirty="0">
                <a:solidFill>
                  <a:srgbClr val="0066CC"/>
                </a:solidFill>
                <a:latin typeface="+mj-lt"/>
              </a:rPr>
              <a:t>Az </a:t>
            </a:r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összes </a:t>
            </a:r>
            <a:r>
              <a:rPr lang="hu-HU" sz="2800" dirty="0">
                <a:solidFill>
                  <a:srgbClr val="0066CC"/>
                </a:solidFill>
                <a:latin typeface="+mj-lt"/>
              </a:rPr>
              <a:t>kiadott</a:t>
            </a:r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 vizsgakártya </a:t>
            </a:r>
            <a:r>
              <a:rPr lang="hu-HU" sz="2800" dirty="0">
                <a:solidFill>
                  <a:srgbClr val="0066CC"/>
                </a:solidFill>
                <a:latin typeface="+mj-lt"/>
              </a:rPr>
              <a:t>száma:</a:t>
            </a:r>
          </a:p>
          <a:p>
            <a:pPr eaLnBrk="0" hangingPunct="0">
              <a:lnSpc>
                <a:spcPct val="115000"/>
              </a:lnSpc>
            </a:pPr>
            <a:endParaRPr lang="hu-HU" sz="2800" dirty="0" smtClean="0">
              <a:solidFill>
                <a:srgbClr val="0066CC"/>
              </a:solidFill>
              <a:latin typeface="+mj-lt"/>
            </a:endParaRPr>
          </a:p>
          <a:p>
            <a:pPr eaLnBrk="0" hangingPunct="0">
              <a:lnSpc>
                <a:spcPct val="115000"/>
              </a:lnSpc>
            </a:pPr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Az </a:t>
            </a:r>
            <a:r>
              <a:rPr lang="hu-HU" sz="2800" dirty="0">
                <a:solidFill>
                  <a:srgbClr val="0066CC"/>
                </a:solidFill>
                <a:latin typeface="+mj-lt"/>
              </a:rPr>
              <a:t>összes kiadott bizonyítvány:</a:t>
            </a:r>
          </a:p>
          <a:p>
            <a:pPr eaLnBrk="0" hangingPunct="0">
              <a:lnSpc>
                <a:spcPct val="115000"/>
              </a:lnSpc>
            </a:pPr>
            <a:endParaRPr lang="hu-HU" sz="2800" dirty="0">
              <a:solidFill>
                <a:srgbClr val="0066CC"/>
              </a:solidFill>
              <a:latin typeface="+mj-lt"/>
            </a:endParaRPr>
          </a:p>
          <a:p>
            <a:pPr eaLnBrk="0" hangingPunct="0">
              <a:lnSpc>
                <a:spcPct val="115000"/>
              </a:lnSpc>
            </a:pPr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2014-ben csatlakozottak </a:t>
            </a:r>
            <a:r>
              <a:rPr lang="hu-HU" sz="2800" dirty="0">
                <a:solidFill>
                  <a:srgbClr val="0066CC"/>
                </a:solidFill>
                <a:latin typeface="+mj-lt"/>
              </a:rPr>
              <a:t>száma:</a:t>
            </a:r>
          </a:p>
          <a:p>
            <a:pPr eaLnBrk="0" hangingPunct="0">
              <a:lnSpc>
                <a:spcPct val="115000"/>
              </a:lnSpc>
            </a:pPr>
            <a:endParaRPr lang="hu-HU" sz="2800" dirty="0" smtClean="0">
              <a:solidFill>
                <a:srgbClr val="0066CC"/>
              </a:solidFill>
              <a:latin typeface="+mj-lt"/>
            </a:endParaRPr>
          </a:p>
          <a:p>
            <a:pPr eaLnBrk="0" hangingPunct="0">
              <a:lnSpc>
                <a:spcPct val="115000"/>
              </a:lnSpc>
            </a:pPr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2014-ben </a:t>
            </a:r>
            <a:r>
              <a:rPr lang="hu-HU" sz="2800" dirty="0">
                <a:solidFill>
                  <a:srgbClr val="0066CC"/>
                </a:solidFill>
                <a:latin typeface="+mj-lt"/>
              </a:rPr>
              <a:t>bizonyítványt szerzettek száma: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6659563" y="2409825"/>
            <a:ext cx="2555875" cy="370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</a:pPr>
            <a:r>
              <a:rPr lang="hu-HU" sz="3600" b="1" dirty="0" smtClean="0">
                <a:solidFill>
                  <a:srgbClr val="3366CC"/>
                </a:solidFill>
                <a:latin typeface="+mj-lt"/>
              </a:rPr>
              <a:t>463 923</a:t>
            </a:r>
            <a:endParaRPr lang="hu-HU" sz="2000" b="1" dirty="0">
              <a:solidFill>
                <a:srgbClr val="3366CC"/>
              </a:solidFill>
              <a:latin typeface="+mj-lt"/>
            </a:endParaRPr>
          </a:p>
          <a:p>
            <a:pPr eaLnBrk="0" hangingPunct="0">
              <a:lnSpc>
                <a:spcPct val="115000"/>
              </a:lnSpc>
            </a:pPr>
            <a:endParaRPr lang="hu-HU" sz="2000" b="1" dirty="0" smtClean="0">
              <a:solidFill>
                <a:srgbClr val="3366CC"/>
              </a:solidFill>
              <a:latin typeface="+mj-lt"/>
            </a:endParaRPr>
          </a:p>
          <a:p>
            <a:pPr eaLnBrk="0" hangingPunct="0">
              <a:lnSpc>
                <a:spcPct val="115000"/>
              </a:lnSpc>
            </a:pPr>
            <a:r>
              <a:rPr lang="hu-HU" sz="3600" b="1" dirty="0" smtClean="0">
                <a:solidFill>
                  <a:srgbClr val="3366CC"/>
                </a:solidFill>
                <a:latin typeface="+mj-lt"/>
              </a:rPr>
              <a:t>319 362</a:t>
            </a:r>
            <a:endParaRPr lang="hu-HU" sz="2000" b="1" dirty="0">
              <a:solidFill>
                <a:srgbClr val="3366CC"/>
              </a:solidFill>
              <a:latin typeface="+mj-lt"/>
            </a:endParaRPr>
          </a:p>
          <a:p>
            <a:pPr eaLnBrk="0" hangingPunct="0">
              <a:lnSpc>
                <a:spcPct val="115000"/>
              </a:lnSpc>
            </a:pPr>
            <a:endParaRPr lang="hu-HU" sz="2000" b="1" dirty="0">
              <a:solidFill>
                <a:srgbClr val="3366CC"/>
              </a:solidFill>
              <a:latin typeface="+mj-lt"/>
            </a:endParaRPr>
          </a:p>
          <a:p>
            <a:pPr eaLnBrk="0" hangingPunct="0">
              <a:lnSpc>
                <a:spcPct val="115000"/>
              </a:lnSpc>
            </a:pPr>
            <a:r>
              <a:rPr lang="hu-HU" sz="2000" b="1" dirty="0" smtClean="0">
                <a:solidFill>
                  <a:srgbClr val="3366CC"/>
                </a:solidFill>
                <a:latin typeface="+mj-lt"/>
              </a:rPr>
              <a:t> </a:t>
            </a:r>
            <a:r>
              <a:rPr lang="hu-HU" sz="3600" b="1" dirty="0" smtClean="0">
                <a:solidFill>
                  <a:srgbClr val="3366CC"/>
                </a:solidFill>
                <a:latin typeface="+mj-lt"/>
              </a:rPr>
              <a:t> 15 794</a:t>
            </a:r>
            <a:endParaRPr lang="hu-HU" sz="2000" b="1" dirty="0" smtClean="0">
              <a:solidFill>
                <a:srgbClr val="3366CC"/>
              </a:solidFill>
              <a:latin typeface="+mj-lt"/>
            </a:endParaRPr>
          </a:p>
          <a:p>
            <a:pPr eaLnBrk="0" hangingPunct="0">
              <a:lnSpc>
                <a:spcPct val="115000"/>
              </a:lnSpc>
            </a:pPr>
            <a:r>
              <a:rPr lang="hu-HU" sz="2000" b="1" dirty="0" smtClean="0">
                <a:solidFill>
                  <a:srgbClr val="3366CC"/>
                </a:solidFill>
                <a:latin typeface="+mj-lt"/>
              </a:rPr>
              <a:t>  </a:t>
            </a:r>
            <a:endParaRPr lang="hu-HU" sz="2000" b="1" dirty="0">
              <a:solidFill>
                <a:srgbClr val="3366CC"/>
              </a:solidFill>
              <a:latin typeface="+mj-lt"/>
            </a:endParaRPr>
          </a:p>
          <a:p>
            <a:pPr eaLnBrk="0" hangingPunct="0">
              <a:lnSpc>
                <a:spcPct val="115000"/>
              </a:lnSpc>
            </a:pPr>
            <a:r>
              <a:rPr lang="hu-HU" sz="2000" b="1" dirty="0" smtClean="0">
                <a:solidFill>
                  <a:srgbClr val="3366CC"/>
                </a:solidFill>
                <a:latin typeface="+mj-lt"/>
              </a:rPr>
              <a:t>  </a:t>
            </a:r>
            <a:r>
              <a:rPr lang="hu-HU" sz="3600" b="1" dirty="0" smtClean="0">
                <a:solidFill>
                  <a:srgbClr val="3366CC"/>
                </a:solidFill>
                <a:latin typeface="+mj-lt"/>
              </a:rPr>
              <a:t>16 182</a:t>
            </a:r>
            <a:endParaRPr lang="hu-HU" sz="3600" b="1" dirty="0">
              <a:solidFill>
                <a:srgbClr val="3366CC"/>
              </a:solidFill>
              <a:latin typeface="+mj-lt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1196752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hu-HU" sz="3600" b="1" dirty="0">
                <a:solidFill>
                  <a:srgbClr val="000099"/>
                </a:solidFill>
                <a:latin typeface="+mj-lt"/>
              </a:rPr>
              <a:t>Az ECDL hazai adatai</a:t>
            </a:r>
            <a:endParaRPr lang="hu-HU" sz="360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934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0" y="1052736"/>
            <a:ext cx="9144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hu-HU" sz="3600" b="1" dirty="0">
                <a:solidFill>
                  <a:srgbClr val="000099"/>
                </a:solidFill>
                <a:latin typeface="+mj-lt"/>
              </a:rPr>
              <a:t>ECDL vizsgaközpontok minőségellenőrzése </a:t>
            </a:r>
            <a:r>
              <a:rPr lang="hu-HU" sz="3600" b="1" dirty="0" smtClean="0">
                <a:solidFill>
                  <a:srgbClr val="000099"/>
                </a:solidFill>
                <a:latin typeface="+mj-lt"/>
              </a:rPr>
              <a:t>2014-ben </a:t>
            </a:r>
            <a:endParaRPr lang="hu-HU" sz="3600" b="1" dirty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3491880" y="2696912"/>
            <a:ext cx="8208912" cy="2569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15000"/>
              </a:lnSpc>
            </a:pPr>
            <a:r>
              <a:rPr lang="hu-HU" sz="2800" dirty="0">
                <a:solidFill>
                  <a:srgbClr val="0066CC"/>
                </a:solidFill>
                <a:latin typeface="+mj-lt"/>
              </a:rPr>
              <a:t>vizsgaközpont-látogatás</a:t>
            </a:r>
          </a:p>
          <a:p>
            <a:pPr eaLnBrk="0" hangingPunct="0">
              <a:lnSpc>
                <a:spcPct val="115000"/>
              </a:lnSpc>
            </a:pPr>
            <a:r>
              <a:rPr lang="hu-HU" sz="2800" dirty="0">
                <a:solidFill>
                  <a:srgbClr val="0066CC"/>
                </a:solidFill>
                <a:latin typeface="+mj-lt"/>
              </a:rPr>
              <a:t>megfelelt</a:t>
            </a:r>
          </a:p>
          <a:p>
            <a:pPr eaLnBrk="0" hangingPunct="0">
              <a:lnSpc>
                <a:spcPct val="115000"/>
              </a:lnSpc>
            </a:pPr>
            <a:r>
              <a:rPr lang="hu-HU" sz="2800" dirty="0">
                <a:solidFill>
                  <a:srgbClr val="0066CC"/>
                </a:solidFill>
                <a:latin typeface="+mj-lt"/>
              </a:rPr>
              <a:t>részben felelt meg</a:t>
            </a:r>
          </a:p>
          <a:p>
            <a:pPr eaLnBrk="0" hangingPunct="0">
              <a:lnSpc>
                <a:spcPct val="115000"/>
              </a:lnSpc>
            </a:pPr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nem </a:t>
            </a:r>
            <a:r>
              <a:rPr lang="hu-HU" sz="2800" dirty="0">
                <a:solidFill>
                  <a:srgbClr val="0066CC"/>
                </a:solidFill>
                <a:latin typeface="+mj-lt"/>
              </a:rPr>
              <a:t>felelt </a:t>
            </a:r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meg</a:t>
            </a:r>
          </a:p>
          <a:p>
            <a:pPr eaLnBrk="0" hangingPunct="0">
              <a:lnSpc>
                <a:spcPct val="115000"/>
              </a:lnSpc>
            </a:pPr>
            <a:endParaRPr lang="hu-HU" sz="2800" dirty="0" smtClean="0">
              <a:solidFill>
                <a:srgbClr val="0066CC"/>
              </a:solidFill>
              <a:latin typeface="+mj-lt"/>
            </a:endParaRPr>
          </a:p>
        </p:txBody>
      </p:sp>
      <p:sp>
        <p:nvSpPr>
          <p:cNvPr id="25" name="AutoShape 7"/>
          <p:cNvSpPr>
            <a:spLocks noChangeArrowheads="1"/>
          </p:cNvSpPr>
          <p:nvPr/>
        </p:nvSpPr>
        <p:spPr bwMode="auto">
          <a:xfrm>
            <a:off x="1980383" y="2768580"/>
            <a:ext cx="1295473" cy="432388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hu-HU" sz="2800" b="1" dirty="0" smtClean="0">
                <a:solidFill>
                  <a:srgbClr val="3366CC"/>
                </a:solidFill>
              </a:rPr>
              <a:t>131</a:t>
            </a:r>
            <a:endParaRPr lang="hu-HU" sz="2800" b="1" dirty="0">
              <a:solidFill>
                <a:srgbClr val="3366CC"/>
              </a:solidFill>
            </a:endParaRPr>
          </a:p>
        </p:txBody>
      </p:sp>
      <p:sp>
        <p:nvSpPr>
          <p:cNvPr id="26" name="AutoShape 8"/>
          <p:cNvSpPr>
            <a:spLocks noChangeArrowheads="1"/>
          </p:cNvSpPr>
          <p:nvPr/>
        </p:nvSpPr>
        <p:spPr bwMode="auto">
          <a:xfrm>
            <a:off x="1980383" y="3335494"/>
            <a:ext cx="1295473" cy="36953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hu-HU" sz="2800" b="1" dirty="0">
                <a:solidFill>
                  <a:srgbClr val="3366CC"/>
                </a:solidFill>
              </a:rPr>
              <a:t>117</a:t>
            </a:r>
          </a:p>
        </p:txBody>
      </p:sp>
      <p:sp>
        <p:nvSpPr>
          <p:cNvPr id="27" name="AutoShape 9"/>
          <p:cNvSpPr>
            <a:spLocks noChangeArrowheads="1"/>
          </p:cNvSpPr>
          <p:nvPr/>
        </p:nvSpPr>
        <p:spPr bwMode="auto">
          <a:xfrm>
            <a:off x="1980383" y="3792304"/>
            <a:ext cx="1295473" cy="344768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hu-HU" sz="2800" b="1" dirty="0">
                <a:solidFill>
                  <a:srgbClr val="3366CC"/>
                </a:solidFill>
              </a:rPr>
              <a:t>13</a:t>
            </a:r>
          </a:p>
        </p:txBody>
      </p:sp>
      <p:sp>
        <p:nvSpPr>
          <p:cNvPr id="29" name="AutoShape 11"/>
          <p:cNvSpPr>
            <a:spLocks noChangeArrowheads="1"/>
          </p:cNvSpPr>
          <p:nvPr/>
        </p:nvSpPr>
        <p:spPr bwMode="auto">
          <a:xfrm>
            <a:off x="1975887" y="4281088"/>
            <a:ext cx="1295473" cy="344768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hu-HU" sz="2800" b="1" dirty="0" smtClean="0">
                <a:solidFill>
                  <a:srgbClr val="3366CC"/>
                </a:solidFill>
              </a:rPr>
              <a:t>1</a:t>
            </a:r>
            <a:endParaRPr lang="hu-HU" sz="2800" b="1" dirty="0">
              <a:solidFill>
                <a:srgbClr val="3366CC"/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1187450" y="3840532"/>
            <a:ext cx="4572000" cy="1366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</a:pPr>
            <a:r>
              <a:rPr lang="hu-HU" sz="800" b="1" dirty="0" smtClean="0">
                <a:solidFill>
                  <a:srgbClr val="3366CC"/>
                </a:solidFill>
              </a:rPr>
              <a:t>  </a:t>
            </a:r>
            <a:endParaRPr lang="hu-HU" sz="800" b="1" dirty="0">
              <a:solidFill>
                <a:srgbClr val="3366CC"/>
              </a:solidFill>
            </a:endParaRPr>
          </a:p>
          <a:p>
            <a:pPr eaLnBrk="0" hangingPunct="0">
              <a:lnSpc>
                <a:spcPct val="115000"/>
              </a:lnSpc>
            </a:pPr>
            <a:r>
              <a:rPr lang="hu-HU" sz="2800" b="1" dirty="0">
                <a:solidFill>
                  <a:srgbClr val="3366CC"/>
                </a:solidFill>
              </a:rPr>
              <a:t>  </a:t>
            </a:r>
          </a:p>
          <a:p>
            <a:pPr eaLnBrk="0" hangingPunct="0">
              <a:lnSpc>
                <a:spcPct val="115000"/>
              </a:lnSpc>
            </a:pPr>
            <a:endParaRPr lang="hu-HU" sz="800" b="1" dirty="0">
              <a:solidFill>
                <a:srgbClr val="3366CC"/>
              </a:solidFill>
            </a:endParaRPr>
          </a:p>
          <a:p>
            <a:pPr eaLnBrk="0" hangingPunct="0">
              <a:lnSpc>
                <a:spcPct val="115000"/>
              </a:lnSpc>
            </a:pPr>
            <a:r>
              <a:rPr lang="hu-HU" sz="2800" b="1" dirty="0" smtClean="0">
                <a:solidFill>
                  <a:srgbClr val="3366CC"/>
                </a:solidFill>
              </a:rPr>
              <a:t> </a:t>
            </a:r>
            <a:endParaRPr lang="hu-HU" sz="2800" b="1" dirty="0">
              <a:solidFill>
                <a:srgbClr val="3366CC"/>
              </a:solidFill>
            </a:endParaRPr>
          </a:p>
        </p:txBody>
      </p:sp>
      <p:sp>
        <p:nvSpPr>
          <p:cNvPr id="12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>
                <a:solidFill>
                  <a:prstClr val="black">
                    <a:tint val="75000"/>
                  </a:prstClr>
                </a:solidFill>
              </a:rPr>
              <a:t>ECDL vizsgaközpontok XVII. Országos Fóruma</a:t>
            </a: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74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0" y="1126485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hu-HU" sz="3600" b="1" dirty="0" smtClean="0">
                <a:solidFill>
                  <a:srgbClr val="000099"/>
                </a:solidFill>
                <a:latin typeface="+mj-lt"/>
              </a:rPr>
              <a:t>Nemzetközi Audit – 2014 nyár</a:t>
            </a:r>
            <a:endParaRPr lang="hu-HU" sz="3600" b="1" dirty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827584" y="2696912"/>
            <a:ext cx="7776864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hu-HU" sz="4800" b="1" dirty="0">
                <a:solidFill>
                  <a:srgbClr val="0066CC"/>
                </a:solidFill>
                <a:latin typeface="+mj-lt"/>
              </a:rPr>
              <a:t>„Kiválóan megfelelt”</a:t>
            </a:r>
            <a:r>
              <a:rPr lang="hu-HU" sz="2800" dirty="0">
                <a:solidFill>
                  <a:srgbClr val="0066CC"/>
                </a:solidFill>
                <a:latin typeface="+mj-lt"/>
              </a:rPr>
              <a:t> – </a:t>
            </a:r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minősítés. </a:t>
            </a:r>
          </a:p>
          <a:p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Szinte egyetlenként </a:t>
            </a:r>
            <a:r>
              <a:rPr lang="hu-HU" sz="2800" dirty="0">
                <a:solidFill>
                  <a:srgbClr val="0066CC"/>
                </a:solidFill>
                <a:latin typeface="+mj-lt"/>
              </a:rPr>
              <a:t>az ECDL országok </a:t>
            </a:r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között </a:t>
            </a:r>
            <a:r>
              <a:rPr lang="hu-HU" sz="2800" dirty="0">
                <a:solidFill>
                  <a:srgbClr val="0066CC"/>
                </a:solidFill>
                <a:latin typeface="+mj-lt"/>
              </a:rPr>
              <a:t> </a:t>
            </a:r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   		      (egyetlen NC sem volt) </a:t>
            </a:r>
          </a:p>
          <a:p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Magyarország még </a:t>
            </a:r>
            <a:r>
              <a:rPr lang="hu-HU" sz="2800" dirty="0">
                <a:solidFill>
                  <a:srgbClr val="0066CC"/>
                </a:solidFill>
                <a:latin typeface="+mj-lt"/>
              </a:rPr>
              <a:t>mindig a TOP </a:t>
            </a:r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10-ben.</a:t>
            </a:r>
            <a:endParaRPr lang="hu-HU" sz="2800" dirty="0">
              <a:solidFill>
                <a:srgbClr val="0066CC"/>
              </a:solidFill>
              <a:latin typeface="+mj-lt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1187450" y="3840532"/>
            <a:ext cx="4572000" cy="1366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</a:pPr>
            <a:r>
              <a:rPr lang="hu-HU" sz="800" b="1" dirty="0" smtClean="0">
                <a:solidFill>
                  <a:srgbClr val="3366CC"/>
                </a:solidFill>
              </a:rPr>
              <a:t>  </a:t>
            </a:r>
            <a:endParaRPr lang="hu-HU" sz="800" b="1" dirty="0">
              <a:solidFill>
                <a:srgbClr val="3366CC"/>
              </a:solidFill>
            </a:endParaRPr>
          </a:p>
          <a:p>
            <a:pPr eaLnBrk="0" hangingPunct="0">
              <a:lnSpc>
                <a:spcPct val="115000"/>
              </a:lnSpc>
            </a:pPr>
            <a:r>
              <a:rPr lang="hu-HU" sz="2800" b="1" dirty="0">
                <a:solidFill>
                  <a:srgbClr val="3366CC"/>
                </a:solidFill>
              </a:rPr>
              <a:t>  </a:t>
            </a:r>
          </a:p>
          <a:p>
            <a:pPr eaLnBrk="0" hangingPunct="0">
              <a:lnSpc>
                <a:spcPct val="115000"/>
              </a:lnSpc>
            </a:pPr>
            <a:endParaRPr lang="hu-HU" sz="800" b="1" dirty="0">
              <a:solidFill>
                <a:srgbClr val="3366CC"/>
              </a:solidFill>
            </a:endParaRPr>
          </a:p>
          <a:p>
            <a:pPr eaLnBrk="0" hangingPunct="0">
              <a:lnSpc>
                <a:spcPct val="115000"/>
              </a:lnSpc>
            </a:pPr>
            <a:r>
              <a:rPr lang="hu-HU" sz="2800" b="1" dirty="0" smtClean="0">
                <a:solidFill>
                  <a:srgbClr val="3366CC"/>
                </a:solidFill>
              </a:rPr>
              <a:t> </a:t>
            </a:r>
            <a:endParaRPr lang="hu-HU" sz="2800" b="1" dirty="0">
              <a:solidFill>
                <a:srgbClr val="3366CC"/>
              </a:solidFill>
            </a:endParaRPr>
          </a:p>
        </p:txBody>
      </p:sp>
      <p:sp>
        <p:nvSpPr>
          <p:cNvPr id="12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>
                <a:solidFill>
                  <a:prstClr val="black">
                    <a:tint val="75000"/>
                  </a:prstClr>
                </a:solidFill>
              </a:rPr>
              <a:t>ECDL vizsgaközpontok XVII. Országos Fóruma</a:t>
            </a: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5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0" y="1126485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hu-HU" sz="3600" b="1" dirty="0" smtClean="0">
                <a:solidFill>
                  <a:srgbClr val="000099"/>
                </a:solidFill>
                <a:latin typeface="+mj-lt"/>
              </a:rPr>
              <a:t>Módosítások az Audit kapcsán</a:t>
            </a:r>
            <a:endParaRPr lang="hu-HU" sz="3600" b="1" dirty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683568" y="2696912"/>
            <a:ext cx="964907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u-HU" sz="3200" dirty="0">
                <a:solidFill>
                  <a:srgbClr val="0066CC"/>
                </a:solidFill>
                <a:latin typeface="+mj-lt"/>
              </a:rPr>
              <a:t>ECDL Start angolul: ECDL </a:t>
            </a:r>
            <a:r>
              <a:rPr lang="hu-HU" sz="3200" dirty="0" err="1">
                <a:solidFill>
                  <a:srgbClr val="0066CC"/>
                </a:solidFill>
                <a:latin typeface="+mj-lt"/>
              </a:rPr>
              <a:t>Base</a:t>
            </a:r>
            <a:endParaRPr lang="hu-HU" sz="3200" dirty="0">
              <a:solidFill>
                <a:srgbClr val="0066CC"/>
              </a:solidFill>
              <a:latin typeface="+mj-lt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u-HU" sz="3200" dirty="0" err="1">
                <a:solidFill>
                  <a:srgbClr val="0066CC"/>
                </a:solidFill>
                <a:latin typeface="+mj-lt"/>
              </a:rPr>
              <a:t>Approved</a:t>
            </a:r>
            <a:r>
              <a:rPr lang="hu-HU" sz="3200" dirty="0">
                <a:solidFill>
                  <a:srgbClr val="0066CC"/>
                </a:solidFill>
                <a:latin typeface="+mj-lt"/>
              </a:rPr>
              <a:t> Test Centre helyett ezentúl: </a:t>
            </a:r>
            <a:endParaRPr lang="hu-HU" sz="3200" dirty="0" smtClean="0">
              <a:solidFill>
                <a:srgbClr val="0066CC"/>
              </a:solidFill>
              <a:latin typeface="+mj-lt"/>
            </a:endParaRPr>
          </a:p>
          <a:p>
            <a:pPr lvl="1"/>
            <a:r>
              <a:rPr lang="hu-HU" sz="3200" dirty="0">
                <a:solidFill>
                  <a:srgbClr val="0066CC"/>
                </a:solidFill>
                <a:latin typeface="+mj-lt"/>
              </a:rPr>
              <a:t> </a:t>
            </a:r>
            <a:r>
              <a:rPr lang="hu-HU" sz="3200" dirty="0" smtClean="0">
                <a:solidFill>
                  <a:srgbClr val="0066CC"/>
                </a:solidFill>
                <a:latin typeface="+mj-lt"/>
              </a:rPr>
              <a:t>    </a:t>
            </a:r>
            <a:r>
              <a:rPr lang="hu-HU" sz="3200" dirty="0" err="1" smtClean="0">
                <a:solidFill>
                  <a:srgbClr val="0066CC"/>
                </a:solidFill>
                <a:latin typeface="+mj-lt"/>
              </a:rPr>
              <a:t>Accredited</a:t>
            </a:r>
            <a:r>
              <a:rPr lang="hu-HU" sz="3200" dirty="0" smtClean="0">
                <a:solidFill>
                  <a:srgbClr val="0066CC"/>
                </a:solidFill>
                <a:latin typeface="+mj-lt"/>
              </a:rPr>
              <a:t> </a:t>
            </a:r>
            <a:r>
              <a:rPr lang="hu-HU" sz="3200" dirty="0">
                <a:solidFill>
                  <a:srgbClr val="0066CC"/>
                </a:solidFill>
                <a:latin typeface="+mj-lt"/>
              </a:rPr>
              <a:t>Test </a:t>
            </a:r>
            <a:r>
              <a:rPr lang="hu-HU" sz="3200" dirty="0" smtClean="0">
                <a:solidFill>
                  <a:srgbClr val="0066CC"/>
                </a:solidFill>
                <a:latin typeface="+mj-lt"/>
              </a:rPr>
              <a:t>Centre</a:t>
            </a:r>
            <a:r>
              <a:rPr lang="hu-HU" dirty="0"/>
              <a:t> </a:t>
            </a: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1187450" y="3840532"/>
            <a:ext cx="4572000" cy="1366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</a:pPr>
            <a:r>
              <a:rPr lang="hu-HU" sz="800" b="1" dirty="0" smtClean="0">
                <a:solidFill>
                  <a:srgbClr val="3366CC"/>
                </a:solidFill>
              </a:rPr>
              <a:t>  </a:t>
            </a:r>
            <a:endParaRPr lang="hu-HU" sz="800" b="1" dirty="0">
              <a:solidFill>
                <a:srgbClr val="3366CC"/>
              </a:solidFill>
            </a:endParaRPr>
          </a:p>
          <a:p>
            <a:pPr eaLnBrk="0" hangingPunct="0">
              <a:lnSpc>
                <a:spcPct val="115000"/>
              </a:lnSpc>
            </a:pPr>
            <a:r>
              <a:rPr lang="hu-HU" sz="2800" b="1" dirty="0">
                <a:solidFill>
                  <a:srgbClr val="3366CC"/>
                </a:solidFill>
              </a:rPr>
              <a:t>  </a:t>
            </a:r>
          </a:p>
          <a:p>
            <a:pPr eaLnBrk="0" hangingPunct="0">
              <a:lnSpc>
                <a:spcPct val="115000"/>
              </a:lnSpc>
            </a:pPr>
            <a:endParaRPr lang="hu-HU" sz="800" b="1" dirty="0">
              <a:solidFill>
                <a:srgbClr val="3366CC"/>
              </a:solidFill>
            </a:endParaRPr>
          </a:p>
          <a:p>
            <a:pPr eaLnBrk="0" hangingPunct="0">
              <a:lnSpc>
                <a:spcPct val="115000"/>
              </a:lnSpc>
            </a:pPr>
            <a:r>
              <a:rPr lang="hu-HU" sz="2800" b="1" dirty="0" smtClean="0">
                <a:solidFill>
                  <a:srgbClr val="3366CC"/>
                </a:solidFill>
              </a:rPr>
              <a:t> </a:t>
            </a:r>
            <a:endParaRPr lang="hu-HU" sz="2800" b="1" dirty="0">
              <a:solidFill>
                <a:srgbClr val="3366CC"/>
              </a:solidFill>
            </a:endParaRPr>
          </a:p>
        </p:txBody>
      </p:sp>
      <p:sp>
        <p:nvSpPr>
          <p:cNvPr id="12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>
                <a:solidFill>
                  <a:prstClr val="black">
                    <a:tint val="75000"/>
                  </a:prstClr>
                </a:solidFill>
              </a:rPr>
              <a:t>ECDL vizsgaközpontok XVII. Országos Fóruma</a:t>
            </a: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86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683568" y="1061864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hu-HU" sz="3600" b="1" dirty="0" smtClean="0">
                <a:solidFill>
                  <a:srgbClr val="000099"/>
                </a:solidFill>
              </a:rPr>
              <a:t/>
            </a:r>
            <a:br>
              <a:rPr lang="hu-HU" sz="3600" b="1" dirty="0" smtClean="0">
                <a:solidFill>
                  <a:srgbClr val="000099"/>
                </a:solidFill>
              </a:rPr>
            </a:br>
            <a:r>
              <a:rPr lang="hu-HU" sz="4000" b="1" dirty="0" smtClean="0">
                <a:solidFill>
                  <a:srgbClr val="000099"/>
                </a:solidFill>
              </a:rPr>
              <a:t>Alternatív modulok 2014-ben</a:t>
            </a:r>
            <a:br>
              <a:rPr lang="hu-HU" sz="4000" b="1" dirty="0" smtClean="0">
                <a:solidFill>
                  <a:srgbClr val="000099"/>
                </a:solidFill>
              </a:rPr>
            </a:br>
            <a:endParaRPr lang="hu-HU" sz="4000" b="1" dirty="0">
              <a:solidFill>
                <a:srgbClr val="000099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sz="2400" b="1" dirty="0" smtClean="0">
                <a:solidFill>
                  <a:srgbClr val="000099"/>
                </a:solidFill>
              </a:rPr>
              <a:t>541</a:t>
            </a:r>
            <a:r>
              <a:rPr lang="hu-HU" sz="2400" dirty="0" smtClean="0">
                <a:solidFill>
                  <a:srgbClr val="0070C0"/>
                </a:solidFill>
              </a:rPr>
              <a:t> IT biztonság vizsga</a:t>
            </a:r>
          </a:p>
          <a:p>
            <a:r>
              <a:rPr lang="hu-HU" sz="2400" b="1" dirty="0" smtClean="0">
                <a:solidFill>
                  <a:srgbClr val="000099"/>
                </a:solidFill>
              </a:rPr>
              <a:t>32 </a:t>
            </a:r>
            <a:r>
              <a:rPr lang="hu-HU" sz="2400" dirty="0" smtClean="0">
                <a:solidFill>
                  <a:srgbClr val="0070C0"/>
                </a:solidFill>
              </a:rPr>
              <a:t>elektronikus aláírás vizsga</a:t>
            </a:r>
          </a:p>
          <a:p>
            <a:r>
              <a:rPr lang="hu-HU" sz="2400" dirty="0" smtClean="0">
                <a:solidFill>
                  <a:srgbClr val="0070C0"/>
                </a:solidFill>
              </a:rPr>
              <a:t>IT biztonság: </a:t>
            </a:r>
            <a:r>
              <a:rPr lang="hu-HU" sz="2400" b="1" dirty="0" smtClean="0">
                <a:solidFill>
                  <a:srgbClr val="000099"/>
                </a:solidFill>
              </a:rPr>
              <a:t>54 </a:t>
            </a:r>
            <a:r>
              <a:rPr lang="hu-HU" sz="2400" dirty="0" smtClean="0">
                <a:solidFill>
                  <a:srgbClr val="0070C0"/>
                </a:solidFill>
              </a:rPr>
              <a:t>vizsgaközpontban</a:t>
            </a:r>
          </a:p>
          <a:p>
            <a:r>
              <a:rPr lang="hu-HU" sz="2400" dirty="0" smtClean="0">
                <a:solidFill>
                  <a:srgbClr val="0070C0"/>
                </a:solidFill>
              </a:rPr>
              <a:t>Elektronikus aláírás: </a:t>
            </a:r>
            <a:r>
              <a:rPr lang="hu-HU" sz="2400" b="1" dirty="0" smtClean="0">
                <a:solidFill>
                  <a:srgbClr val="000099"/>
                </a:solidFill>
              </a:rPr>
              <a:t>49 </a:t>
            </a:r>
            <a:r>
              <a:rPr lang="hu-HU" sz="2400" dirty="0" smtClean="0">
                <a:solidFill>
                  <a:srgbClr val="0070C0"/>
                </a:solidFill>
              </a:rPr>
              <a:t>vizsgaközpontban</a:t>
            </a:r>
          </a:p>
          <a:p>
            <a:r>
              <a:rPr lang="hu-HU" sz="2400" dirty="0" smtClean="0">
                <a:solidFill>
                  <a:srgbClr val="00B050"/>
                </a:solidFill>
              </a:rPr>
              <a:t>Ingyenes elektronikus tankönyv az IT-biztonság modulhoz</a:t>
            </a:r>
          </a:p>
          <a:p>
            <a:r>
              <a:rPr lang="hu-HU" sz="2400" dirty="0" smtClean="0">
                <a:solidFill>
                  <a:srgbClr val="00B050"/>
                </a:solidFill>
              </a:rPr>
              <a:t>Ingyenesen letölthető, folyamatosan frissített és javított vizsgapéldatár minden modulhoz</a:t>
            </a:r>
            <a:endParaRPr lang="hu-HU" sz="2400" dirty="0">
              <a:solidFill>
                <a:srgbClr val="00B050"/>
              </a:solidFill>
            </a:endParaRPr>
          </a:p>
        </p:txBody>
      </p:sp>
      <p:sp>
        <p:nvSpPr>
          <p:cNvPr id="5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975022"/>
            <a:ext cx="7524328" cy="18302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350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4" y="1055638"/>
            <a:ext cx="9141006" cy="6759443"/>
          </a:xfrm>
          <a:prstGeom prst="rect">
            <a:avLst/>
          </a:prstGeom>
          <a:solidFill>
            <a:schemeClr val="accent1">
              <a:alpha val="74000"/>
            </a:schemeClr>
          </a:solidFill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7772400" cy="1470025"/>
          </a:xfrm>
        </p:spPr>
        <p:txBody>
          <a:bodyPr>
            <a:noAutofit/>
          </a:bodyPr>
          <a:lstStyle/>
          <a:p>
            <a:r>
              <a:rPr lang="hu-HU" sz="3200" dirty="0" smtClean="0"/>
              <a:t/>
            </a:r>
            <a:br>
              <a:rPr lang="hu-HU" sz="3200" dirty="0" smtClean="0"/>
            </a:br>
            <a:r>
              <a:rPr lang="hu-HU" sz="3200" dirty="0"/>
              <a:t/>
            </a:r>
            <a:br>
              <a:rPr lang="hu-HU" sz="3200" dirty="0"/>
            </a:br>
            <a:r>
              <a:rPr lang="hu-HU" sz="3200" dirty="0" smtClean="0"/>
              <a:t/>
            </a:r>
            <a:br>
              <a:rPr lang="hu-HU" sz="3200" dirty="0" smtClean="0"/>
            </a:br>
            <a:r>
              <a:rPr lang="hu-HU" sz="3200" dirty="0"/>
              <a:t/>
            </a:r>
            <a:br>
              <a:rPr lang="hu-HU" sz="3200" dirty="0"/>
            </a:br>
            <a:r>
              <a:rPr lang="hu-HU" sz="3200" dirty="0" smtClean="0"/>
              <a:t/>
            </a:r>
            <a:br>
              <a:rPr lang="hu-HU" sz="3200" dirty="0" smtClean="0"/>
            </a:br>
            <a:r>
              <a:rPr lang="hu-HU" sz="3200" dirty="0" smtClean="0">
                <a:solidFill>
                  <a:schemeClr val="bg1"/>
                </a:solidFill>
              </a:rPr>
              <a:t>Zöld könyv az infokommunikációs szektor fejlesztési irányairól, </a:t>
            </a:r>
            <a:br>
              <a:rPr lang="hu-HU" sz="3200" dirty="0" smtClean="0">
                <a:solidFill>
                  <a:schemeClr val="bg1"/>
                </a:solidFill>
              </a:rPr>
            </a:br>
            <a:r>
              <a:rPr lang="hu-HU" sz="3200" dirty="0" smtClean="0">
                <a:solidFill>
                  <a:schemeClr val="bg1"/>
                </a:solidFill>
              </a:rPr>
              <a:t>2014-2020</a:t>
            </a:r>
            <a:r>
              <a:rPr lang="hu-HU" sz="3200" dirty="0"/>
              <a:t/>
            </a:r>
            <a:br>
              <a:rPr lang="hu-HU" sz="3200" dirty="0"/>
            </a:br>
            <a:r>
              <a:rPr lang="hu-HU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Az NJSZT szerepe a társadalmi vitában és a véleményezésben: </a:t>
            </a:r>
            <a:br>
              <a:rPr lang="hu-HU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hu-HU" sz="3200" dirty="0" smtClean="0">
                <a:solidFill>
                  <a:schemeClr val="bg1"/>
                </a:solidFill>
              </a:rPr>
              <a:t>elfogadott javaslat a lakosság digitális kompetenciájának kiemelt módon történő fejlesztésére…</a:t>
            </a:r>
            <a:endParaRPr lang="hu-HU" sz="3200" dirty="0">
              <a:solidFill>
                <a:schemeClr val="bg1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1198493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hu-HU" sz="3600" b="1" dirty="0" smtClean="0">
                <a:solidFill>
                  <a:srgbClr val="000099"/>
                </a:solidFill>
                <a:latin typeface="+mj-lt"/>
              </a:rPr>
              <a:t>Fény az alagút végén…?</a:t>
            </a:r>
          </a:p>
        </p:txBody>
      </p:sp>
    </p:spTree>
    <p:extLst>
      <p:ext uri="{BB962C8B-B14F-4D97-AF65-F5344CB8AC3E}">
        <p14:creationId xmlns:p14="http://schemas.microsoft.com/office/powerpoint/2010/main" val="351377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08112"/>
          </a:xfrm>
        </p:spPr>
        <p:txBody>
          <a:bodyPr>
            <a:normAutofit/>
          </a:bodyPr>
          <a:lstStyle/>
          <a:p>
            <a:r>
              <a:rPr lang="hu-HU" sz="3600" b="1" dirty="0" smtClean="0">
                <a:solidFill>
                  <a:srgbClr val="000099"/>
                </a:solidFill>
              </a:rPr>
              <a:t>2015</a:t>
            </a:r>
            <a:endParaRPr lang="hu-HU" sz="3600" b="1" dirty="0">
              <a:solidFill>
                <a:srgbClr val="000099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ECDL vizsgaközpontok XVII. Országos Fóruma</a:t>
            </a:r>
            <a:endParaRPr lang="hu-HU" dirty="0"/>
          </a:p>
        </p:txBody>
      </p:sp>
      <p:sp>
        <p:nvSpPr>
          <p:cNvPr id="8" name="Tartalom helye 2"/>
          <p:cNvSpPr>
            <a:spLocks noGrp="1"/>
          </p:cNvSpPr>
          <p:nvPr>
            <p:ph idx="1"/>
          </p:nvPr>
        </p:nvSpPr>
        <p:spPr>
          <a:xfrm>
            <a:off x="457200" y="2071389"/>
            <a:ext cx="8686800" cy="4525963"/>
          </a:xfrm>
        </p:spPr>
        <p:txBody>
          <a:bodyPr/>
          <a:lstStyle/>
          <a:p>
            <a:r>
              <a:rPr lang="hu-HU" dirty="0" smtClean="0">
                <a:solidFill>
                  <a:srgbClr val="0066CC"/>
                </a:solidFill>
              </a:rPr>
              <a:t>Szakképzést végző intézmény KLIK/NGM</a:t>
            </a:r>
          </a:p>
          <a:p>
            <a:r>
              <a:rPr lang="hu-HU" dirty="0" smtClean="0">
                <a:solidFill>
                  <a:srgbClr val="0066CC"/>
                </a:solidFill>
              </a:rPr>
              <a:t>GINOP 6.1.2</a:t>
            </a:r>
          </a:p>
          <a:p>
            <a:r>
              <a:rPr lang="hu-HU" dirty="0" smtClean="0">
                <a:solidFill>
                  <a:srgbClr val="0066CC"/>
                </a:solidFill>
              </a:rPr>
              <a:t>Digitális írástudás felmérés</a:t>
            </a:r>
          </a:p>
        </p:txBody>
      </p:sp>
    </p:spTree>
    <p:extLst>
      <p:ext uri="{BB962C8B-B14F-4D97-AF65-F5344CB8AC3E}">
        <p14:creationId xmlns:p14="http://schemas.microsoft.com/office/powerpoint/2010/main" val="401951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0" y="1052736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hu-HU" sz="3600" b="1" dirty="0">
                <a:solidFill>
                  <a:srgbClr val="000099"/>
                </a:solidFill>
                <a:latin typeface="+mj-lt"/>
              </a:rPr>
              <a:t>ECDL vizsgaközpontok </a:t>
            </a:r>
            <a:r>
              <a:rPr lang="hu-HU" sz="3600" b="1" dirty="0" smtClean="0">
                <a:solidFill>
                  <a:srgbClr val="000099"/>
                </a:solidFill>
                <a:latin typeface="+mj-lt"/>
              </a:rPr>
              <a:t>2015-ben </a:t>
            </a:r>
            <a:endParaRPr lang="hu-HU" sz="3600" b="1" dirty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1907704" y="2696912"/>
            <a:ext cx="8208912" cy="30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15000"/>
              </a:lnSpc>
            </a:pPr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működő</a:t>
            </a:r>
          </a:p>
          <a:p>
            <a:pPr eaLnBrk="0" hangingPunct="0">
              <a:lnSpc>
                <a:spcPct val="115000"/>
              </a:lnSpc>
            </a:pPr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        ebből </a:t>
            </a:r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KLIK</a:t>
            </a:r>
            <a:endParaRPr lang="hu-HU" sz="2800" dirty="0" smtClean="0">
              <a:solidFill>
                <a:srgbClr val="0066CC"/>
              </a:solidFill>
              <a:latin typeface="+mj-lt"/>
            </a:endParaRPr>
          </a:p>
          <a:p>
            <a:pPr lvl="2" eaLnBrk="0" hangingPunct="0">
              <a:lnSpc>
                <a:spcPct val="115000"/>
              </a:lnSpc>
            </a:pPr>
            <a:r>
              <a:rPr lang="hu-HU" sz="2800" dirty="0" err="1" smtClean="0">
                <a:solidFill>
                  <a:srgbClr val="0066CC"/>
                </a:solidFill>
                <a:latin typeface="+mj-lt"/>
              </a:rPr>
              <a:t>NGM-hez</a:t>
            </a:r>
            <a:endParaRPr lang="hu-HU" sz="2800" dirty="0">
              <a:solidFill>
                <a:srgbClr val="0066CC"/>
              </a:solidFill>
              <a:latin typeface="+mj-lt"/>
            </a:endParaRPr>
          </a:p>
          <a:p>
            <a:pPr eaLnBrk="0" hangingPunct="0">
              <a:lnSpc>
                <a:spcPct val="115000"/>
              </a:lnSpc>
            </a:pPr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inaktív</a:t>
            </a:r>
            <a:endParaRPr lang="hu-HU" sz="2800" dirty="0">
              <a:solidFill>
                <a:srgbClr val="0066CC"/>
              </a:solidFill>
              <a:latin typeface="+mj-lt"/>
            </a:endParaRPr>
          </a:p>
          <a:p>
            <a:pPr eaLnBrk="0" hangingPunct="0">
              <a:lnSpc>
                <a:spcPct val="115000"/>
              </a:lnSpc>
            </a:pPr>
            <a:r>
              <a:rPr lang="hu-HU" sz="2800" dirty="0" smtClean="0">
                <a:solidFill>
                  <a:srgbClr val="0066CC"/>
                </a:solidFill>
                <a:latin typeface="+mj-lt"/>
              </a:rPr>
              <a:t>felfüggesztett</a:t>
            </a:r>
          </a:p>
          <a:p>
            <a:pPr eaLnBrk="0" hangingPunct="0">
              <a:lnSpc>
                <a:spcPct val="115000"/>
              </a:lnSpc>
            </a:pPr>
            <a:endParaRPr lang="hu-HU" sz="2800" dirty="0" smtClean="0">
              <a:solidFill>
                <a:srgbClr val="0066CC"/>
              </a:solidFill>
              <a:latin typeface="+mj-lt"/>
            </a:endParaRPr>
          </a:p>
        </p:txBody>
      </p:sp>
      <p:sp>
        <p:nvSpPr>
          <p:cNvPr id="25" name="AutoShape 7"/>
          <p:cNvSpPr>
            <a:spLocks noChangeArrowheads="1"/>
          </p:cNvSpPr>
          <p:nvPr/>
        </p:nvSpPr>
        <p:spPr bwMode="auto">
          <a:xfrm>
            <a:off x="4572671" y="2768580"/>
            <a:ext cx="1295473" cy="432388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hu-HU" sz="2800" b="1" dirty="0" smtClean="0">
                <a:solidFill>
                  <a:srgbClr val="3366CC"/>
                </a:solidFill>
              </a:rPr>
              <a:t>304</a:t>
            </a:r>
            <a:endParaRPr lang="hu-HU" sz="2800" b="1" dirty="0">
              <a:solidFill>
                <a:srgbClr val="3366CC"/>
              </a:solidFill>
            </a:endParaRPr>
          </a:p>
        </p:txBody>
      </p:sp>
      <p:sp>
        <p:nvSpPr>
          <p:cNvPr id="26" name="AutoShape 8"/>
          <p:cNvSpPr>
            <a:spLocks noChangeArrowheads="1"/>
          </p:cNvSpPr>
          <p:nvPr/>
        </p:nvSpPr>
        <p:spPr bwMode="auto">
          <a:xfrm>
            <a:off x="4572671" y="3335494"/>
            <a:ext cx="1295473" cy="36953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hu-HU" sz="2800" b="1" dirty="0" smtClean="0">
                <a:solidFill>
                  <a:srgbClr val="3366CC"/>
                </a:solidFill>
              </a:rPr>
              <a:t>156</a:t>
            </a:r>
            <a:endParaRPr lang="hu-HU" sz="2800" b="1" dirty="0">
              <a:solidFill>
                <a:srgbClr val="3366CC"/>
              </a:solidFill>
            </a:endParaRPr>
          </a:p>
        </p:txBody>
      </p:sp>
      <p:sp>
        <p:nvSpPr>
          <p:cNvPr id="27" name="AutoShape 9"/>
          <p:cNvSpPr>
            <a:spLocks noChangeArrowheads="1"/>
          </p:cNvSpPr>
          <p:nvPr/>
        </p:nvSpPr>
        <p:spPr bwMode="auto">
          <a:xfrm>
            <a:off x="4572671" y="3804312"/>
            <a:ext cx="1295473" cy="344768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hu-HU" sz="2800" b="1" dirty="0" smtClean="0">
                <a:solidFill>
                  <a:srgbClr val="3366CC"/>
                </a:solidFill>
              </a:rPr>
              <a:t>109</a:t>
            </a:r>
            <a:endParaRPr lang="hu-HU" sz="2800" b="1" dirty="0">
              <a:solidFill>
                <a:srgbClr val="3366CC"/>
              </a:solidFill>
            </a:endParaRPr>
          </a:p>
        </p:txBody>
      </p:sp>
      <p:sp>
        <p:nvSpPr>
          <p:cNvPr id="29" name="AutoShape 11"/>
          <p:cNvSpPr>
            <a:spLocks noChangeArrowheads="1"/>
          </p:cNvSpPr>
          <p:nvPr/>
        </p:nvSpPr>
        <p:spPr bwMode="auto">
          <a:xfrm>
            <a:off x="4568175" y="4308368"/>
            <a:ext cx="1295473" cy="344768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hu-HU" sz="2800" b="1" dirty="0" smtClean="0">
                <a:solidFill>
                  <a:srgbClr val="3366CC"/>
                </a:solidFill>
              </a:rPr>
              <a:t>46</a:t>
            </a:r>
            <a:endParaRPr lang="hu-HU" sz="2800" b="1" dirty="0">
              <a:solidFill>
                <a:srgbClr val="3366CC"/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1187780" y="4326047"/>
            <a:ext cx="4572000" cy="1366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</a:pPr>
            <a:r>
              <a:rPr lang="hu-HU" sz="800" b="1" dirty="0" smtClean="0">
                <a:solidFill>
                  <a:srgbClr val="3366CC"/>
                </a:solidFill>
              </a:rPr>
              <a:t>  </a:t>
            </a:r>
            <a:endParaRPr lang="hu-HU" sz="800" b="1" dirty="0">
              <a:solidFill>
                <a:srgbClr val="3366CC"/>
              </a:solidFill>
            </a:endParaRPr>
          </a:p>
          <a:p>
            <a:pPr eaLnBrk="0" hangingPunct="0">
              <a:lnSpc>
                <a:spcPct val="115000"/>
              </a:lnSpc>
            </a:pPr>
            <a:r>
              <a:rPr lang="hu-HU" sz="2800" b="1" dirty="0">
                <a:solidFill>
                  <a:srgbClr val="3366CC"/>
                </a:solidFill>
              </a:rPr>
              <a:t>  </a:t>
            </a:r>
          </a:p>
          <a:p>
            <a:pPr eaLnBrk="0" hangingPunct="0">
              <a:lnSpc>
                <a:spcPct val="115000"/>
              </a:lnSpc>
            </a:pPr>
            <a:endParaRPr lang="hu-HU" sz="800" b="1" dirty="0">
              <a:solidFill>
                <a:srgbClr val="3366CC"/>
              </a:solidFill>
            </a:endParaRPr>
          </a:p>
          <a:p>
            <a:pPr eaLnBrk="0" hangingPunct="0">
              <a:lnSpc>
                <a:spcPct val="115000"/>
              </a:lnSpc>
            </a:pPr>
            <a:r>
              <a:rPr lang="hu-HU" sz="2800" b="1" dirty="0" smtClean="0">
                <a:solidFill>
                  <a:srgbClr val="3366CC"/>
                </a:solidFill>
              </a:rPr>
              <a:t> </a:t>
            </a:r>
            <a:endParaRPr lang="hu-HU" sz="2800" b="1" dirty="0">
              <a:solidFill>
                <a:srgbClr val="3366CC"/>
              </a:solidFill>
            </a:endParaRPr>
          </a:p>
        </p:txBody>
      </p:sp>
      <p:sp>
        <p:nvSpPr>
          <p:cNvPr id="12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>
                <a:solidFill>
                  <a:prstClr val="black">
                    <a:tint val="75000"/>
                  </a:prstClr>
                </a:solidFill>
              </a:rPr>
              <a:t>ECDL vizsgaközpontok XVII. Országos Fóruma</a:t>
            </a: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4568175" y="4812424"/>
            <a:ext cx="1295473" cy="344768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hu-HU" sz="2800" b="1" dirty="0" smtClean="0">
                <a:solidFill>
                  <a:srgbClr val="3366CC"/>
                </a:solidFill>
              </a:rPr>
              <a:t>1</a:t>
            </a:r>
            <a:endParaRPr lang="hu-HU" sz="2800" b="1" dirty="0">
              <a:solidFill>
                <a:srgbClr val="3366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50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3099</TotalTime>
  <Words>470</Words>
  <Application>Microsoft Office PowerPoint</Application>
  <PresentationFormat>Diavetítés a képernyőre (4:3 oldalarány)</PresentationFormat>
  <Paragraphs>131</Paragraphs>
  <Slides>17</Slides>
  <Notes>6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18" baseType="lpstr">
      <vt:lpstr>Office-téma</vt:lpstr>
      <vt:lpstr>Hírek, aktualitások</vt:lpstr>
      <vt:lpstr>PowerPoint bemutató</vt:lpstr>
      <vt:lpstr>PowerPoint bemutató</vt:lpstr>
      <vt:lpstr>PowerPoint bemutató</vt:lpstr>
      <vt:lpstr>PowerPoint bemutató</vt:lpstr>
      <vt:lpstr> Alternatív modulok 2014-ben </vt:lpstr>
      <vt:lpstr>     Zöld könyv az infokommunikációs szektor fejlesztési irányairól,  2014-2020 Az NJSZT szerepe a társadalmi vitában és a véleményezésben:  elfogadott javaslat a lakosság digitális kompetenciájának kiemelt módon történő fejlesztésére…</vt:lpstr>
      <vt:lpstr>2015</vt:lpstr>
      <vt:lpstr>PowerPoint bemutató</vt:lpstr>
      <vt:lpstr>Fontos hír</vt:lpstr>
      <vt:lpstr>Új kihívás: A digitális bennszülöttek és az írástudás </vt:lpstr>
      <vt:lpstr>Van-e helyes definíció?</vt:lpstr>
      <vt:lpstr>VALÓBAN!!!???</vt:lpstr>
      <vt:lpstr>Nemzetközi felmérések világszerte</vt:lpstr>
      <vt:lpstr>Miközben…</vt:lpstr>
      <vt:lpstr>Biztonságos??</vt:lpstr>
      <vt:lpstr>Mi a helyzet itthon??</vt:lpstr>
    </vt:vector>
  </TitlesOfParts>
  <Company>NJSZT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ECDL vizsgaközpontok  XII. Országos Fóruma  2010. április 15.   Budapest, CEU Konferenciaközpont</dc:title>
  <dc:creator>Bea</dc:creator>
  <cp:lastModifiedBy>Alföldi István</cp:lastModifiedBy>
  <cp:revision>292</cp:revision>
  <cp:lastPrinted>2014-04-17T10:04:00Z</cp:lastPrinted>
  <dcterms:created xsi:type="dcterms:W3CDTF">2010-03-31T14:46:46Z</dcterms:created>
  <dcterms:modified xsi:type="dcterms:W3CDTF">2015-04-22T12:27:10Z</dcterms:modified>
</cp:coreProperties>
</file>